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  <p:sldMasterId id="2147483682" r:id="rId3"/>
    <p:sldMasterId id="2147483677" r:id="rId4"/>
  </p:sldMasterIdLst>
  <p:notesMasterIdLst>
    <p:notesMasterId r:id="rId25"/>
  </p:notesMasterIdLst>
  <p:handoutMasterIdLst>
    <p:handoutMasterId r:id="rId26"/>
  </p:handoutMasterIdLst>
  <p:sldIdLst>
    <p:sldId id="256" r:id="rId5"/>
    <p:sldId id="280" r:id="rId6"/>
    <p:sldId id="294" r:id="rId7"/>
    <p:sldId id="261" r:id="rId8"/>
    <p:sldId id="290" r:id="rId9"/>
    <p:sldId id="263" r:id="rId10"/>
    <p:sldId id="295" r:id="rId11"/>
    <p:sldId id="298" r:id="rId12"/>
    <p:sldId id="301" r:id="rId13"/>
    <p:sldId id="289" r:id="rId14"/>
    <p:sldId id="292" r:id="rId15"/>
    <p:sldId id="293" r:id="rId16"/>
    <p:sldId id="305" r:id="rId17"/>
    <p:sldId id="306" r:id="rId18"/>
    <p:sldId id="302" r:id="rId19"/>
    <p:sldId id="303" r:id="rId20"/>
    <p:sldId id="304" r:id="rId21"/>
    <p:sldId id="287" r:id="rId22"/>
    <p:sldId id="260" r:id="rId23"/>
    <p:sldId id="288" r:id="rId24"/>
  </p:sldIdLst>
  <p:sldSz cx="12192000" cy="6858000"/>
  <p:notesSz cx="6858000" cy="9144000"/>
  <p:embeddedFontLst>
    <p:embeddedFont>
      <p:font typeface="HelveticaNeueCyr" panose="020B0604020202020204" charset="-52"/>
      <p:regular r:id="rId27"/>
      <p:bold r:id="rId28"/>
      <p:italic r:id="rId29"/>
      <p:boldItalic r:id="rId30"/>
    </p:embeddedFont>
    <p:embeddedFont>
      <p:font typeface="Tahoma" panose="020B0604030504040204" pitchFamily="34" charset="0"/>
      <p:regular r:id="rId31"/>
      <p:bold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B3"/>
    <a:srgbClr val="05468F"/>
    <a:srgbClr val="01AFEC"/>
    <a:srgbClr val="B73B55"/>
    <a:srgbClr val="EFA94A"/>
    <a:srgbClr val="02B015"/>
    <a:srgbClr val="E15E55"/>
    <a:srgbClr val="155795"/>
    <a:srgbClr val="A1455F"/>
    <a:srgbClr val="1839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76" autoAdjust="0"/>
  </p:normalViewPr>
  <p:slideViewPr>
    <p:cSldViewPr snapToGrid="0">
      <p:cViewPr varScale="1">
        <p:scale>
          <a:sx n="118" d="100"/>
          <a:sy n="118" d="100"/>
        </p:scale>
        <p:origin x="96" y="19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54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2B5250-D64A-4D22-9713-9318E0FCC1E1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32B3D-4E68-41E6-B1BD-6FF5F0EF3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1951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9D302C-24A4-4059-B589-E3F382183D10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3A1E1C-D7CF-4932-813A-357710667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166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3A1E1C-D7CF-4932-813A-3577106674A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72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6.em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556680"/>
            <a:ext cx="9144000" cy="1006475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rgbClr val="0066B3"/>
                </a:solidFill>
                <a:latin typeface="HelveticaNeueCyr" panose="02000503040000020004" pitchFamily="50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655231"/>
            <a:ext cx="9144000" cy="52092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4" t="41000" r="19930" b="40667"/>
          <a:stretch/>
        </p:blipFill>
        <p:spPr>
          <a:xfrm>
            <a:off x="0" y="0"/>
            <a:ext cx="121920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650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883002"/>
            <a:ext cx="9144000" cy="1006475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rgbClr val="0066B3"/>
                </a:solidFill>
                <a:latin typeface="HelveticaNeueCyr" panose="02000503040000020004" pitchFamily="50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981553"/>
            <a:ext cx="9144000" cy="52092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9476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0"/>
            <a:ext cx="12192000" cy="5564221"/>
          </a:xfrm>
          <a:prstGeom prst="rect">
            <a:avLst/>
          </a:prstGeom>
          <a:solidFill>
            <a:srgbClr val="0066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323873"/>
            <a:ext cx="9144000" cy="1006475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  <a:latin typeface="HelveticaNeueCyr" panose="02000503040000020004" pitchFamily="50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422424"/>
            <a:ext cx="9144000" cy="52092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549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43240"/>
            <a:ext cx="10515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9" t="50953" r="7387" b="41666"/>
          <a:stretch/>
        </p:blipFill>
        <p:spPr>
          <a:xfrm>
            <a:off x="0" y="-1"/>
            <a:ext cx="12195165" cy="9770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938" y="182562"/>
            <a:ext cx="10515600" cy="726349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7260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43240"/>
            <a:ext cx="10515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1"/>
            <a:ext cx="12192000" cy="1091473"/>
          </a:xfrm>
          <a:prstGeom prst="rect">
            <a:avLst/>
          </a:prstGeom>
          <a:solidFill>
            <a:srgbClr val="0066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938" y="182562"/>
            <a:ext cx="10515600" cy="726349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50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43240"/>
            <a:ext cx="10515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938" y="345847"/>
            <a:ext cx="10515600" cy="726349"/>
          </a:xfrm>
        </p:spPr>
        <p:txBody>
          <a:bodyPr>
            <a:normAutofit/>
          </a:bodyPr>
          <a:lstStyle>
            <a:lvl1pPr>
              <a:defRPr sz="4000">
                <a:solidFill>
                  <a:srgbClr val="0066B3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7463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43240"/>
            <a:ext cx="10515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9" t="50953" r="7387" b="41666"/>
          <a:stretch/>
        </p:blipFill>
        <p:spPr>
          <a:xfrm>
            <a:off x="0" y="-1"/>
            <a:ext cx="12195165" cy="9770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938" y="182562"/>
            <a:ext cx="10515600" cy="726349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7489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43240"/>
            <a:ext cx="10515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1"/>
            <a:ext cx="12192000" cy="1091473"/>
          </a:xfrm>
          <a:prstGeom prst="rect">
            <a:avLst/>
          </a:prstGeom>
          <a:solidFill>
            <a:srgbClr val="0066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938" y="182562"/>
            <a:ext cx="10515600" cy="726349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9843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43240"/>
            <a:ext cx="10515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938" y="345847"/>
            <a:ext cx="10515600" cy="726349"/>
          </a:xfrm>
        </p:spPr>
        <p:txBody>
          <a:bodyPr>
            <a:normAutofit/>
          </a:bodyPr>
          <a:lstStyle>
            <a:lvl1pPr>
              <a:defRPr sz="4000">
                <a:solidFill>
                  <a:srgbClr val="0066B3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0925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0"/>
            <a:ext cx="12189279" cy="6135757"/>
          </a:xfrm>
          <a:prstGeom prst="rect">
            <a:avLst/>
          </a:prstGeom>
          <a:solidFill>
            <a:srgbClr val="006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1581906" y="3876647"/>
            <a:ext cx="2270927" cy="7033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latin typeface="HelveticaNeueCyr" panose="02000503040000020004" pitchFamily="50" charset="-52"/>
              </a:rPr>
              <a:t>+7</a:t>
            </a:r>
            <a:r>
              <a:rPr lang="ru-RU" sz="1600" dirty="0" smtClean="0">
                <a:latin typeface="HelveticaNeueCyr" panose="02000503040000020004" pitchFamily="50" charset="-52"/>
              </a:rPr>
              <a:t> (</a:t>
            </a:r>
            <a:r>
              <a:rPr lang="en-US" sz="1600" dirty="0" smtClean="0">
                <a:latin typeface="HelveticaNeueCyr" panose="02000503040000020004" pitchFamily="50" charset="-52"/>
              </a:rPr>
              <a:t>812</a:t>
            </a:r>
            <a:r>
              <a:rPr lang="ru-RU" sz="1600" dirty="0" smtClean="0">
                <a:latin typeface="HelveticaNeueCyr" panose="02000503040000020004" pitchFamily="50" charset="-52"/>
              </a:rPr>
              <a:t>) </a:t>
            </a:r>
            <a:r>
              <a:rPr lang="en-US" sz="1600" dirty="0" smtClean="0">
                <a:latin typeface="HelveticaNeueCyr" panose="02000503040000020004" pitchFamily="50" charset="-52"/>
              </a:rPr>
              <a:t>607</a:t>
            </a:r>
            <a:r>
              <a:rPr lang="ru-RU" sz="1600" dirty="0" smtClean="0">
                <a:latin typeface="HelveticaNeueCyr" panose="02000503040000020004" pitchFamily="50" charset="-52"/>
              </a:rPr>
              <a:t> </a:t>
            </a:r>
            <a:r>
              <a:rPr lang="en-US" sz="1600" dirty="0" smtClean="0">
                <a:latin typeface="HelveticaNeueCyr" panose="02000503040000020004" pitchFamily="50" charset="-52"/>
              </a:rPr>
              <a:t>77</a:t>
            </a:r>
            <a:r>
              <a:rPr lang="ru-RU" sz="1600" dirty="0" smtClean="0">
                <a:latin typeface="HelveticaNeueCyr" panose="02000503040000020004" pitchFamily="50" charset="-52"/>
              </a:rPr>
              <a:t> </a:t>
            </a:r>
            <a:r>
              <a:rPr lang="en-US" sz="1600" dirty="0" smtClean="0">
                <a:latin typeface="HelveticaNeueCyr" panose="02000503040000020004" pitchFamily="50" charset="-52"/>
              </a:rPr>
              <a:t>41</a:t>
            </a:r>
            <a:endParaRPr lang="ru-RU" sz="1600" dirty="0">
              <a:latin typeface="HelveticaNeueCyr" panose="02000503040000020004" pitchFamily="50" charset="-52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4795084" y="3889716"/>
            <a:ext cx="2599108" cy="7033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latin typeface="HelveticaNeueCyr" panose="02000503040000020004" pitchFamily="50" charset="-52"/>
              </a:rPr>
              <a:t>scout-gps.com</a:t>
            </a:r>
            <a:endParaRPr lang="en-US" sz="1600" dirty="0" smtClean="0">
              <a:latin typeface="HelveticaNeueCyr" panose="02000503040000020004" pitchFamily="50" charset="-52"/>
            </a:endParaRPr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7402729" y="3876647"/>
            <a:ext cx="4254688" cy="7033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latin typeface="HelveticaNeueCyr" panose="02000503040000020004" pitchFamily="50" charset="-52"/>
              </a:rPr>
              <a:t>Krasnogvardeyskiy</a:t>
            </a:r>
            <a:r>
              <a:rPr lang="ru-RU" sz="1600" dirty="0" smtClean="0">
                <a:latin typeface="HelveticaNeueCyr" panose="02000503040000020004" pitchFamily="50" charset="-52"/>
              </a:rPr>
              <a:t> </a:t>
            </a:r>
            <a:r>
              <a:rPr lang="en-US" sz="1600" dirty="0" smtClean="0">
                <a:latin typeface="HelveticaNeueCyr" panose="02000503040000020004" pitchFamily="50" charset="-52"/>
              </a:rPr>
              <a:t>23E,</a:t>
            </a:r>
            <a:endParaRPr lang="ru-RU" sz="1600" dirty="0" smtClean="0">
              <a:latin typeface="HelveticaNeueCyr" panose="02000503040000020004" pitchFamily="50" charset="-52"/>
            </a:endParaRPr>
          </a:p>
          <a:p>
            <a:pPr algn="ctr"/>
            <a:r>
              <a:rPr lang="en-US" sz="1600" dirty="0" smtClean="0">
                <a:latin typeface="HelveticaNeueCyr" panose="02000503040000020004" pitchFamily="50" charset="-52"/>
              </a:rPr>
              <a:t>Saint-Petersburg</a:t>
            </a:r>
            <a:r>
              <a:rPr lang="en-US" sz="1600" dirty="0" smtClean="0">
                <a:latin typeface="HelveticaNeueCyr" panose="02000503040000020004" pitchFamily="50" charset="-52"/>
              </a:rPr>
              <a:t>, 197342, Russia</a:t>
            </a:r>
            <a:endParaRPr lang="ru-RU" sz="1600" dirty="0">
              <a:latin typeface="HelveticaNeueCyr" panose="02000503040000020004" pitchFamily="50" charset="-52"/>
            </a:endParaRPr>
          </a:p>
        </p:txBody>
      </p:sp>
      <p:cxnSp>
        <p:nvCxnSpPr>
          <p:cNvPr id="18" name="Прямая соединительная линия 17"/>
          <p:cNvCxnSpPr/>
          <p:nvPr userDrawn="1"/>
        </p:nvCxnSpPr>
        <p:spPr>
          <a:xfrm flipH="1">
            <a:off x="0" y="2940676"/>
            <a:ext cx="12192001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47346" y="2193384"/>
            <a:ext cx="1494584" cy="149458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91471" y="2193384"/>
            <a:ext cx="1477205" cy="149458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961369" y="2192584"/>
            <a:ext cx="1511999" cy="149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818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-1"/>
            <a:ext cx="12189279" cy="6139544"/>
          </a:xfrm>
          <a:prstGeom prst="rect">
            <a:avLst/>
          </a:prstGeom>
          <a:gradFill flip="none" rotWithShape="1">
            <a:gsLst>
              <a:gs pos="100000">
                <a:srgbClr val="132E52"/>
              </a:gs>
              <a:gs pos="0">
                <a:srgbClr val="0066B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1867447" y="2074501"/>
            <a:ext cx="8114753" cy="866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4400" dirty="0" smtClean="0">
                <a:latin typeface="HelveticaNeueCyr" panose="02000503040000020004" pitchFamily="50" charset="-52"/>
              </a:rPr>
              <a:t>Thank you for your attention</a:t>
            </a:r>
            <a:endParaRPr lang="ru-RU" sz="4400" dirty="0" smtClean="0">
              <a:latin typeface="HelveticaNeueCyr" panose="02000503040000020004" pitchFamily="50" charset="-52"/>
            </a:endParaRPr>
          </a:p>
        </p:txBody>
      </p:sp>
      <p:cxnSp>
        <p:nvCxnSpPr>
          <p:cNvPr id="18" name="Прямая соединительная линия 17"/>
          <p:cNvCxnSpPr/>
          <p:nvPr userDrawn="1"/>
        </p:nvCxnSpPr>
        <p:spPr>
          <a:xfrm flipH="1">
            <a:off x="0" y="2940676"/>
            <a:ext cx="12192001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6635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472"/>
          <a:stretch/>
        </p:blipFill>
        <p:spPr>
          <a:xfrm>
            <a:off x="5125921" y="5884801"/>
            <a:ext cx="1940157" cy="9731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665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6" r:id="rId2"/>
    <p:sldLayoutId id="214748367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HelveticaNeueCyr" panose="02000503040000020004" pitchFamily="50" charset="-5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464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74" r:id="rId2"/>
    <p:sldLayoutId id="214748367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HelveticaNeueCyr" panose="02000503040000020004" pitchFamily="50" charset="-5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79"/>
          <a:stretch/>
        </p:blipFill>
        <p:spPr>
          <a:xfrm>
            <a:off x="5125922" y="6050688"/>
            <a:ext cx="1940157" cy="6042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137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HelveticaNeueCyr" panose="02000503040000020004" pitchFamily="50" charset="-5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79"/>
          <a:stretch/>
        </p:blipFill>
        <p:spPr>
          <a:xfrm>
            <a:off x="5125922" y="6050688"/>
            <a:ext cx="1940157" cy="6042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EF9C3-182F-47AB-B22D-0D4384112247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56891-FD65-458C-ABAC-7CF8558F36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96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HelveticaNeueCyr" panose="02000503040000020004" pitchFamily="50" charset="-5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NeueCyr" panose="02000503040000020004" pitchFamily="50" charset="-52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0" Type="http://schemas.openxmlformats.org/officeDocument/2006/relationships/image" Target="../media/image25.emf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scout-gps.ru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3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45" y="1122926"/>
            <a:ext cx="7747918" cy="4048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70523" y="1845795"/>
            <a:ext cx="6150708" cy="1127511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Satellite monitoring</a:t>
            </a:r>
            <a:r>
              <a:rPr lang="en-US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fleet 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management and analytics</a:t>
            </a:r>
            <a:endParaRPr lang="ru-RU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9412" y="580688"/>
            <a:ext cx="3752744" cy="37527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486" y="432198"/>
            <a:ext cx="3723274" cy="498952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231" y="3146961"/>
            <a:ext cx="5699635" cy="4571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12096" y="33663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Integrated solutions 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fleet management issues based</a:t>
            </a: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 GPS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GLONASS technologies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171" y="3510277"/>
            <a:ext cx="1989614" cy="1989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54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31" b="1434"/>
          <a:stretch/>
        </p:blipFill>
        <p:spPr>
          <a:xfrm>
            <a:off x="0" y="0"/>
            <a:ext cx="12192000" cy="6862916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564023" y="-226142"/>
            <a:ext cx="1774092" cy="2399071"/>
          </a:xfrm>
          <a:prstGeom prst="roundRect">
            <a:avLst>
              <a:gd name="adj" fmla="val 6786"/>
            </a:avLst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87848" y="965408"/>
            <a:ext cx="1526442" cy="104644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44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19</a:t>
            </a:r>
            <a:r>
              <a:rPr lang="ru-RU" sz="44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  <a:r>
              <a:rPr lang="en-US" sz="24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</a:t>
            </a:r>
            <a:endParaRPr lang="ru-RU" sz="44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employees</a:t>
            </a:r>
            <a:endParaRPr lang="ru-RU" dirty="0">
              <a:solidFill>
                <a:srgbClr val="1265B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12" y="30960"/>
            <a:ext cx="972314" cy="972314"/>
          </a:xfrm>
          <a:prstGeom prst="rect">
            <a:avLst/>
          </a:prstGeom>
        </p:spPr>
      </p:pic>
      <p:sp>
        <p:nvSpPr>
          <p:cNvPr id="19" name="Скругленный прямоугольник 18"/>
          <p:cNvSpPr/>
          <p:nvPr/>
        </p:nvSpPr>
        <p:spPr>
          <a:xfrm>
            <a:off x="5972921" y="5486400"/>
            <a:ext cx="6102965" cy="1074058"/>
          </a:xfrm>
          <a:prstGeom prst="roundRect">
            <a:avLst>
              <a:gd name="adj" fmla="val 6786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4" descr="http://www.berginsight.com/img/logotype_berginsight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704" y="5606047"/>
            <a:ext cx="2179569" cy="83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8910529" y="5760061"/>
            <a:ext cx="27734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 of the best GTS suppliers in Russia and CIS </a:t>
            </a:r>
            <a:r>
              <a:rPr lang="en-US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countries</a:t>
            </a:r>
            <a:endParaRPr lang="ru-RU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0674" y="1130175"/>
            <a:ext cx="4090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66B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endParaRPr lang="ru-RU" sz="2400" dirty="0">
              <a:solidFill>
                <a:srgbClr val="0066B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06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" t="2724" b="13548"/>
          <a:stretch/>
        </p:blipFill>
        <p:spPr>
          <a:xfrm>
            <a:off x="0" y="-14491"/>
            <a:ext cx="12203184" cy="57009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600160" y="3019898"/>
            <a:ext cx="8213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Client</a:t>
            </a:r>
            <a:endParaRPr lang="ru-RU" sz="20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40076" y="2549935"/>
            <a:ext cx="26350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Analytical center</a:t>
            </a:r>
            <a:endParaRPr lang="ru-RU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10907" y="4826454"/>
            <a:ext cx="2635046" cy="500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300+ DISTRIBUTORS</a:t>
            </a:r>
            <a:endParaRPr lang="ru-RU" sz="160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050" dirty="0" smtClean="0">
                <a:solidFill>
                  <a:schemeClr val="bg1">
                    <a:lumMod val="6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 Russian market</a:t>
            </a:r>
            <a:endParaRPr lang="ru-RU" sz="1050" dirty="0">
              <a:solidFill>
                <a:schemeClr val="bg1">
                  <a:lumMod val="6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93504" y="584204"/>
            <a:ext cx="36346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Cloud Platform</a:t>
            </a:r>
            <a:endParaRPr lang="ru-RU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908077" y="2242158"/>
            <a:ext cx="3188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Tracker, fuel sensor </a:t>
            </a:r>
          </a:p>
          <a:p>
            <a:pPr algn="ctr"/>
            <a:r>
              <a:rPr lang="en-US" sz="1000" dirty="0" smtClean="0">
                <a:solidFill>
                  <a:schemeClr val="bg1">
                    <a:lumMod val="6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additional equipment development and manufacturing</a:t>
            </a:r>
            <a:endParaRPr lang="ru-RU" sz="1000" dirty="0">
              <a:solidFill>
                <a:schemeClr val="bg1">
                  <a:lumMod val="6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364362" y="4741816"/>
            <a:ext cx="23204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24/7</a:t>
            </a:r>
            <a:endParaRPr lang="en-US" sz="160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technical support</a:t>
            </a:r>
            <a:endParaRPr lang="ru-RU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-116378" y="157942"/>
            <a:ext cx="3532909" cy="989214"/>
          </a:xfrm>
          <a:prstGeom prst="roundRect">
            <a:avLst/>
          </a:prstGeom>
          <a:solidFill>
            <a:srgbClr val="0546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476467" y="283217"/>
            <a:ext cx="277947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EFA94A"/>
                </a:solidFill>
              </a:rPr>
              <a:t>Complete</a:t>
            </a:r>
            <a:r>
              <a:rPr lang="en-US" dirty="0" smtClean="0">
                <a:solidFill>
                  <a:schemeClr val="bg1"/>
                </a:solidFill>
              </a:rPr>
              <a:t/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fleet management solution</a:t>
            </a:r>
            <a:endParaRPr lang="ru-RU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72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8380" y="182562"/>
            <a:ext cx="10143158" cy="726349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SCOUT Solution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" y="1369259"/>
            <a:ext cx="12090400" cy="51280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81314" y="1369260"/>
            <a:ext cx="423091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 smtClean="0">
                <a:solidFill>
                  <a:srgbClr val="0066B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Tracker </a:t>
            </a:r>
            <a:r>
              <a:rPr lang="ru-RU" b="1" dirty="0" smtClean="0">
                <a:solidFill>
                  <a:srgbClr val="0066B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+ </a:t>
            </a:r>
            <a:r>
              <a:rPr lang="en-US" b="1" dirty="0" smtClean="0">
                <a:solidFill>
                  <a:srgbClr val="0066B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additional sensors</a:t>
            </a:r>
            <a:endParaRPr lang="ru-RU" b="1" dirty="0">
              <a:solidFill>
                <a:srgbClr val="0066B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18401" y="1397472"/>
            <a:ext cx="3810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 smtClean="0">
                <a:solidFill>
                  <a:srgbClr val="0066B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Analytic software and reports </a:t>
            </a:r>
            <a:endParaRPr lang="ru-RU" b="1" dirty="0">
              <a:solidFill>
                <a:srgbClr val="0066B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68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839" y="466827"/>
            <a:ext cx="6738751" cy="9225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79889" y="1111044"/>
            <a:ext cx="1305492" cy="361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customers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02713" y="1111045"/>
            <a:ext cx="2644877" cy="361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equipped vehicles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911"/>
          <a:stretch/>
        </p:blipFill>
        <p:spPr>
          <a:xfrm>
            <a:off x="830260" y="2117116"/>
            <a:ext cx="2635316" cy="981310"/>
          </a:xfrm>
          <a:prstGeom prst="rect">
            <a:avLst/>
          </a:prstGeom>
        </p:spPr>
      </p:pic>
      <p:pic>
        <p:nvPicPr>
          <p:cNvPr id="1026" name="Picture 2" descr="Картинки по запросу british american tobacco russia lo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08" y="1893140"/>
            <a:ext cx="2635375" cy="13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biocad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9243" y="2251956"/>
            <a:ext cx="2250341" cy="71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Картинки по запросу castrol logo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319" y="3562451"/>
            <a:ext cx="2473325" cy="627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Картинки по запросу philip morris russia logo 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006" y="3713807"/>
            <a:ext cx="1952778" cy="169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Картинки по запросу ford logo 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521" y="3098426"/>
            <a:ext cx="2725783" cy="170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748" y="504927"/>
            <a:ext cx="3112352" cy="829034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8899243" y="1111044"/>
            <a:ext cx="2644877" cy="361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loud platform objects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021" y="1691248"/>
            <a:ext cx="11598751" cy="33750"/>
          </a:xfrm>
          <a:prstGeom prst="rect">
            <a:avLst/>
          </a:prstGeom>
        </p:spPr>
      </p:pic>
      <p:pic>
        <p:nvPicPr>
          <p:cNvPr id="2" name="Picture 2" descr="Картинки по запросу gazprom oil logo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60" y="4741227"/>
            <a:ext cx="2885641" cy="1337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Картинки по запросу salym petroleum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684" y="5238485"/>
            <a:ext cx="3347382" cy="7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52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20"/>
          <p:cNvSpPr>
            <a:spLocks noGrp="1"/>
          </p:cNvSpPr>
          <p:nvPr>
            <p:ph type="title"/>
          </p:nvPr>
        </p:nvSpPr>
        <p:spPr>
          <a:xfrm>
            <a:off x="535660" y="345847"/>
            <a:ext cx="10515600" cy="726349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COSTOMERS RESULTS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54416" y="1032581"/>
            <a:ext cx="3078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According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the survey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2017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45" y="4127593"/>
            <a:ext cx="2636621" cy="108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9838" y="3947593"/>
            <a:ext cx="1488000" cy="144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396" y="3947593"/>
            <a:ext cx="1440000" cy="1440000"/>
          </a:xfrm>
          <a:prstGeom prst="rect">
            <a:avLst/>
          </a:prstGeom>
        </p:spPr>
      </p:pic>
      <p:pic>
        <p:nvPicPr>
          <p:cNvPr id="2050" name="Picture 2" descr="Картинки по запросу pepsico logo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40" y="2586031"/>
            <a:ext cx="2938803" cy="67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megafon logo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293" y="2089324"/>
            <a:ext cx="2192206" cy="1176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tatneft logo 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949" y="2344050"/>
            <a:ext cx="2953779" cy="92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021" y="1691248"/>
            <a:ext cx="11598751" cy="33750"/>
          </a:xfrm>
          <a:prstGeom prst="rect">
            <a:avLst/>
          </a:prstGeom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4364111" y="2344050"/>
            <a:ext cx="0" cy="40132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7796740" y="2350978"/>
            <a:ext cx="0" cy="40132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4761957" y="5387593"/>
            <a:ext cx="2644877" cy="976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ess monthly mileage for each equipped vehicle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671399" y="5380665"/>
            <a:ext cx="2644877" cy="976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ess fuel expenses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40796" y="5380665"/>
            <a:ext cx="2644877" cy="976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imes less road accidents with company’s fleet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81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7" t="29980" r="9770" b="10603"/>
          <a:stretch/>
        </p:blipFill>
        <p:spPr bwMode="auto">
          <a:xfrm>
            <a:off x="-1" y="3799864"/>
            <a:ext cx="12258675" cy="2344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12338" y="1731716"/>
            <a:ext cx="14369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Development start</a:t>
            </a: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12338" y="3443416"/>
            <a:ext cx="1418115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employees</a:t>
            </a:r>
            <a:endParaRPr lang="en-US" dirty="0">
              <a:solidFill>
                <a:srgbClr val="1265B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</a:t>
            </a:r>
            <a:r>
              <a:rPr lang="en-US" sz="11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 company staff</a:t>
            </a:r>
            <a:endParaRPr lang="ru-RU" sz="11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32" name="Группа 31"/>
          <p:cNvGrpSpPr/>
          <p:nvPr/>
        </p:nvGrpSpPr>
        <p:grpSpPr>
          <a:xfrm>
            <a:off x="671365" y="4169121"/>
            <a:ext cx="1606387" cy="1606387"/>
            <a:chOff x="671365" y="4169121"/>
            <a:chExt cx="1606387" cy="1606387"/>
          </a:xfrm>
        </p:grpSpPr>
        <p:sp>
          <p:nvSpPr>
            <p:cNvPr id="15" name="Овал 14"/>
            <p:cNvSpPr/>
            <p:nvPr/>
          </p:nvSpPr>
          <p:spPr>
            <a:xfrm>
              <a:off x="671365" y="4169121"/>
              <a:ext cx="1606387" cy="160638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Заголовок 1"/>
            <p:cNvSpPr txBox="1">
              <a:spLocks/>
            </p:cNvSpPr>
            <p:nvPr/>
          </p:nvSpPr>
          <p:spPr>
            <a:xfrm>
              <a:off x="911408" y="4592756"/>
              <a:ext cx="1126300" cy="72634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0066B3"/>
                  </a:solidFill>
                  <a:latin typeface="HelveticaNeueCyr" panose="02000503040000020004" pitchFamily="50" charset="-52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sz="3200" dirty="0" smtClean="0">
                  <a:solidFill>
                    <a:schemeClr val="bg1">
                      <a:lumMod val="75000"/>
                    </a:schemeClr>
                  </a:solidFill>
                </a:rPr>
                <a:t>200</a:t>
              </a:r>
              <a:r>
                <a:rPr lang="en-US" sz="3200" dirty="0"/>
                <a:t>5</a:t>
              </a:r>
              <a:endParaRPr lang="ru-RU" sz="3200" dirty="0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SCOUT History</a:t>
            </a:r>
            <a:endParaRPr lang="ru-RU" dirty="0"/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493" y="1096319"/>
            <a:ext cx="11598751" cy="33750"/>
          </a:xfrm>
          <a:prstGeom prst="rect">
            <a:avLst/>
          </a:prstGeom>
        </p:spPr>
      </p:pic>
      <p:grpSp>
        <p:nvGrpSpPr>
          <p:cNvPr id="23" name="Группа 22"/>
          <p:cNvGrpSpPr/>
          <p:nvPr/>
        </p:nvGrpSpPr>
        <p:grpSpPr>
          <a:xfrm>
            <a:off x="5291674" y="4160928"/>
            <a:ext cx="1606387" cy="1606387"/>
            <a:chOff x="8110187" y="4041793"/>
            <a:chExt cx="1606387" cy="1606387"/>
          </a:xfrm>
        </p:grpSpPr>
        <p:sp>
          <p:nvSpPr>
            <p:cNvPr id="24" name="Овал 23"/>
            <p:cNvSpPr/>
            <p:nvPr/>
          </p:nvSpPr>
          <p:spPr>
            <a:xfrm>
              <a:off x="8110187" y="4041793"/>
              <a:ext cx="1606387" cy="160638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Заголовок 1"/>
            <p:cNvSpPr txBox="1">
              <a:spLocks/>
            </p:cNvSpPr>
            <p:nvPr/>
          </p:nvSpPr>
          <p:spPr>
            <a:xfrm>
              <a:off x="8356221" y="4473622"/>
              <a:ext cx="1126300" cy="72634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0066B3"/>
                  </a:solidFill>
                  <a:latin typeface="HelveticaNeueCyr" panose="02000503040000020004" pitchFamily="50" charset="-52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sz="3200" dirty="0" smtClean="0">
                  <a:solidFill>
                    <a:schemeClr val="bg1">
                      <a:lumMod val="75000"/>
                    </a:schemeClr>
                  </a:solidFill>
                </a:rPr>
                <a:t>200</a:t>
              </a:r>
              <a:r>
                <a:rPr lang="en-US" sz="3200" dirty="0"/>
                <a:t>8</a:t>
              </a:r>
              <a:endParaRPr lang="ru-RU" sz="3200" dirty="0"/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3429596" y="1722271"/>
            <a:ext cx="3234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first major project: 500 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vehicles</a:t>
            </a: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Launch of official web-site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www.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scout-gps.ru</a:t>
            </a:r>
            <a:endParaRPr lang="ru-RU" sz="1050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429596" y="2323728"/>
            <a:ext cx="30146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Active participation in industry exhibitions</a:t>
            </a:r>
            <a:endParaRPr lang="ru-RU" sz="1050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943828" y="3459515"/>
            <a:ext cx="2304006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41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distributors</a:t>
            </a:r>
            <a:endParaRPr lang="ru-RU" sz="1200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dealer network</a:t>
            </a:r>
            <a:endParaRPr lang="ru-RU" sz="11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429596" y="3459515"/>
            <a:ext cx="14169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30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employees</a:t>
            </a:r>
          </a:p>
          <a:p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company staff</a:t>
            </a:r>
            <a:endParaRPr lang="ru-RU" sz="11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34" name="Группа 33"/>
          <p:cNvGrpSpPr/>
          <p:nvPr/>
        </p:nvGrpSpPr>
        <p:grpSpPr>
          <a:xfrm>
            <a:off x="9911983" y="4160930"/>
            <a:ext cx="1606387" cy="1606387"/>
            <a:chOff x="8110187" y="4041793"/>
            <a:chExt cx="1606387" cy="1606387"/>
          </a:xfrm>
        </p:grpSpPr>
        <p:sp>
          <p:nvSpPr>
            <p:cNvPr id="35" name="Овал 34"/>
            <p:cNvSpPr/>
            <p:nvPr/>
          </p:nvSpPr>
          <p:spPr>
            <a:xfrm>
              <a:off x="8110187" y="4041793"/>
              <a:ext cx="1606387" cy="160638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Заголовок 1"/>
            <p:cNvSpPr txBox="1">
              <a:spLocks/>
            </p:cNvSpPr>
            <p:nvPr/>
          </p:nvSpPr>
          <p:spPr>
            <a:xfrm>
              <a:off x="8356221" y="4473622"/>
              <a:ext cx="1126300" cy="72634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0066B3"/>
                  </a:solidFill>
                  <a:latin typeface="HelveticaNeueCyr" panose="02000503040000020004" pitchFamily="50" charset="-52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sz="3200" dirty="0" smtClean="0">
                  <a:solidFill>
                    <a:schemeClr val="bg1">
                      <a:lumMod val="75000"/>
                    </a:schemeClr>
                  </a:solidFill>
                </a:rPr>
                <a:t>20</a:t>
              </a:r>
              <a:r>
                <a:rPr lang="en-US" sz="3200" dirty="0" smtClean="0"/>
                <a:t>1</a:t>
              </a:r>
              <a:r>
                <a:rPr lang="ru-RU" sz="3200" dirty="0" smtClean="0"/>
                <a:t>2</a:t>
              </a:r>
              <a:endParaRPr lang="ru-RU" sz="3200" dirty="0"/>
            </a:p>
          </p:txBody>
        </p:sp>
      </p:grpSp>
      <p:cxnSp>
        <p:nvCxnSpPr>
          <p:cNvPr id="37" name="Прямая соединительная линия 36"/>
          <p:cNvCxnSpPr/>
          <p:nvPr/>
        </p:nvCxnSpPr>
        <p:spPr>
          <a:xfrm>
            <a:off x="7001175" y="1716495"/>
            <a:ext cx="0" cy="148882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>
          <a:xfrm>
            <a:off x="7362170" y="3443416"/>
            <a:ext cx="1418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90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employees</a:t>
            </a:r>
            <a:endParaRPr lang="ru-RU" sz="1200" dirty="0" smtClean="0">
              <a:solidFill>
                <a:srgbClr val="1265B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company staff</a:t>
            </a:r>
            <a:endParaRPr lang="ru-RU" sz="11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8780284" y="3443416"/>
            <a:ext cx="2817995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More than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dirty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100</a:t>
            </a:r>
            <a:r>
              <a:rPr lang="ru-RU" sz="1200" dirty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distributors</a:t>
            </a:r>
          </a:p>
          <a:p>
            <a:r>
              <a:rPr lang="en-US" sz="11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Russia and CIS</a:t>
            </a:r>
            <a:endParaRPr lang="ru-RU" sz="11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362170" y="1731716"/>
            <a:ext cx="33774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Partners learning programs </a:t>
            </a:r>
            <a:endParaRPr lang="ru-RU" sz="1200" dirty="0" smtClean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ru-RU" sz="1200" dirty="0" smtClean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Industry 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solutions</a:t>
            </a: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Web-interface</a:t>
            </a:r>
            <a:endParaRPr lang="ru-RU" sz="1200" dirty="0" smtClean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RUSSOFT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industry 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partnership</a:t>
            </a: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>
            <a:off x="3017004" y="1716495"/>
            <a:ext cx="0" cy="148882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245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7" t="29980" r="9770" b="10603"/>
          <a:stretch/>
        </p:blipFill>
        <p:spPr bwMode="auto">
          <a:xfrm flipH="1">
            <a:off x="-66675" y="3799864"/>
            <a:ext cx="12258675" cy="2344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694507" y="4152737"/>
            <a:ext cx="1606387" cy="1606387"/>
            <a:chOff x="8110187" y="4041793"/>
            <a:chExt cx="1606387" cy="1606387"/>
          </a:xfrm>
        </p:grpSpPr>
        <p:sp>
          <p:nvSpPr>
            <p:cNvPr id="9" name="Овал 8"/>
            <p:cNvSpPr/>
            <p:nvPr/>
          </p:nvSpPr>
          <p:spPr>
            <a:xfrm>
              <a:off x="8110187" y="4041793"/>
              <a:ext cx="1606387" cy="160638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Заголовок 1"/>
            <p:cNvSpPr txBox="1">
              <a:spLocks/>
            </p:cNvSpPr>
            <p:nvPr/>
          </p:nvSpPr>
          <p:spPr>
            <a:xfrm>
              <a:off x="8356221" y="4473622"/>
              <a:ext cx="1126300" cy="72634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0066B3"/>
                  </a:solidFill>
                  <a:latin typeface="HelveticaNeueCyr" panose="02000503040000020004" pitchFamily="50" charset="-52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sz="3200" dirty="0" smtClean="0">
                  <a:solidFill>
                    <a:schemeClr val="bg1">
                      <a:lumMod val="75000"/>
                    </a:schemeClr>
                  </a:solidFill>
                </a:rPr>
                <a:t>20</a:t>
              </a:r>
              <a:r>
                <a:rPr lang="en-US" sz="3200" dirty="0" smtClean="0"/>
                <a:t>14</a:t>
              </a:r>
              <a:endParaRPr lang="ru-RU" sz="3200" dirty="0"/>
            </a:p>
          </p:txBody>
        </p:sp>
      </p:grpSp>
      <p:cxnSp>
        <p:nvCxnSpPr>
          <p:cNvPr id="12" name="Прямая соединительная линия 11"/>
          <p:cNvCxnSpPr/>
          <p:nvPr/>
        </p:nvCxnSpPr>
        <p:spPr>
          <a:xfrm>
            <a:off x="4358373" y="1341581"/>
            <a:ext cx="0" cy="188150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617714" y="1341581"/>
            <a:ext cx="33795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Custom Software Development</a:t>
            </a: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TOP-5 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Russian vendors of monitoring 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systems</a:t>
            </a:r>
            <a:endParaRPr lang="ru-RU" sz="1200" dirty="0" smtClean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ru-RU" sz="1200" dirty="0" smtClean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Release 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new tracker series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МТ-700</a:t>
            </a:r>
          </a:p>
          <a:p>
            <a:pPr marL="171450" indent="-171450">
              <a:buFont typeface="Arial" pitchFamily="34" charset="0"/>
              <a:buChar char="•"/>
            </a:pP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Solution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«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Integration with tachographs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</a:p>
          <a:p>
            <a:pPr marL="171450" indent="-171450">
              <a:buFont typeface="Arial" pitchFamily="34" charset="0"/>
              <a:buChar char="•"/>
            </a:pP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Safe Driving 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Solution</a:t>
            </a: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09919" y="3371135"/>
            <a:ext cx="1418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</a:t>
            </a:r>
            <a:r>
              <a:rPr lang="en-US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employees</a:t>
            </a:r>
            <a:endParaRPr lang="ru-RU" sz="1200" dirty="0" smtClean="0">
              <a:solidFill>
                <a:srgbClr val="1265B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company staff</a:t>
            </a:r>
            <a:endParaRPr lang="ru-RU" sz="11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028033" y="3371135"/>
            <a:ext cx="2161707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More than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140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distributors</a:t>
            </a:r>
          </a:p>
          <a:p>
            <a:r>
              <a:rPr lang="en-US" sz="11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Russia </a:t>
            </a:r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 CIS</a:t>
            </a:r>
            <a:endParaRPr lang="ru-RU" sz="11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5259468" y="4152737"/>
            <a:ext cx="1606387" cy="1606387"/>
            <a:chOff x="8110187" y="4041793"/>
            <a:chExt cx="1606387" cy="1606387"/>
          </a:xfrm>
        </p:grpSpPr>
        <p:sp>
          <p:nvSpPr>
            <p:cNvPr id="21" name="Овал 20"/>
            <p:cNvSpPr/>
            <p:nvPr/>
          </p:nvSpPr>
          <p:spPr>
            <a:xfrm>
              <a:off x="8110187" y="4041793"/>
              <a:ext cx="1606387" cy="160638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Заголовок 1"/>
            <p:cNvSpPr txBox="1">
              <a:spLocks/>
            </p:cNvSpPr>
            <p:nvPr/>
          </p:nvSpPr>
          <p:spPr>
            <a:xfrm>
              <a:off x="8356221" y="4473622"/>
              <a:ext cx="1126300" cy="72634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0066B3"/>
                  </a:solidFill>
                  <a:latin typeface="HelveticaNeueCyr" panose="02000503040000020004" pitchFamily="50" charset="-52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sz="3200" dirty="0" smtClean="0">
                  <a:solidFill>
                    <a:schemeClr val="bg1">
                      <a:lumMod val="75000"/>
                    </a:schemeClr>
                  </a:solidFill>
                </a:rPr>
                <a:t>20</a:t>
              </a:r>
              <a:r>
                <a:rPr lang="en-US" sz="3200" dirty="0" smtClean="0"/>
                <a:t>16</a:t>
              </a:r>
              <a:endParaRPr lang="ru-RU" sz="3200" dirty="0"/>
            </a:p>
          </p:txBody>
        </p:sp>
      </p:grpSp>
      <p:sp>
        <p:nvSpPr>
          <p:cNvPr id="23" name="Прямоугольник 22"/>
          <p:cNvSpPr/>
          <p:nvPr/>
        </p:nvSpPr>
        <p:spPr>
          <a:xfrm>
            <a:off x="4596467" y="1341581"/>
            <a:ext cx="37227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Corporate education center 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SCOUT-Academy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</a:p>
          <a:p>
            <a:pPr marL="171450" indent="-171450">
              <a:buFont typeface="Arial" pitchFamily="34" charset="0"/>
              <a:buChar char="•"/>
            </a:pP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 solution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Economic driving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</a:p>
          <a:p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 global clients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BIOCAD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200" dirty="0" err="1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Imperial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200" dirty="0" err="1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Tobacco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200" dirty="0" err="1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Roche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200" dirty="0" err="1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Rockwool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 smtClean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etc</a:t>
            </a:r>
            <a:endParaRPr lang="ru-RU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995531" y="3371135"/>
            <a:ext cx="2191408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More than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</a:t>
            </a:r>
            <a:r>
              <a:rPr lang="ru-RU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distributors</a:t>
            </a:r>
          </a:p>
          <a:p>
            <a:r>
              <a:rPr lang="en-US" sz="11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Russia </a:t>
            </a:r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 CIS</a:t>
            </a:r>
            <a:endParaRPr lang="ru-RU" sz="11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596467" y="3371135"/>
            <a:ext cx="1418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en-US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80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employees</a:t>
            </a:r>
            <a:endParaRPr lang="ru-RU" sz="1200" dirty="0" smtClean="0">
              <a:solidFill>
                <a:srgbClr val="1265B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company staff</a:t>
            </a:r>
            <a:endParaRPr lang="ru-RU" sz="11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9824429" y="4160928"/>
            <a:ext cx="1606387" cy="1606387"/>
            <a:chOff x="8110187" y="4041793"/>
            <a:chExt cx="1606387" cy="1606387"/>
          </a:xfrm>
        </p:grpSpPr>
        <p:sp>
          <p:nvSpPr>
            <p:cNvPr id="27" name="Овал 26"/>
            <p:cNvSpPr/>
            <p:nvPr/>
          </p:nvSpPr>
          <p:spPr>
            <a:xfrm>
              <a:off x="8110187" y="4041793"/>
              <a:ext cx="1606387" cy="160638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Заголовок 1"/>
            <p:cNvSpPr txBox="1">
              <a:spLocks/>
            </p:cNvSpPr>
            <p:nvPr/>
          </p:nvSpPr>
          <p:spPr>
            <a:xfrm>
              <a:off x="8356221" y="4473622"/>
              <a:ext cx="1126300" cy="72634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0066B3"/>
                  </a:solidFill>
                  <a:latin typeface="HelveticaNeueCyr" panose="02000503040000020004" pitchFamily="50" charset="-52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sz="3200" dirty="0" smtClean="0">
                  <a:solidFill>
                    <a:schemeClr val="bg1">
                      <a:lumMod val="75000"/>
                    </a:schemeClr>
                  </a:solidFill>
                </a:rPr>
                <a:t>20</a:t>
              </a:r>
              <a:r>
                <a:rPr lang="en-US" sz="3200" dirty="0" smtClean="0"/>
                <a:t>17</a:t>
              </a:r>
              <a:endParaRPr lang="ru-RU" sz="3200" dirty="0"/>
            </a:p>
          </p:txBody>
        </p:sp>
      </p:grpSp>
      <p:cxnSp>
        <p:nvCxnSpPr>
          <p:cNvPr id="29" name="Прямая соединительная линия 28"/>
          <p:cNvCxnSpPr/>
          <p:nvPr/>
        </p:nvCxnSpPr>
        <p:spPr>
          <a:xfrm>
            <a:off x="8252401" y="1341581"/>
            <a:ext cx="0" cy="188150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8477841" y="3383321"/>
            <a:ext cx="1418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19</a:t>
            </a:r>
            <a:r>
              <a:rPr lang="en-US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employees</a:t>
            </a:r>
            <a:endParaRPr lang="ru-RU" sz="1200" dirty="0" smtClean="0">
              <a:solidFill>
                <a:srgbClr val="1265B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company staff</a:t>
            </a:r>
            <a:endParaRPr lang="ru-RU" sz="11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9895956" y="3383321"/>
            <a:ext cx="229604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More than </a:t>
            </a:r>
            <a:r>
              <a:rPr lang="ru-RU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366</a:t>
            </a:r>
            <a:r>
              <a:rPr lang="ru-RU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solidFill>
                  <a:srgbClr val="1265B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distributors</a:t>
            </a:r>
          </a:p>
          <a:p>
            <a:r>
              <a:rPr lang="en-US" sz="11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Russia </a:t>
            </a:r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 CIS</a:t>
            </a:r>
            <a:endParaRPr lang="ru-RU" sz="1100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8477196" y="1366136"/>
            <a:ext cx="27649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 Web-interface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«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SCOUT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Online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  <a:endParaRPr lang="ru-RU" sz="1200" dirty="0"/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95493" y="1096319"/>
            <a:ext cx="11598751" cy="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24274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Technology Stack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38" y="2609851"/>
            <a:ext cx="12209238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27113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SCOUT Services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585" y="908911"/>
            <a:ext cx="3796323" cy="4571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317" y="3836374"/>
            <a:ext cx="3933244" cy="253500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306" y="1318124"/>
            <a:ext cx="3895306" cy="257777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679" y="1318124"/>
            <a:ext cx="3640015" cy="252778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679" y="3845912"/>
            <a:ext cx="3640015" cy="2505319"/>
          </a:xfrm>
          <a:prstGeom prst="rect">
            <a:avLst/>
          </a:prstGeom>
        </p:spPr>
      </p:pic>
      <p:sp>
        <p:nvSpPr>
          <p:cNvPr id="16" name="Подзаголовок 4"/>
          <p:cNvSpPr txBox="1">
            <a:spLocks/>
          </p:cNvSpPr>
          <p:nvPr/>
        </p:nvSpPr>
        <p:spPr>
          <a:xfrm>
            <a:off x="72916" y="4657651"/>
            <a:ext cx="2124390" cy="8818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sz="1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Individualized reports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personal dispatch service</a:t>
            </a:r>
            <a:endParaRPr lang="ru-RU" sz="12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reports upon request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Подзаголовок 4"/>
          <p:cNvSpPr txBox="1">
            <a:spLocks/>
          </p:cNvSpPr>
          <p:nvPr/>
        </p:nvSpPr>
        <p:spPr>
          <a:xfrm>
            <a:off x="10182972" y="4657651"/>
            <a:ext cx="1936049" cy="8818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sz="1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Training: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free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charge</a:t>
            </a:r>
            <a:endParaRPr lang="ru-RU" sz="12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internally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 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remotely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Подзаголовок 4"/>
          <p:cNvSpPr txBox="1">
            <a:spLocks/>
          </p:cNvSpPr>
          <p:nvPr/>
        </p:nvSpPr>
        <p:spPr>
          <a:xfrm>
            <a:off x="116113" y="2107010"/>
            <a:ext cx="2081193" cy="10000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sz="1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Custom development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personal project team</a:t>
            </a:r>
            <a:endParaRPr lang="ru-RU" sz="12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client’s 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business process </a:t>
            </a: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aspects accounting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Подзаголовок 4"/>
          <p:cNvSpPr txBox="1">
            <a:spLocks/>
          </p:cNvSpPr>
          <p:nvPr/>
        </p:nvSpPr>
        <p:spPr>
          <a:xfrm>
            <a:off x="10182972" y="2107010"/>
            <a:ext cx="2024648" cy="10000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Cyr" panose="02000503040000020004" pitchFamily="50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sz="1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Technical support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24/7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SLA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Service Portal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74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45847"/>
            <a:ext cx="10515600" cy="726349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OWN CLOWD PLATFORM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021" y="1115357"/>
            <a:ext cx="11598751" cy="337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075704" y="2365188"/>
            <a:ext cx="78080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ru-RU" sz="20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ru-RU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99,7%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system accessibility</a:t>
            </a: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200000"/>
              </a:lnSpc>
            </a:pPr>
            <a:r>
              <a:rPr lang="ru-RU" sz="2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asy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connection of new objects 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(including third-party devices) </a:t>
            </a:r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200000"/>
              </a:lnSpc>
            </a:pPr>
            <a:r>
              <a:rPr lang="ru-RU" sz="2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ost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relevant software version available 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permanently</a:t>
            </a:r>
          </a:p>
          <a:p>
            <a:pPr>
              <a:lnSpc>
                <a:spcPct val="200000"/>
              </a:lnSpc>
            </a:pPr>
            <a:r>
              <a:rPr lang="ru-RU" sz="2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ull set of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reports and plugins to deal with client’s business tasks </a:t>
            </a: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84" y="1878150"/>
            <a:ext cx="3820995" cy="38209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2" t="18093" r="7827" b="40793"/>
          <a:stretch/>
        </p:blipFill>
        <p:spPr>
          <a:xfrm>
            <a:off x="911457" y="3015444"/>
            <a:ext cx="2542902" cy="62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11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3268"/>
            <a:ext cx="12192000" cy="617146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8990" y="2374921"/>
            <a:ext cx="3325063" cy="431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42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6560457" y="244490"/>
            <a:ext cx="5950857" cy="4833492"/>
          </a:xfrm>
          <a:prstGeom prst="roundRect">
            <a:avLst>
              <a:gd name="adj" fmla="val 5741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3" descr="G:\Data\!!!!фото\IMG_9590_2 — коп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035" y="244490"/>
            <a:ext cx="5191965" cy="34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285929" y="4000764"/>
            <a:ext cx="46201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3349E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SCOUT</a:t>
            </a:r>
            <a:r>
              <a:rPr lang="ru-RU" sz="3200" b="1" dirty="0">
                <a:solidFill>
                  <a:srgbClr val="3349E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МТ-700</a:t>
            </a:r>
            <a:r>
              <a:rPr lang="en-US" sz="3200" b="1" dirty="0">
                <a:solidFill>
                  <a:srgbClr val="3349E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smtClean="0">
                <a:solidFill>
                  <a:srgbClr val="3349E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series</a:t>
            </a:r>
          </a:p>
          <a:p>
            <a:pPr algn="ctr"/>
            <a:r>
              <a:rPr lang="en-US" sz="3200" b="1" dirty="0" smtClean="0">
                <a:solidFill>
                  <a:srgbClr val="3349E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tracker</a:t>
            </a:r>
            <a:endParaRPr lang="ru-RU" sz="3200" b="1" dirty="0">
              <a:solidFill>
                <a:srgbClr val="3349E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58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46"/>
          <a:stretch/>
        </p:blipFill>
        <p:spPr>
          <a:xfrm>
            <a:off x="0" y="-14514"/>
            <a:ext cx="12192000" cy="6872514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-275771" y="638628"/>
            <a:ext cx="7358742" cy="4267201"/>
          </a:xfrm>
          <a:prstGeom prst="roundRect">
            <a:avLst>
              <a:gd name="adj" fmla="val 502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50" y="867683"/>
            <a:ext cx="6610124" cy="307023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211577" y="4166976"/>
            <a:ext cx="47683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>
                <a:solidFill>
                  <a:srgbClr val="3349E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PetrolX</a:t>
            </a:r>
            <a:r>
              <a:rPr lang="en-US" sz="3200" dirty="0" smtClean="0">
                <a:solidFill>
                  <a:srgbClr val="3349E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fuel level sensor</a:t>
            </a:r>
            <a:endParaRPr lang="en-US" sz="3200" dirty="0">
              <a:solidFill>
                <a:srgbClr val="3349E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71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242422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sp>
        <p:nvSpPr>
          <p:cNvPr id="6" name="Прямоугольник 5"/>
          <p:cNvSpPr/>
          <p:nvPr/>
        </p:nvSpPr>
        <p:spPr>
          <a:xfrm>
            <a:off x="2424223" y="0"/>
            <a:ext cx="9767777" cy="6858000"/>
          </a:xfrm>
          <a:prstGeom prst="rect">
            <a:avLst/>
          </a:prstGeom>
          <a:gradFill flip="none" rotWithShape="1">
            <a:gsLst>
              <a:gs pos="0">
                <a:srgbClr val="0066B3"/>
              </a:gs>
              <a:gs pos="40000">
                <a:srgbClr val="0066B3">
                  <a:alpha val="3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-64345" y="841829"/>
            <a:ext cx="4200916" cy="1349829"/>
          </a:xfrm>
          <a:prstGeom prst="roundRect">
            <a:avLst>
              <a:gd name="adj" fmla="val 4600"/>
            </a:avLst>
          </a:prstGeom>
          <a:solidFill>
            <a:srgbClr val="A145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56807" y="1255133"/>
            <a:ext cx="3358612" cy="52322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PRODUCTION AREA</a:t>
            </a:r>
            <a:endParaRPr lang="ru-RU" sz="28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9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767777" cy="6858000"/>
          </a:xfrm>
          <a:prstGeom prst="rect">
            <a:avLst/>
          </a:prstGeom>
          <a:gradFill flip="none" rotWithShape="1">
            <a:gsLst>
              <a:gs pos="0">
                <a:srgbClr val="0066B3"/>
              </a:gs>
              <a:gs pos="40000">
                <a:srgbClr val="0066B3">
                  <a:alpha val="3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767777" y="0"/>
            <a:ext cx="242422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186542" y="841829"/>
            <a:ext cx="4200916" cy="1349829"/>
          </a:xfrm>
          <a:prstGeom prst="roundRect">
            <a:avLst>
              <a:gd name="adj" fmla="val 4600"/>
            </a:avLst>
          </a:prstGeom>
          <a:solidFill>
            <a:srgbClr val="A145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QUALITY CONTROL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1114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767777" cy="6858000"/>
          </a:xfrm>
          <a:prstGeom prst="rect">
            <a:avLst/>
          </a:prstGeom>
          <a:gradFill flip="none" rotWithShape="1">
            <a:gsLst>
              <a:gs pos="0">
                <a:srgbClr val="0066B3"/>
              </a:gs>
              <a:gs pos="40000">
                <a:srgbClr val="0066B3">
                  <a:alpha val="3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767777" y="0"/>
            <a:ext cx="242422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186542" y="841829"/>
            <a:ext cx="4200916" cy="1349829"/>
          </a:xfrm>
          <a:prstGeom prst="roundRect">
            <a:avLst>
              <a:gd name="adj" fmla="val 4600"/>
            </a:avLst>
          </a:prstGeom>
          <a:solidFill>
            <a:srgbClr val="A145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TEST STAND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8782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0"/>
          <a:stretch/>
        </p:blipFill>
        <p:spPr>
          <a:xfrm>
            <a:off x="-5281863" y="0"/>
            <a:ext cx="17473863" cy="6867484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05938" y="345847"/>
            <a:ext cx="10515600" cy="726349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SCOUT Distributors network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64013" y="5187950"/>
            <a:ext cx="4064115" cy="138549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218515" y="5340235"/>
            <a:ext cx="16351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Federal </a:t>
            </a:r>
            <a:r>
              <a:rPr lang="en-US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network</a:t>
            </a:r>
            <a:endParaRPr lang="ru-RU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05851" y="5635777"/>
            <a:ext cx="131959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356</a:t>
            </a:r>
            <a:endParaRPr lang="ru-RU" sz="54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541485" y="5799545"/>
            <a:ext cx="153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Distributors in</a:t>
            </a:r>
            <a:endParaRPr lang="ru-RU" sz="160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Russia</a:t>
            </a:r>
            <a:r>
              <a:rPr lang="ru-RU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ru-RU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CIS</a:t>
            </a:r>
            <a:endParaRPr lang="ru-RU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8221893" y="5703111"/>
            <a:ext cx="341706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с одним вырезанным углом 1"/>
          <p:cNvSpPr/>
          <p:nvPr/>
        </p:nvSpPr>
        <p:spPr>
          <a:xfrm flipH="1">
            <a:off x="4555815" y="2362874"/>
            <a:ext cx="1480843" cy="250852"/>
          </a:xfrm>
          <a:prstGeom prst="snip1Rect">
            <a:avLst/>
          </a:prstGeom>
          <a:solidFill>
            <a:srgbClr val="E15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North-West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FD</a:t>
            </a:r>
            <a:endParaRPr lang="ru-RU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Прямоугольник с одним вырезанным углом 11"/>
          <p:cNvSpPr/>
          <p:nvPr/>
        </p:nvSpPr>
        <p:spPr>
          <a:xfrm flipH="1">
            <a:off x="566441" y="4060852"/>
            <a:ext cx="993972" cy="250852"/>
          </a:xfrm>
          <a:prstGeom prst="snip1Rect">
            <a:avLst/>
          </a:prstGeom>
          <a:solidFill>
            <a:srgbClr val="E15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Crimean</a:t>
            </a:r>
            <a:r>
              <a:rPr lang="ru-RU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FD</a:t>
            </a:r>
            <a:endParaRPr lang="ru-RU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Прямоугольник с одним вырезанным углом 12"/>
          <p:cNvSpPr/>
          <p:nvPr/>
        </p:nvSpPr>
        <p:spPr>
          <a:xfrm flipH="1">
            <a:off x="2037842" y="4601670"/>
            <a:ext cx="1061408" cy="250852"/>
          </a:xfrm>
          <a:prstGeom prst="snip1Rect">
            <a:avLst/>
          </a:prstGeom>
          <a:solidFill>
            <a:srgbClr val="E15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Southern</a:t>
            </a:r>
            <a:r>
              <a:rPr lang="ru-RU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FD</a:t>
            </a:r>
            <a:endParaRPr lang="ru-RU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Прямоугольник с одним вырезанным углом 13"/>
          <p:cNvSpPr/>
          <p:nvPr/>
        </p:nvSpPr>
        <p:spPr>
          <a:xfrm flipH="1">
            <a:off x="1882745" y="3935426"/>
            <a:ext cx="1111308" cy="250852"/>
          </a:xfrm>
          <a:prstGeom prst="snip1Rect">
            <a:avLst/>
          </a:prstGeom>
          <a:solidFill>
            <a:srgbClr val="E15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Central</a:t>
            </a:r>
            <a:r>
              <a:rPr lang="ru-RU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FD</a:t>
            </a:r>
            <a:endParaRPr lang="ru-RU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Прямоугольник с одним вырезанным углом 15"/>
          <p:cNvSpPr/>
          <p:nvPr/>
        </p:nvSpPr>
        <p:spPr>
          <a:xfrm flipH="1">
            <a:off x="1997382" y="5214809"/>
            <a:ext cx="1538837" cy="250852"/>
          </a:xfrm>
          <a:prstGeom prst="snip1Rect">
            <a:avLst/>
          </a:prstGeom>
          <a:solidFill>
            <a:srgbClr val="E15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North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Caucasian</a:t>
            </a:r>
            <a:r>
              <a:rPr lang="ru-RU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FD</a:t>
            </a:r>
            <a:endParaRPr lang="ru-RU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Прямоугольник с одним вырезанным углом 16"/>
          <p:cNvSpPr/>
          <p:nvPr/>
        </p:nvSpPr>
        <p:spPr>
          <a:xfrm flipH="1">
            <a:off x="5922020" y="3537495"/>
            <a:ext cx="940026" cy="250852"/>
          </a:xfrm>
          <a:prstGeom prst="snip1Rect">
            <a:avLst/>
          </a:prstGeom>
          <a:solidFill>
            <a:srgbClr val="E15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Ural</a:t>
            </a:r>
            <a:r>
              <a:rPr lang="ru-RU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FD</a:t>
            </a:r>
            <a:endParaRPr lang="ru-RU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Прямоугольник с одним вырезанным углом 18"/>
          <p:cNvSpPr/>
          <p:nvPr/>
        </p:nvSpPr>
        <p:spPr>
          <a:xfrm flipH="1">
            <a:off x="4826222" y="4365601"/>
            <a:ext cx="1210435" cy="250852"/>
          </a:xfrm>
          <a:prstGeom prst="snip1Rect">
            <a:avLst/>
          </a:prstGeom>
          <a:solidFill>
            <a:srgbClr val="E15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Privolzhsky</a:t>
            </a:r>
            <a:r>
              <a:rPr lang="ru-RU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FD</a:t>
            </a:r>
            <a:endParaRPr lang="ru-RU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Прямоугольник с одним вырезанным углом 19"/>
          <p:cNvSpPr/>
          <p:nvPr/>
        </p:nvSpPr>
        <p:spPr>
          <a:xfrm flipH="1">
            <a:off x="10158661" y="3688472"/>
            <a:ext cx="1480298" cy="250852"/>
          </a:xfrm>
          <a:prstGeom prst="snip1Rect">
            <a:avLst/>
          </a:prstGeom>
          <a:solidFill>
            <a:srgbClr val="E15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Eastern</a:t>
            </a:r>
            <a:r>
              <a:rPr lang="ru-RU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FD</a:t>
            </a:r>
            <a:endParaRPr lang="ru-RU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Прямоугольник с одним вырезанным углом 20"/>
          <p:cNvSpPr/>
          <p:nvPr/>
        </p:nvSpPr>
        <p:spPr>
          <a:xfrm flipH="1">
            <a:off x="8125498" y="4554092"/>
            <a:ext cx="1480298" cy="250852"/>
          </a:xfrm>
          <a:prstGeom prst="snip1Rect">
            <a:avLst/>
          </a:prstGeom>
          <a:solidFill>
            <a:srgbClr val="E15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Siberian</a:t>
            </a:r>
            <a:r>
              <a:rPr lang="ru-RU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FD</a:t>
            </a:r>
            <a:endParaRPr lang="ru-RU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8283" y="6480753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FD</a:t>
            </a:r>
            <a:endParaRPr lang="ru-RU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4"/>
          <a:srcRect l="271" t="719" r="-1" b="-2"/>
          <a:stretch/>
        </p:blipFill>
        <p:spPr>
          <a:xfrm>
            <a:off x="495299" y="1090055"/>
            <a:ext cx="7971147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8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583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786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презентации">
  <a:themeElements>
    <a:clrScheme name="Другая 4">
      <a:dk1>
        <a:srgbClr val="000000"/>
      </a:dk1>
      <a:lt1>
        <a:srgbClr val="FFFFFF"/>
      </a:lt1>
      <a:dk2>
        <a:srgbClr val="7F7F7F"/>
      </a:dk2>
      <a:lt2>
        <a:srgbClr val="FFFFFF"/>
      </a:lt2>
      <a:accent1>
        <a:srgbClr val="0066B2"/>
      </a:accent1>
      <a:accent2>
        <a:srgbClr val="132E52"/>
      </a:accent2>
      <a:accent3>
        <a:srgbClr val="FF3300"/>
      </a:accent3>
      <a:accent4>
        <a:srgbClr val="A8A8A9"/>
      </a:accent4>
      <a:accent5>
        <a:srgbClr val="C5C5C6"/>
      </a:accent5>
      <a:accent6>
        <a:srgbClr val="E2E2E2"/>
      </a:accent6>
      <a:hlink>
        <a:srgbClr val="3366FF"/>
      </a:hlink>
      <a:folHlink>
        <a:srgbClr val="7D7D7F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F6A97926-AB5D-44F5-A664-CF69A49DECF0}" vid="{7A59E4A2-42CE-4AA6-B4FB-87592BA36270}"/>
    </a:ext>
  </a:extLst>
</a:theme>
</file>

<file path=ppt/theme/theme2.xml><?xml version="1.0" encoding="utf-8"?>
<a:theme xmlns:a="http://schemas.openxmlformats.org/drawingml/2006/main" name="Основа (без логотипа)">
  <a:themeElements>
    <a:clrScheme name="Другая 4">
      <a:dk1>
        <a:srgbClr val="000000"/>
      </a:dk1>
      <a:lt1>
        <a:srgbClr val="FFFFFF"/>
      </a:lt1>
      <a:dk2>
        <a:srgbClr val="7F7F7F"/>
      </a:dk2>
      <a:lt2>
        <a:srgbClr val="FFFFFF"/>
      </a:lt2>
      <a:accent1>
        <a:srgbClr val="0066B2"/>
      </a:accent1>
      <a:accent2>
        <a:srgbClr val="132E52"/>
      </a:accent2>
      <a:accent3>
        <a:srgbClr val="FF3300"/>
      </a:accent3>
      <a:accent4>
        <a:srgbClr val="A8A8A9"/>
      </a:accent4>
      <a:accent5>
        <a:srgbClr val="C5C5C6"/>
      </a:accent5>
      <a:accent6>
        <a:srgbClr val="E2E2E2"/>
      </a:accent6>
      <a:hlink>
        <a:srgbClr val="3366FF"/>
      </a:hlink>
      <a:folHlink>
        <a:srgbClr val="7D7D7F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F6A97926-AB5D-44F5-A664-CF69A49DECF0}" vid="{BEAE67E6-BE2E-4837-B346-50403164EC21}"/>
    </a:ext>
  </a:extLst>
</a:theme>
</file>

<file path=ppt/theme/theme3.xml><?xml version="1.0" encoding="utf-8"?>
<a:theme xmlns:a="http://schemas.openxmlformats.org/drawingml/2006/main" name="Основа (логотип)">
  <a:themeElements>
    <a:clrScheme name="Другая 4">
      <a:dk1>
        <a:srgbClr val="000000"/>
      </a:dk1>
      <a:lt1>
        <a:srgbClr val="FFFFFF"/>
      </a:lt1>
      <a:dk2>
        <a:srgbClr val="7F7F7F"/>
      </a:dk2>
      <a:lt2>
        <a:srgbClr val="FFFFFF"/>
      </a:lt2>
      <a:accent1>
        <a:srgbClr val="0066B2"/>
      </a:accent1>
      <a:accent2>
        <a:srgbClr val="132E52"/>
      </a:accent2>
      <a:accent3>
        <a:srgbClr val="FF3300"/>
      </a:accent3>
      <a:accent4>
        <a:srgbClr val="A8A8A9"/>
      </a:accent4>
      <a:accent5>
        <a:srgbClr val="C5C5C6"/>
      </a:accent5>
      <a:accent6>
        <a:srgbClr val="E2E2E2"/>
      </a:accent6>
      <a:hlink>
        <a:srgbClr val="3366FF"/>
      </a:hlink>
      <a:folHlink>
        <a:srgbClr val="7D7D7F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F6A97926-AB5D-44F5-A664-CF69A49DECF0}" vid="{AF314527-DD57-48BC-B715-2D74CC12EB4F}"/>
    </a:ext>
  </a:extLst>
</a:theme>
</file>

<file path=ppt/theme/theme4.xml><?xml version="1.0" encoding="utf-8"?>
<a:theme xmlns:a="http://schemas.openxmlformats.org/drawingml/2006/main" name="Дополнительно">
  <a:themeElements>
    <a:clrScheme name="Другая 4">
      <a:dk1>
        <a:srgbClr val="000000"/>
      </a:dk1>
      <a:lt1>
        <a:srgbClr val="FFFFFF"/>
      </a:lt1>
      <a:dk2>
        <a:srgbClr val="7F7F7F"/>
      </a:dk2>
      <a:lt2>
        <a:srgbClr val="FFFFFF"/>
      </a:lt2>
      <a:accent1>
        <a:srgbClr val="0066B2"/>
      </a:accent1>
      <a:accent2>
        <a:srgbClr val="132E52"/>
      </a:accent2>
      <a:accent3>
        <a:srgbClr val="FF3300"/>
      </a:accent3>
      <a:accent4>
        <a:srgbClr val="A8A8A9"/>
      </a:accent4>
      <a:accent5>
        <a:srgbClr val="C5C5C6"/>
      </a:accent5>
      <a:accent6>
        <a:srgbClr val="E2E2E2"/>
      </a:accent6>
      <a:hlink>
        <a:srgbClr val="3366FF"/>
      </a:hlink>
      <a:folHlink>
        <a:srgbClr val="7D7D7F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F6A97926-AB5D-44F5-A664-CF69A49DECF0}" vid="{88FF7ED1-ADC9-4F0C-B2A1-07440BE17BB8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</Template>
  <TotalTime>1300</TotalTime>
  <Words>402</Words>
  <Application>Microsoft Office PowerPoint</Application>
  <PresentationFormat>Широкоэкранный</PresentationFormat>
  <Paragraphs>127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HelveticaNeueCyr</vt:lpstr>
      <vt:lpstr>Arial</vt:lpstr>
      <vt:lpstr>Tahoma</vt:lpstr>
      <vt:lpstr>Calibri</vt:lpstr>
      <vt:lpstr>шаблон презентации</vt:lpstr>
      <vt:lpstr>Основа (без логотипа)</vt:lpstr>
      <vt:lpstr>Основа (логотип)</vt:lpstr>
      <vt:lpstr>Дополнительно</vt:lpstr>
      <vt:lpstr>Satellite monitoring, fleet management and analytics</vt:lpstr>
      <vt:lpstr>Презентация PowerPoint</vt:lpstr>
      <vt:lpstr>Презентация PowerPoint</vt:lpstr>
      <vt:lpstr>SCOUT Solution</vt:lpstr>
      <vt:lpstr>Презентация PowerPoint</vt:lpstr>
      <vt:lpstr>COSTOMERS RESULTS</vt:lpstr>
      <vt:lpstr>SCOUT History</vt:lpstr>
      <vt:lpstr>Презентация PowerPoint</vt:lpstr>
      <vt:lpstr>Software Technology Stack</vt:lpstr>
      <vt:lpstr>SCOUT Services</vt:lpstr>
      <vt:lpstr>OWN CLOWD PLATFORM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SCOUT Distributors network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в ГК «СКАУТ»</dc:title>
  <dc:creator>PS</dc:creator>
  <cp:lastModifiedBy>Чунаев Антон Владимирович</cp:lastModifiedBy>
  <cp:revision>140</cp:revision>
  <dcterms:created xsi:type="dcterms:W3CDTF">2017-10-10T11:54:53Z</dcterms:created>
  <dcterms:modified xsi:type="dcterms:W3CDTF">2018-04-20T10:18:01Z</dcterms:modified>
</cp:coreProperties>
</file>