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3.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4.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7" r:id="rId1"/>
    <p:sldMasterId id="2147483737" r:id="rId2"/>
    <p:sldMasterId id="2147483784" r:id="rId3"/>
    <p:sldMasterId id="2147483758" r:id="rId4"/>
    <p:sldMasterId id="2147483648" r:id="rId5"/>
  </p:sldMasterIdLst>
  <p:notesMasterIdLst>
    <p:notesMasterId r:id="rId66"/>
  </p:notesMasterIdLst>
  <p:sldIdLst>
    <p:sldId id="256" r:id="rId6"/>
    <p:sldId id="258" r:id="rId7"/>
    <p:sldId id="259" r:id="rId8"/>
    <p:sldId id="260" r:id="rId9"/>
    <p:sldId id="264" r:id="rId10"/>
    <p:sldId id="265" r:id="rId11"/>
    <p:sldId id="267" r:id="rId12"/>
    <p:sldId id="268" r:id="rId13"/>
    <p:sldId id="269" r:id="rId14"/>
    <p:sldId id="270" r:id="rId15"/>
    <p:sldId id="271" r:id="rId16"/>
    <p:sldId id="363" r:id="rId17"/>
    <p:sldId id="272" r:id="rId18"/>
    <p:sldId id="274" r:id="rId19"/>
    <p:sldId id="276" r:id="rId20"/>
    <p:sldId id="337" r:id="rId21"/>
    <p:sldId id="278" r:id="rId22"/>
    <p:sldId id="279" r:id="rId23"/>
    <p:sldId id="280" r:id="rId24"/>
    <p:sldId id="281" r:id="rId25"/>
    <p:sldId id="282" r:id="rId26"/>
    <p:sldId id="283" r:id="rId27"/>
    <p:sldId id="284" r:id="rId28"/>
    <p:sldId id="286" r:id="rId29"/>
    <p:sldId id="287" r:id="rId30"/>
    <p:sldId id="288" r:id="rId31"/>
    <p:sldId id="289" r:id="rId32"/>
    <p:sldId id="290" r:id="rId33"/>
    <p:sldId id="292" r:id="rId34"/>
    <p:sldId id="293" r:id="rId35"/>
    <p:sldId id="294" r:id="rId36"/>
    <p:sldId id="295" r:id="rId37"/>
    <p:sldId id="364" r:id="rId38"/>
    <p:sldId id="303" r:id="rId39"/>
    <p:sldId id="305" r:id="rId40"/>
    <p:sldId id="306" r:id="rId41"/>
    <p:sldId id="365" r:id="rId42"/>
    <p:sldId id="307" r:id="rId43"/>
    <p:sldId id="308" r:id="rId44"/>
    <p:sldId id="309" r:id="rId45"/>
    <p:sldId id="310" r:id="rId46"/>
    <p:sldId id="311" r:id="rId47"/>
    <p:sldId id="366" r:id="rId48"/>
    <p:sldId id="367" r:id="rId49"/>
    <p:sldId id="312" r:id="rId50"/>
    <p:sldId id="313" r:id="rId51"/>
    <p:sldId id="314" r:id="rId52"/>
    <p:sldId id="315" r:id="rId53"/>
    <p:sldId id="370" r:id="rId54"/>
    <p:sldId id="371" r:id="rId55"/>
    <p:sldId id="372" r:id="rId56"/>
    <p:sldId id="373" r:id="rId57"/>
    <p:sldId id="374" r:id="rId58"/>
    <p:sldId id="375" r:id="rId59"/>
    <p:sldId id="376" r:id="rId60"/>
    <p:sldId id="377" r:id="rId61"/>
    <p:sldId id="378" r:id="rId62"/>
    <p:sldId id="379" r:id="rId63"/>
    <p:sldId id="380" r:id="rId64"/>
    <p:sldId id="382" r:id="rId6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Вступление" id="{8A60BC0A-0D70-4AE1-8DA9-393A481DA8B8}">
          <p14:sldIdLst>
            <p14:sldId id="256"/>
            <p14:sldId id="258"/>
            <p14:sldId id="259"/>
          </p14:sldIdLst>
        </p14:section>
        <p14:section name="Базовый мониторинг" id="{E0430439-C88C-47D4-9C62-18A8D873BAC6}">
          <p14:sldIdLst>
            <p14:sldId id="260"/>
            <p14:sldId id="264"/>
            <p14:sldId id="265"/>
            <p14:sldId id="267"/>
            <p14:sldId id="268"/>
            <p14:sldId id="269"/>
            <p14:sldId id="270"/>
            <p14:sldId id="271"/>
            <p14:sldId id="363"/>
            <p14:sldId id="272"/>
          </p14:sldIdLst>
        </p14:section>
        <p14:section name="Безопасное вождение" id="{99F0F1C6-0EA3-4637-B4D1-EF67970AC288}">
          <p14:sldIdLst>
            <p14:sldId id="274"/>
            <p14:sldId id="276"/>
            <p14:sldId id="337"/>
            <p14:sldId id="278"/>
            <p14:sldId id="279"/>
            <p14:sldId id="280"/>
            <p14:sldId id="281"/>
            <p14:sldId id="282"/>
            <p14:sldId id="283"/>
          </p14:sldIdLst>
        </p14:section>
        <p14:section name="Контроль топлива" id="{4F246D23-4598-4100-B722-60C1067668B6}">
          <p14:sldIdLst>
            <p14:sldId id="284"/>
            <p14:sldId id="286"/>
            <p14:sldId id="287"/>
            <p14:sldId id="288"/>
            <p14:sldId id="289"/>
          </p14:sldIdLst>
        </p14:section>
        <p14:section name="Интеграция с тахографами" id="{DD0F5E41-D076-46E9-8035-2EF692FBE9BD}">
          <p14:sldIdLst>
            <p14:sldId id="290"/>
            <p14:sldId id="292"/>
            <p14:sldId id="293"/>
            <p14:sldId id="294"/>
            <p14:sldId id="295"/>
            <p14:sldId id="364"/>
          </p14:sldIdLst>
        </p14:section>
        <p14:section name="Контроль спецтехники" id="{5539D45B-67ED-4E40-A24F-92377107DF6A}">
          <p14:sldIdLst>
            <p14:sldId id="303"/>
            <p14:sldId id="305"/>
            <p14:sldId id="306"/>
            <p14:sldId id="365"/>
            <p14:sldId id="307"/>
          </p14:sldIdLst>
        </p14:section>
        <p14:section name="Контроль топливозаправщиков" id="{66CFEB7B-0AB6-4691-B306-827EE5C31472}">
          <p14:sldIdLst>
            <p14:sldId id="308"/>
            <p14:sldId id="309"/>
            <p14:sldId id="310"/>
            <p14:sldId id="311"/>
            <p14:sldId id="366"/>
            <p14:sldId id="367"/>
          </p14:sldIdLst>
        </p14:section>
        <p14:section name="Поиск при угоне" id="{6B72A52F-2A11-4818-AD66-EC12C2775984}">
          <p14:sldIdLst>
            <p14:sldId id="312"/>
            <p14:sldId id="313"/>
            <p14:sldId id="314"/>
            <p14:sldId id="315"/>
          </p14:sldIdLst>
        </p14:section>
        <p14:section name="Организация монтажных и сервисных работ" id="{E563870E-DA68-49BB-8CA6-F15B788C4999}">
          <p14:sldIdLst/>
        </p14:section>
        <p14:section name="О СКАУТ" id="{8412E3F7-7F57-45B1-8E9C-AA5BB4FE5C3E}">
          <p14:sldIdLst/>
        </p14:section>
        <p14:section name="Кейсы" id="{BC9FF8F7-F25D-4BE7-9186-78250F44B50E}">
          <p14:sldIdLst>
            <p14:sldId id="370"/>
            <p14:sldId id="371"/>
            <p14:sldId id="372"/>
            <p14:sldId id="373"/>
            <p14:sldId id="374"/>
            <p14:sldId id="375"/>
            <p14:sldId id="376"/>
            <p14:sldId id="377"/>
            <p14:sldId id="378"/>
            <p14:sldId id="379"/>
            <p14:sldId id="380"/>
          </p14:sldIdLst>
        </p14:section>
        <p14:section name="Контакты" id="{B71EB717-1515-497D-96C9-1ABB9D55B1D9}">
          <p14:sldIdLst>
            <p14:sldId id="382"/>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B3"/>
    <a:srgbClr val="FF0000"/>
    <a:srgbClr val="56287B"/>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457" autoAdjust="0"/>
    <p:restoredTop sz="94680" autoAdjust="0"/>
  </p:normalViewPr>
  <p:slideViewPr>
    <p:cSldViewPr snapToGrid="0">
      <p:cViewPr varScale="1">
        <p:scale>
          <a:sx n="70" d="100"/>
          <a:sy n="70" d="100"/>
        </p:scale>
        <p:origin x="966" y="72"/>
      </p:cViewPr>
      <p:guideLst/>
    </p:cSldViewPr>
  </p:slideViewPr>
  <p:outlineViewPr>
    <p:cViewPr>
      <p:scale>
        <a:sx n="33" d="100"/>
        <a:sy n="33" d="100"/>
      </p:scale>
      <p:origin x="0" y="-17731"/>
    </p:cViewPr>
  </p:outlineViewPr>
  <p:notesTextViewPr>
    <p:cViewPr>
      <p:scale>
        <a:sx n="3" d="2"/>
        <a:sy n="3" d="2"/>
      </p:scale>
      <p:origin x="0" y="0"/>
    </p:cViewPr>
  </p:notesTextViewPr>
  <p:sorterViewPr>
    <p:cViewPr>
      <p:scale>
        <a:sx n="100" d="100"/>
        <a:sy n="100" d="100"/>
      </p:scale>
      <p:origin x="0" y="-37987"/>
    </p:cViewPr>
  </p:sorterViewPr>
  <p:notesViewPr>
    <p:cSldViewPr snapToGrid="0">
      <p:cViewPr varScale="1">
        <p:scale>
          <a:sx n="68" d="100"/>
          <a:sy n="68" d="100"/>
        </p:scale>
        <p:origin x="3101"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9C9E0B-64F5-46B6-AB61-FCC12B30A8BD}" type="datetimeFigureOut">
              <a:rPr lang="ru-RU" smtClean="0"/>
              <a:t>07.05.2018</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099007-0E47-4C23-9621-D068016E09BC}" type="slidenum">
              <a:rPr lang="ru-RU" smtClean="0"/>
              <a:t>‹#›</a:t>
            </a:fld>
            <a:endParaRPr lang="ru-RU"/>
          </a:p>
        </p:txBody>
      </p:sp>
    </p:spTree>
    <p:extLst>
      <p:ext uri="{BB962C8B-B14F-4D97-AF65-F5344CB8AC3E}">
        <p14:creationId xmlns:p14="http://schemas.microsoft.com/office/powerpoint/2010/main" val="16157877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A9099007-0E47-4C23-9621-D068016E09BC}" type="slidenum">
              <a:rPr lang="ru-RU" smtClean="0"/>
              <a:t>36</a:t>
            </a:fld>
            <a:endParaRPr lang="ru-RU"/>
          </a:p>
        </p:txBody>
      </p:sp>
    </p:spTree>
    <p:extLst>
      <p:ext uri="{BB962C8B-B14F-4D97-AF65-F5344CB8AC3E}">
        <p14:creationId xmlns:p14="http://schemas.microsoft.com/office/powerpoint/2010/main" val="3261442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A9099007-0E47-4C23-9621-D068016E09BC}" type="slidenum">
              <a:rPr lang="ru-RU" smtClean="0"/>
              <a:t>44</a:t>
            </a:fld>
            <a:endParaRPr lang="ru-RU"/>
          </a:p>
        </p:txBody>
      </p:sp>
    </p:spTree>
    <p:extLst>
      <p:ext uri="{BB962C8B-B14F-4D97-AF65-F5344CB8AC3E}">
        <p14:creationId xmlns:p14="http://schemas.microsoft.com/office/powerpoint/2010/main" val="30984759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Master" Target="../slideMasters/slideMaster1.xml"/><Relationship Id="rId4" Type="http://schemas.openxmlformats.org/officeDocument/2006/relationships/image" Target="../media/image7.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Master" Target="../slideMasters/slideMaster1.xml"/><Relationship Id="rId4" Type="http://schemas.openxmlformats.org/officeDocument/2006/relationships/image" Target="../media/image7.emf"/></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jpeg"/><Relationship Id="rId1" Type="http://schemas.openxmlformats.org/officeDocument/2006/relationships/slideMaster" Target="../slideMasters/slideMaster3.xml"/><Relationship Id="rId6" Type="http://schemas.openxmlformats.org/officeDocument/2006/relationships/image" Target="../media/image15.gif"/><Relationship Id="rId5" Type="http://schemas.openxmlformats.org/officeDocument/2006/relationships/image" Target="../media/image14.jpeg"/><Relationship Id="rId4" Type="http://schemas.openxmlformats.org/officeDocument/2006/relationships/image" Target="../media/image13.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eg"/><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Текст 1">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12192000" cy="1051559"/>
          </a:xfrm>
          <a:solidFill>
            <a:srgbClr val="0066B3"/>
          </a:solidFill>
        </p:spPr>
        <p:txBody>
          <a:bodyPr lIns="432000"/>
          <a:lstStyle>
            <a:lvl1pPr>
              <a:defRPr>
                <a:solidFill>
                  <a:schemeClr val="bg1"/>
                </a:solidFill>
              </a:defRPr>
            </a:lvl1pPr>
          </a:lstStyle>
          <a:p>
            <a:r>
              <a:rPr lang="ru-RU" dirty="0" smtClean="0"/>
              <a:t>Образец заголовка</a:t>
            </a:r>
            <a:endParaRPr lang="ru-RU" dirty="0"/>
          </a:p>
        </p:txBody>
      </p:sp>
      <p:sp>
        <p:nvSpPr>
          <p:cNvPr id="7" name="Текст 6"/>
          <p:cNvSpPr>
            <a:spLocks noGrp="1"/>
          </p:cNvSpPr>
          <p:nvPr>
            <p:ph type="body" sz="quarter" idx="13" hasCustomPrompt="1"/>
          </p:nvPr>
        </p:nvSpPr>
        <p:spPr>
          <a:xfrm>
            <a:off x="335280" y="1387928"/>
            <a:ext cx="11018520" cy="4578532"/>
          </a:xfrm>
        </p:spPr>
        <p:txBody>
          <a:bodyPr/>
          <a:lstStyle/>
          <a:p>
            <a:pPr lvl="0"/>
            <a:r>
              <a:rPr lang="en-US" dirty="0" smtClean="0"/>
              <a:t> </a:t>
            </a:r>
            <a:r>
              <a:rPr lang="ru-RU" dirty="0" smtClean="0"/>
              <a:t>Образец текста</a:t>
            </a:r>
          </a:p>
          <a:p>
            <a:pPr lvl="1"/>
            <a:r>
              <a:rPr lang="en-US" dirty="0" smtClean="0"/>
              <a:t> </a:t>
            </a:r>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8" name="Нижний колонтитул 7"/>
          <p:cNvSpPr>
            <a:spLocks noGrp="1"/>
          </p:cNvSpPr>
          <p:nvPr>
            <p:ph type="ftr" sz="quarter" idx="14"/>
          </p:nvPr>
        </p:nvSpPr>
        <p:spPr/>
        <p:txBody>
          <a:bodyPr/>
          <a:lstStyle/>
          <a:p>
            <a:endParaRPr lang="ru-RU" dirty="0"/>
          </a:p>
        </p:txBody>
      </p:sp>
      <p:sp>
        <p:nvSpPr>
          <p:cNvPr id="9" name="Номер слайда 8"/>
          <p:cNvSpPr>
            <a:spLocks noGrp="1"/>
          </p:cNvSpPr>
          <p:nvPr>
            <p:ph type="sldNum" sz="quarter" idx="15"/>
          </p:nvPr>
        </p:nvSpPr>
        <p:spPr/>
        <p:txBody>
          <a:bodyPr/>
          <a:lstStyle/>
          <a:p>
            <a:fld id="{4B481FE3-6342-4E36-9936-0AC64538D440}" type="slidenum">
              <a:rPr lang="ru-RU" smtClean="0"/>
              <a:t>‹#›</a:t>
            </a:fld>
            <a:endParaRPr lang="ru-RU"/>
          </a:p>
        </p:txBody>
      </p:sp>
    </p:spTree>
    <p:extLst>
      <p:ext uri="{BB962C8B-B14F-4D97-AF65-F5344CB8AC3E}">
        <p14:creationId xmlns:p14="http://schemas.microsoft.com/office/powerpoint/2010/main" val="1992704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Текст 2">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12192000" cy="1051559"/>
          </a:xfrm>
          <a:solidFill>
            <a:srgbClr val="0066B3"/>
          </a:solidFill>
        </p:spPr>
        <p:txBody>
          <a:bodyPr lIns="432000"/>
          <a:lstStyle>
            <a:lvl1pPr>
              <a:defRPr>
                <a:solidFill>
                  <a:schemeClr val="bg1"/>
                </a:solidFill>
              </a:defRPr>
            </a:lvl1pPr>
          </a:lstStyle>
          <a:p>
            <a:r>
              <a:rPr lang="ru-RU" dirty="0" smtClean="0"/>
              <a:t>Образец заголовка</a:t>
            </a:r>
            <a:endParaRPr lang="ru-RU" dirty="0"/>
          </a:p>
        </p:txBody>
      </p:sp>
      <p:sp>
        <p:nvSpPr>
          <p:cNvPr id="7" name="Текст 6"/>
          <p:cNvSpPr>
            <a:spLocks noGrp="1"/>
          </p:cNvSpPr>
          <p:nvPr>
            <p:ph type="body" sz="quarter" idx="13" hasCustomPrompt="1"/>
          </p:nvPr>
        </p:nvSpPr>
        <p:spPr>
          <a:xfrm>
            <a:off x="335280" y="1387928"/>
            <a:ext cx="5238296" cy="4578532"/>
          </a:xfrm>
        </p:spPr>
        <p:txBody>
          <a:bodyPr/>
          <a:lstStyle/>
          <a:p>
            <a:pPr lvl="0"/>
            <a:r>
              <a:rPr lang="en-US" dirty="0" smtClean="0"/>
              <a:t> </a:t>
            </a:r>
            <a:r>
              <a:rPr lang="ru-RU" dirty="0" smtClean="0"/>
              <a:t>Образец текста</a:t>
            </a:r>
          </a:p>
          <a:p>
            <a:pPr lvl="1"/>
            <a:r>
              <a:rPr lang="en-US" dirty="0" smtClean="0"/>
              <a:t> </a:t>
            </a:r>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8" name="Нижний колонтитул 7"/>
          <p:cNvSpPr>
            <a:spLocks noGrp="1"/>
          </p:cNvSpPr>
          <p:nvPr>
            <p:ph type="ftr" sz="quarter" idx="14"/>
          </p:nvPr>
        </p:nvSpPr>
        <p:spPr/>
        <p:txBody>
          <a:bodyPr/>
          <a:lstStyle/>
          <a:p>
            <a:endParaRPr lang="ru-RU" dirty="0"/>
          </a:p>
        </p:txBody>
      </p:sp>
      <p:sp>
        <p:nvSpPr>
          <p:cNvPr id="9" name="Номер слайда 8"/>
          <p:cNvSpPr>
            <a:spLocks noGrp="1"/>
          </p:cNvSpPr>
          <p:nvPr>
            <p:ph type="sldNum" sz="quarter" idx="15"/>
          </p:nvPr>
        </p:nvSpPr>
        <p:spPr/>
        <p:txBody>
          <a:bodyPr/>
          <a:lstStyle/>
          <a:p>
            <a:fld id="{4B481FE3-6342-4E36-9936-0AC64538D440}" type="slidenum">
              <a:rPr lang="ru-RU" smtClean="0"/>
              <a:t>‹#›</a:t>
            </a:fld>
            <a:endParaRPr lang="ru-RU"/>
          </a:p>
        </p:txBody>
      </p:sp>
      <p:sp>
        <p:nvSpPr>
          <p:cNvPr id="6" name="Текст 6"/>
          <p:cNvSpPr>
            <a:spLocks noGrp="1"/>
          </p:cNvSpPr>
          <p:nvPr>
            <p:ph type="body" sz="quarter" idx="16" hasCustomPrompt="1"/>
          </p:nvPr>
        </p:nvSpPr>
        <p:spPr>
          <a:xfrm>
            <a:off x="5991452" y="1387928"/>
            <a:ext cx="5238296" cy="4578532"/>
          </a:xfrm>
        </p:spPr>
        <p:txBody>
          <a:bodyPr/>
          <a:lstStyle/>
          <a:p>
            <a:pPr lvl="0"/>
            <a:r>
              <a:rPr lang="en-US" dirty="0" smtClean="0"/>
              <a:t> </a:t>
            </a:r>
            <a:r>
              <a:rPr lang="ru-RU" dirty="0" smtClean="0"/>
              <a:t>Образец текста</a:t>
            </a:r>
          </a:p>
          <a:p>
            <a:pPr lvl="1"/>
            <a:r>
              <a:rPr lang="en-US" dirty="0" smtClean="0"/>
              <a:t> </a:t>
            </a:r>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pic>
        <p:nvPicPr>
          <p:cNvPr id="11" name="Рисунок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8121" t="46491" r="320" b="48103"/>
          <a:stretch/>
        </p:blipFill>
        <p:spPr>
          <a:xfrm rot="10800000" flipH="1">
            <a:off x="0" y="6743699"/>
            <a:ext cx="12172950" cy="114299"/>
          </a:xfrm>
          <a:prstGeom prst="rect">
            <a:avLst/>
          </a:prstGeom>
        </p:spPr>
      </p:pic>
    </p:spTree>
    <p:extLst>
      <p:ext uri="{BB962C8B-B14F-4D97-AF65-F5344CB8AC3E}">
        <p14:creationId xmlns:p14="http://schemas.microsoft.com/office/powerpoint/2010/main" val="3020019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Текст и Фото">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12192000" cy="1051559"/>
          </a:xfrm>
          <a:solidFill>
            <a:srgbClr val="0066B3"/>
          </a:solidFill>
        </p:spPr>
        <p:txBody>
          <a:bodyPr lIns="432000"/>
          <a:lstStyle>
            <a:lvl1pPr>
              <a:defRPr>
                <a:solidFill>
                  <a:schemeClr val="bg1"/>
                </a:solidFill>
              </a:defRPr>
            </a:lvl1pPr>
          </a:lstStyle>
          <a:p>
            <a:r>
              <a:rPr lang="ru-RU" dirty="0" smtClean="0"/>
              <a:t>Образец заголовка</a:t>
            </a:r>
            <a:endParaRPr lang="ru-RU" dirty="0"/>
          </a:p>
        </p:txBody>
      </p:sp>
      <p:sp>
        <p:nvSpPr>
          <p:cNvPr id="7" name="Текст 6"/>
          <p:cNvSpPr>
            <a:spLocks noGrp="1"/>
          </p:cNvSpPr>
          <p:nvPr>
            <p:ph type="body" sz="quarter" idx="13" hasCustomPrompt="1"/>
          </p:nvPr>
        </p:nvSpPr>
        <p:spPr>
          <a:xfrm>
            <a:off x="335280" y="1387928"/>
            <a:ext cx="5238296" cy="4578532"/>
          </a:xfrm>
        </p:spPr>
        <p:txBody>
          <a:bodyPr/>
          <a:lstStyle/>
          <a:p>
            <a:pPr lvl="0"/>
            <a:r>
              <a:rPr lang="en-US" dirty="0" smtClean="0"/>
              <a:t> </a:t>
            </a:r>
            <a:r>
              <a:rPr lang="ru-RU" dirty="0" smtClean="0"/>
              <a:t>Образец текста</a:t>
            </a:r>
          </a:p>
          <a:p>
            <a:pPr lvl="1"/>
            <a:r>
              <a:rPr lang="en-US" dirty="0" smtClean="0"/>
              <a:t> </a:t>
            </a:r>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8" name="Нижний колонтитул 7"/>
          <p:cNvSpPr>
            <a:spLocks noGrp="1"/>
          </p:cNvSpPr>
          <p:nvPr>
            <p:ph type="ftr" sz="quarter" idx="14"/>
          </p:nvPr>
        </p:nvSpPr>
        <p:spPr/>
        <p:txBody>
          <a:bodyPr/>
          <a:lstStyle/>
          <a:p>
            <a:endParaRPr lang="ru-RU" dirty="0"/>
          </a:p>
        </p:txBody>
      </p:sp>
      <p:sp>
        <p:nvSpPr>
          <p:cNvPr id="9" name="Номер слайда 8"/>
          <p:cNvSpPr>
            <a:spLocks noGrp="1"/>
          </p:cNvSpPr>
          <p:nvPr>
            <p:ph type="sldNum" sz="quarter" idx="15"/>
          </p:nvPr>
        </p:nvSpPr>
        <p:spPr/>
        <p:txBody>
          <a:bodyPr/>
          <a:lstStyle/>
          <a:p>
            <a:fld id="{4B481FE3-6342-4E36-9936-0AC64538D440}" type="slidenum">
              <a:rPr lang="ru-RU" smtClean="0"/>
              <a:t>‹#›</a:t>
            </a:fld>
            <a:endParaRPr lang="ru-RU"/>
          </a:p>
        </p:txBody>
      </p:sp>
      <p:sp>
        <p:nvSpPr>
          <p:cNvPr id="10" name="Bildplatzhalter 9"/>
          <p:cNvSpPr>
            <a:spLocks noGrp="1"/>
          </p:cNvSpPr>
          <p:nvPr>
            <p:ph type="pic" sz="quarter" idx="12"/>
          </p:nvPr>
        </p:nvSpPr>
        <p:spPr>
          <a:xfrm>
            <a:off x="5806440" y="1387929"/>
            <a:ext cx="6000750" cy="4578532"/>
          </a:xfrm>
          <a:noFill/>
        </p:spPr>
        <p:txBody>
          <a:bodyPr anchor="ctr" anchorCtr="1">
            <a:normAutofit/>
          </a:bodyPr>
          <a:lstStyle>
            <a:lvl1pPr marL="0" indent="0">
              <a:buNone/>
              <a:defRPr sz="1067"/>
            </a:lvl1pPr>
          </a:lstStyle>
          <a:p>
            <a:r>
              <a:rPr lang="ru-RU" noProof="0" smtClean="0"/>
              <a:t>Вставка рисунка</a:t>
            </a:r>
            <a:endParaRPr lang="en-GB" noProof="0" dirty="0"/>
          </a:p>
        </p:txBody>
      </p:sp>
    </p:spTree>
    <p:extLst>
      <p:ext uri="{BB962C8B-B14F-4D97-AF65-F5344CB8AC3E}">
        <p14:creationId xmlns:p14="http://schemas.microsoft.com/office/powerpoint/2010/main" val="2310710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Текст и фото 2">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12192000" cy="1051559"/>
          </a:xfrm>
          <a:solidFill>
            <a:srgbClr val="0066B3"/>
          </a:solidFill>
        </p:spPr>
        <p:txBody>
          <a:bodyPr lIns="432000"/>
          <a:lstStyle>
            <a:lvl1pPr>
              <a:defRPr>
                <a:solidFill>
                  <a:schemeClr val="bg1"/>
                </a:solidFill>
              </a:defRPr>
            </a:lvl1pPr>
          </a:lstStyle>
          <a:p>
            <a:r>
              <a:rPr lang="ru-RU" dirty="0" smtClean="0"/>
              <a:t>Образец заголовка</a:t>
            </a:r>
            <a:endParaRPr lang="ru-RU" dirty="0"/>
          </a:p>
        </p:txBody>
      </p:sp>
      <p:sp>
        <p:nvSpPr>
          <p:cNvPr id="7" name="Текст 6"/>
          <p:cNvSpPr>
            <a:spLocks noGrp="1"/>
          </p:cNvSpPr>
          <p:nvPr>
            <p:ph type="body" sz="quarter" idx="13" hasCustomPrompt="1"/>
          </p:nvPr>
        </p:nvSpPr>
        <p:spPr>
          <a:xfrm>
            <a:off x="335280" y="1387928"/>
            <a:ext cx="5238296" cy="4578532"/>
          </a:xfrm>
        </p:spPr>
        <p:txBody>
          <a:bodyPr/>
          <a:lstStyle/>
          <a:p>
            <a:pPr lvl="0"/>
            <a:r>
              <a:rPr lang="en-US" dirty="0" smtClean="0"/>
              <a:t> </a:t>
            </a:r>
            <a:r>
              <a:rPr lang="ru-RU" dirty="0" smtClean="0"/>
              <a:t>Образец текста</a:t>
            </a:r>
          </a:p>
          <a:p>
            <a:pPr lvl="1"/>
            <a:r>
              <a:rPr lang="en-US" dirty="0" smtClean="0"/>
              <a:t> </a:t>
            </a:r>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8" name="Нижний колонтитул 7"/>
          <p:cNvSpPr>
            <a:spLocks noGrp="1"/>
          </p:cNvSpPr>
          <p:nvPr>
            <p:ph type="ftr" sz="quarter" idx="14"/>
          </p:nvPr>
        </p:nvSpPr>
        <p:spPr/>
        <p:txBody>
          <a:bodyPr/>
          <a:lstStyle/>
          <a:p>
            <a:endParaRPr lang="ru-RU" dirty="0"/>
          </a:p>
        </p:txBody>
      </p:sp>
      <p:sp>
        <p:nvSpPr>
          <p:cNvPr id="9" name="Номер слайда 8"/>
          <p:cNvSpPr>
            <a:spLocks noGrp="1"/>
          </p:cNvSpPr>
          <p:nvPr>
            <p:ph type="sldNum" sz="quarter" idx="15"/>
          </p:nvPr>
        </p:nvSpPr>
        <p:spPr/>
        <p:txBody>
          <a:bodyPr/>
          <a:lstStyle/>
          <a:p>
            <a:fld id="{4B481FE3-6342-4E36-9936-0AC64538D440}" type="slidenum">
              <a:rPr lang="ru-RU" smtClean="0"/>
              <a:t>‹#›</a:t>
            </a:fld>
            <a:endParaRPr lang="ru-RU"/>
          </a:p>
        </p:txBody>
      </p:sp>
      <p:sp>
        <p:nvSpPr>
          <p:cNvPr id="10" name="Bildplatzhalter 9"/>
          <p:cNvSpPr>
            <a:spLocks noGrp="1"/>
          </p:cNvSpPr>
          <p:nvPr>
            <p:ph type="pic" sz="quarter" idx="12"/>
          </p:nvPr>
        </p:nvSpPr>
        <p:spPr>
          <a:xfrm>
            <a:off x="5806440" y="1359535"/>
            <a:ext cx="5966460" cy="2205990"/>
          </a:xfrm>
          <a:noFill/>
        </p:spPr>
        <p:txBody>
          <a:bodyPr anchor="ctr" anchorCtr="1">
            <a:normAutofit/>
          </a:bodyPr>
          <a:lstStyle>
            <a:lvl1pPr marL="0" indent="0">
              <a:buNone/>
              <a:defRPr sz="1067"/>
            </a:lvl1pPr>
          </a:lstStyle>
          <a:p>
            <a:r>
              <a:rPr lang="ru-RU" noProof="0" smtClean="0"/>
              <a:t>Вставка рисунка</a:t>
            </a:r>
            <a:endParaRPr lang="en-GB" noProof="0" dirty="0"/>
          </a:p>
        </p:txBody>
      </p:sp>
      <p:sp>
        <p:nvSpPr>
          <p:cNvPr id="11" name="Bildplatzhalter 9"/>
          <p:cNvSpPr>
            <a:spLocks noGrp="1"/>
          </p:cNvSpPr>
          <p:nvPr>
            <p:ph type="pic" sz="quarter" idx="16"/>
          </p:nvPr>
        </p:nvSpPr>
        <p:spPr>
          <a:xfrm>
            <a:off x="5806440" y="3760470"/>
            <a:ext cx="5966460" cy="2205990"/>
          </a:xfrm>
          <a:noFill/>
        </p:spPr>
        <p:txBody>
          <a:bodyPr anchor="ctr" anchorCtr="1">
            <a:normAutofit/>
          </a:bodyPr>
          <a:lstStyle>
            <a:lvl1pPr marL="0" indent="0">
              <a:buNone/>
              <a:defRPr sz="1067"/>
            </a:lvl1pPr>
          </a:lstStyle>
          <a:p>
            <a:r>
              <a:rPr lang="ru-RU" noProof="0" smtClean="0"/>
              <a:t>Вставка рисунка</a:t>
            </a:r>
            <a:endParaRPr lang="en-GB" noProof="0" dirty="0"/>
          </a:p>
        </p:txBody>
      </p:sp>
    </p:spTree>
    <p:extLst>
      <p:ext uri="{BB962C8B-B14F-4D97-AF65-F5344CB8AC3E}">
        <p14:creationId xmlns:p14="http://schemas.microsoft.com/office/powerpoint/2010/main" val="2384720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Текст под Заголовк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12192000" cy="1051559"/>
          </a:xfrm>
          <a:solidFill>
            <a:srgbClr val="0066B3"/>
          </a:solidFill>
        </p:spPr>
        <p:txBody>
          <a:bodyPr lIns="432000"/>
          <a:lstStyle>
            <a:lvl1pPr>
              <a:defRPr>
                <a:solidFill>
                  <a:schemeClr val="bg1"/>
                </a:solidFill>
              </a:defRPr>
            </a:lvl1pPr>
          </a:lstStyle>
          <a:p>
            <a:r>
              <a:rPr lang="ru-RU" dirty="0" smtClean="0"/>
              <a:t>Образец заголовка</a:t>
            </a:r>
            <a:endParaRPr lang="ru-RU" dirty="0"/>
          </a:p>
        </p:txBody>
      </p:sp>
      <p:sp>
        <p:nvSpPr>
          <p:cNvPr id="7" name="Текст 6"/>
          <p:cNvSpPr>
            <a:spLocks noGrp="1"/>
          </p:cNvSpPr>
          <p:nvPr>
            <p:ph type="body" sz="quarter" idx="13" hasCustomPrompt="1"/>
          </p:nvPr>
        </p:nvSpPr>
        <p:spPr>
          <a:xfrm>
            <a:off x="335280" y="2171700"/>
            <a:ext cx="5669280" cy="3794760"/>
          </a:xfrm>
        </p:spPr>
        <p:txBody>
          <a:bodyPr/>
          <a:lstStyle/>
          <a:p>
            <a:pPr lvl="0"/>
            <a:r>
              <a:rPr lang="en-US" dirty="0" smtClean="0"/>
              <a:t> </a:t>
            </a:r>
            <a:r>
              <a:rPr lang="ru-RU" dirty="0" smtClean="0"/>
              <a:t>Образец текста</a:t>
            </a:r>
          </a:p>
          <a:p>
            <a:pPr lvl="1"/>
            <a:r>
              <a:rPr lang="en-US" dirty="0" smtClean="0"/>
              <a:t> </a:t>
            </a:r>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8" name="Нижний колонтитул 7"/>
          <p:cNvSpPr>
            <a:spLocks noGrp="1"/>
          </p:cNvSpPr>
          <p:nvPr>
            <p:ph type="ftr" sz="quarter" idx="14"/>
          </p:nvPr>
        </p:nvSpPr>
        <p:spPr/>
        <p:txBody>
          <a:bodyPr/>
          <a:lstStyle/>
          <a:p>
            <a:endParaRPr lang="ru-RU" dirty="0"/>
          </a:p>
        </p:txBody>
      </p:sp>
      <p:sp>
        <p:nvSpPr>
          <p:cNvPr id="9" name="Номер слайда 8"/>
          <p:cNvSpPr>
            <a:spLocks noGrp="1"/>
          </p:cNvSpPr>
          <p:nvPr>
            <p:ph type="sldNum" sz="quarter" idx="15"/>
          </p:nvPr>
        </p:nvSpPr>
        <p:spPr/>
        <p:txBody>
          <a:bodyPr/>
          <a:lstStyle/>
          <a:p>
            <a:fld id="{4B481FE3-6342-4E36-9936-0AC64538D440}" type="slidenum">
              <a:rPr lang="ru-RU" smtClean="0"/>
              <a:t>‹#›</a:t>
            </a:fld>
            <a:endParaRPr lang="ru-RU"/>
          </a:p>
        </p:txBody>
      </p:sp>
      <p:sp>
        <p:nvSpPr>
          <p:cNvPr id="14" name="Текст 6"/>
          <p:cNvSpPr>
            <a:spLocks noGrp="1"/>
          </p:cNvSpPr>
          <p:nvPr>
            <p:ph type="body" sz="quarter" idx="19" hasCustomPrompt="1"/>
          </p:nvPr>
        </p:nvSpPr>
        <p:spPr>
          <a:xfrm>
            <a:off x="6225540" y="2171700"/>
            <a:ext cx="5669280" cy="3794760"/>
          </a:xfrm>
        </p:spPr>
        <p:txBody>
          <a:bodyPr/>
          <a:lstStyle/>
          <a:p>
            <a:pPr lvl="0"/>
            <a:r>
              <a:rPr lang="en-US" dirty="0" smtClean="0"/>
              <a:t> </a:t>
            </a:r>
            <a:r>
              <a:rPr lang="ru-RU" dirty="0" smtClean="0"/>
              <a:t>Образец текста</a:t>
            </a:r>
          </a:p>
          <a:p>
            <a:pPr lvl="1"/>
            <a:r>
              <a:rPr lang="en-US" dirty="0" smtClean="0"/>
              <a:t> </a:t>
            </a:r>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16" name="Текст 6"/>
          <p:cNvSpPr>
            <a:spLocks noGrp="1"/>
          </p:cNvSpPr>
          <p:nvPr>
            <p:ph type="body" sz="quarter" idx="20" hasCustomPrompt="1"/>
          </p:nvPr>
        </p:nvSpPr>
        <p:spPr>
          <a:xfrm>
            <a:off x="335280" y="1303020"/>
            <a:ext cx="5669280" cy="617220"/>
          </a:xfrm>
        </p:spPr>
        <p:txBody>
          <a:bodyPr/>
          <a:lstStyle>
            <a:lvl1pPr marL="0" indent="0">
              <a:buNone/>
              <a:defRPr b="1"/>
            </a:lvl1pPr>
          </a:lstStyle>
          <a:p>
            <a:pPr lvl="0"/>
            <a:r>
              <a:rPr lang="ru-RU" dirty="0" smtClean="0"/>
              <a:t>ОБРАЗЕЦ ТЕКСТА</a:t>
            </a:r>
          </a:p>
        </p:txBody>
      </p:sp>
      <p:sp>
        <p:nvSpPr>
          <p:cNvPr id="17" name="Текст 6"/>
          <p:cNvSpPr>
            <a:spLocks noGrp="1"/>
          </p:cNvSpPr>
          <p:nvPr>
            <p:ph type="body" sz="quarter" idx="21" hasCustomPrompt="1"/>
          </p:nvPr>
        </p:nvSpPr>
        <p:spPr>
          <a:xfrm>
            <a:off x="6225540" y="1315720"/>
            <a:ext cx="5669280" cy="617220"/>
          </a:xfrm>
        </p:spPr>
        <p:txBody>
          <a:bodyPr/>
          <a:lstStyle>
            <a:lvl1pPr marL="0" indent="0">
              <a:buNone/>
              <a:defRPr b="1"/>
            </a:lvl1pPr>
          </a:lstStyle>
          <a:p>
            <a:pPr lvl="0"/>
            <a:r>
              <a:rPr lang="ru-RU" dirty="0" smtClean="0"/>
              <a:t>ОБРАЗЕЦ ТЕКСТА</a:t>
            </a:r>
          </a:p>
        </p:txBody>
      </p:sp>
    </p:spTree>
    <p:extLst>
      <p:ext uri="{BB962C8B-B14F-4D97-AF65-F5344CB8AC3E}">
        <p14:creationId xmlns:p14="http://schemas.microsoft.com/office/powerpoint/2010/main" val="89975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Текст под Фото">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12192000" cy="1051559"/>
          </a:xfrm>
          <a:solidFill>
            <a:srgbClr val="0066B3"/>
          </a:solidFill>
        </p:spPr>
        <p:txBody>
          <a:bodyPr lIns="432000"/>
          <a:lstStyle>
            <a:lvl1pPr>
              <a:defRPr>
                <a:solidFill>
                  <a:schemeClr val="bg1"/>
                </a:solidFill>
              </a:defRPr>
            </a:lvl1pPr>
          </a:lstStyle>
          <a:p>
            <a:r>
              <a:rPr lang="ru-RU" dirty="0" smtClean="0"/>
              <a:t>Образец заголовка</a:t>
            </a:r>
            <a:endParaRPr lang="ru-RU" dirty="0"/>
          </a:p>
        </p:txBody>
      </p:sp>
      <p:sp>
        <p:nvSpPr>
          <p:cNvPr id="7" name="Текст 6"/>
          <p:cNvSpPr>
            <a:spLocks noGrp="1"/>
          </p:cNvSpPr>
          <p:nvPr>
            <p:ph type="body" sz="quarter" idx="13" hasCustomPrompt="1"/>
          </p:nvPr>
        </p:nvSpPr>
        <p:spPr>
          <a:xfrm>
            <a:off x="335280" y="3760470"/>
            <a:ext cx="5669280" cy="2205990"/>
          </a:xfrm>
        </p:spPr>
        <p:txBody>
          <a:bodyPr/>
          <a:lstStyle/>
          <a:p>
            <a:pPr lvl="0"/>
            <a:r>
              <a:rPr lang="en-US" dirty="0" smtClean="0"/>
              <a:t> </a:t>
            </a:r>
            <a:r>
              <a:rPr lang="ru-RU" dirty="0" smtClean="0"/>
              <a:t>Образец текста</a:t>
            </a:r>
          </a:p>
          <a:p>
            <a:pPr lvl="1"/>
            <a:r>
              <a:rPr lang="en-US" dirty="0" smtClean="0"/>
              <a:t> </a:t>
            </a:r>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8" name="Нижний колонтитул 7"/>
          <p:cNvSpPr>
            <a:spLocks noGrp="1"/>
          </p:cNvSpPr>
          <p:nvPr>
            <p:ph type="ftr" sz="quarter" idx="14"/>
          </p:nvPr>
        </p:nvSpPr>
        <p:spPr/>
        <p:txBody>
          <a:bodyPr/>
          <a:lstStyle/>
          <a:p>
            <a:endParaRPr lang="ru-RU" dirty="0"/>
          </a:p>
        </p:txBody>
      </p:sp>
      <p:sp>
        <p:nvSpPr>
          <p:cNvPr id="9" name="Номер слайда 8"/>
          <p:cNvSpPr>
            <a:spLocks noGrp="1"/>
          </p:cNvSpPr>
          <p:nvPr>
            <p:ph type="sldNum" sz="quarter" idx="15"/>
          </p:nvPr>
        </p:nvSpPr>
        <p:spPr/>
        <p:txBody>
          <a:bodyPr/>
          <a:lstStyle/>
          <a:p>
            <a:fld id="{4B481FE3-6342-4E36-9936-0AC64538D440}" type="slidenum">
              <a:rPr lang="ru-RU" smtClean="0"/>
              <a:t>‹#›</a:t>
            </a:fld>
            <a:endParaRPr lang="ru-RU"/>
          </a:p>
        </p:txBody>
      </p:sp>
      <p:sp>
        <p:nvSpPr>
          <p:cNvPr id="12" name="Bildplatzhalter 9"/>
          <p:cNvSpPr>
            <a:spLocks noGrp="1"/>
          </p:cNvSpPr>
          <p:nvPr>
            <p:ph type="pic" sz="quarter" idx="17"/>
          </p:nvPr>
        </p:nvSpPr>
        <p:spPr>
          <a:xfrm>
            <a:off x="335280" y="1359535"/>
            <a:ext cx="5669280" cy="2205990"/>
          </a:xfrm>
          <a:noFill/>
        </p:spPr>
        <p:txBody>
          <a:bodyPr anchor="ctr" anchorCtr="1">
            <a:normAutofit/>
          </a:bodyPr>
          <a:lstStyle>
            <a:lvl1pPr marL="0" indent="0">
              <a:buNone/>
              <a:defRPr sz="1067"/>
            </a:lvl1pPr>
          </a:lstStyle>
          <a:p>
            <a:r>
              <a:rPr lang="ru-RU" noProof="0" smtClean="0"/>
              <a:t>Вставка рисунка</a:t>
            </a:r>
            <a:endParaRPr lang="en-GB" noProof="0" dirty="0"/>
          </a:p>
        </p:txBody>
      </p:sp>
      <p:sp>
        <p:nvSpPr>
          <p:cNvPr id="13" name="Bildplatzhalter 9"/>
          <p:cNvSpPr>
            <a:spLocks noGrp="1"/>
          </p:cNvSpPr>
          <p:nvPr>
            <p:ph type="pic" sz="quarter" idx="18"/>
          </p:nvPr>
        </p:nvSpPr>
        <p:spPr>
          <a:xfrm>
            <a:off x="6225540" y="1359535"/>
            <a:ext cx="5669280" cy="2205990"/>
          </a:xfrm>
          <a:noFill/>
        </p:spPr>
        <p:txBody>
          <a:bodyPr anchor="ctr" anchorCtr="1">
            <a:normAutofit/>
          </a:bodyPr>
          <a:lstStyle>
            <a:lvl1pPr marL="0" indent="0">
              <a:buNone/>
              <a:defRPr sz="1067"/>
            </a:lvl1pPr>
          </a:lstStyle>
          <a:p>
            <a:r>
              <a:rPr lang="ru-RU" noProof="0" smtClean="0"/>
              <a:t>Вставка рисунка</a:t>
            </a:r>
            <a:endParaRPr lang="en-GB" noProof="0" dirty="0"/>
          </a:p>
        </p:txBody>
      </p:sp>
      <p:sp>
        <p:nvSpPr>
          <p:cNvPr id="14" name="Текст 6"/>
          <p:cNvSpPr>
            <a:spLocks noGrp="1"/>
          </p:cNvSpPr>
          <p:nvPr>
            <p:ph type="body" sz="quarter" idx="19" hasCustomPrompt="1"/>
          </p:nvPr>
        </p:nvSpPr>
        <p:spPr>
          <a:xfrm>
            <a:off x="6225540" y="3760470"/>
            <a:ext cx="5669280" cy="2205990"/>
          </a:xfrm>
        </p:spPr>
        <p:txBody>
          <a:bodyPr/>
          <a:lstStyle/>
          <a:p>
            <a:pPr lvl="0"/>
            <a:r>
              <a:rPr lang="en-US" dirty="0" smtClean="0"/>
              <a:t> </a:t>
            </a:r>
            <a:r>
              <a:rPr lang="ru-RU" dirty="0" smtClean="0"/>
              <a:t>Образец текста</a:t>
            </a:r>
          </a:p>
          <a:p>
            <a:pPr lvl="1"/>
            <a:r>
              <a:rPr lang="en-US" dirty="0" smtClean="0"/>
              <a:t> </a:t>
            </a:r>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Tree>
    <p:extLst>
      <p:ext uri="{BB962C8B-B14F-4D97-AF65-F5344CB8AC3E}">
        <p14:creationId xmlns:p14="http://schemas.microsoft.com/office/powerpoint/2010/main" val="1747002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Команда">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0" y="1"/>
            <a:ext cx="12192000" cy="1051559"/>
          </a:xfrm>
          <a:solidFill>
            <a:srgbClr val="0066B3"/>
          </a:solidFill>
        </p:spPr>
        <p:txBody>
          <a:bodyPr lIns="432000"/>
          <a:lstStyle>
            <a:lvl1pPr>
              <a:defRPr sz="3600">
                <a:solidFill>
                  <a:schemeClr val="bg1"/>
                </a:solidFill>
              </a:defRPr>
            </a:lvl1pPr>
          </a:lstStyle>
          <a:p>
            <a:r>
              <a:rPr lang="ru-RU" sz="2800" dirty="0" smtClean="0">
                <a:latin typeface="Tahoma" panose="020B0604030504040204" pitchFamily="34" charset="0"/>
                <a:ea typeface="Tahoma" panose="020B0604030504040204" pitchFamily="34" charset="0"/>
                <a:cs typeface="Tahoma" panose="020B0604030504040204" pitchFamily="34" charset="0"/>
              </a:rPr>
              <a:t>КОМАНДА</a:t>
            </a:r>
            <a:endParaRPr lang="ru-RU" dirty="0"/>
          </a:p>
        </p:txBody>
      </p:sp>
      <p:sp>
        <p:nvSpPr>
          <p:cNvPr id="7" name="Текст 6"/>
          <p:cNvSpPr>
            <a:spLocks noGrp="1"/>
          </p:cNvSpPr>
          <p:nvPr>
            <p:ph type="body" sz="quarter" idx="13" hasCustomPrompt="1"/>
          </p:nvPr>
        </p:nvSpPr>
        <p:spPr>
          <a:xfrm>
            <a:off x="335280" y="3896360"/>
            <a:ext cx="1630680" cy="812402"/>
          </a:xfrm>
        </p:spPr>
        <p:txBody>
          <a:bodyPr>
            <a:normAutofit/>
          </a:bodyPr>
          <a:lstStyle>
            <a:lvl1pPr marL="0" indent="0">
              <a:buNone/>
              <a:defRPr sz="1800" b="1"/>
            </a:lvl1pPr>
          </a:lstStyle>
          <a:p>
            <a:pPr lvl="0"/>
            <a:r>
              <a:rPr lang="ru-RU" dirty="0" smtClean="0"/>
              <a:t>ФИО</a:t>
            </a:r>
          </a:p>
        </p:txBody>
      </p:sp>
      <p:sp>
        <p:nvSpPr>
          <p:cNvPr id="8" name="Нижний колонтитул 7"/>
          <p:cNvSpPr>
            <a:spLocks noGrp="1"/>
          </p:cNvSpPr>
          <p:nvPr>
            <p:ph type="ftr" sz="quarter" idx="14"/>
          </p:nvPr>
        </p:nvSpPr>
        <p:spPr/>
        <p:txBody>
          <a:bodyPr/>
          <a:lstStyle/>
          <a:p>
            <a:endParaRPr lang="ru-RU" dirty="0"/>
          </a:p>
        </p:txBody>
      </p:sp>
      <p:sp>
        <p:nvSpPr>
          <p:cNvPr id="9" name="Номер слайда 8"/>
          <p:cNvSpPr>
            <a:spLocks noGrp="1"/>
          </p:cNvSpPr>
          <p:nvPr>
            <p:ph type="sldNum" sz="quarter" idx="15"/>
          </p:nvPr>
        </p:nvSpPr>
        <p:spPr/>
        <p:txBody>
          <a:bodyPr/>
          <a:lstStyle/>
          <a:p>
            <a:fld id="{4B481FE3-6342-4E36-9936-0AC64538D440}" type="slidenum">
              <a:rPr lang="ru-RU" smtClean="0"/>
              <a:t>‹#›</a:t>
            </a:fld>
            <a:endParaRPr lang="ru-RU"/>
          </a:p>
        </p:txBody>
      </p:sp>
      <p:sp>
        <p:nvSpPr>
          <p:cNvPr id="11" name="Текст 6"/>
          <p:cNvSpPr>
            <a:spLocks noGrp="1"/>
          </p:cNvSpPr>
          <p:nvPr>
            <p:ph type="body" sz="quarter" idx="16" hasCustomPrompt="1"/>
          </p:nvPr>
        </p:nvSpPr>
        <p:spPr>
          <a:xfrm>
            <a:off x="335280" y="4801870"/>
            <a:ext cx="1630680" cy="570230"/>
          </a:xfrm>
        </p:spPr>
        <p:txBody>
          <a:bodyPr>
            <a:normAutofit/>
          </a:bodyPr>
          <a:lstStyle>
            <a:lvl1pPr marL="0" indent="0">
              <a:buNone/>
              <a:defRPr sz="1800" b="0"/>
            </a:lvl1pPr>
          </a:lstStyle>
          <a:p>
            <a:pPr lvl="0"/>
            <a:r>
              <a:rPr lang="ru-RU" dirty="0" smtClean="0"/>
              <a:t>должность</a:t>
            </a:r>
          </a:p>
        </p:txBody>
      </p:sp>
      <p:sp>
        <p:nvSpPr>
          <p:cNvPr id="16" name="Bildplatzhalter 9"/>
          <p:cNvSpPr>
            <a:spLocks noGrp="1"/>
          </p:cNvSpPr>
          <p:nvPr>
            <p:ph type="pic" sz="quarter" idx="12"/>
          </p:nvPr>
        </p:nvSpPr>
        <p:spPr>
          <a:xfrm>
            <a:off x="335280" y="1325880"/>
            <a:ext cx="1630680" cy="2364740"/>
          </a:xfrm>
          <a:noFill/>
        </p:spPr>
        <p:txBody>
          <a:bodyPr anchor="ctr" anchorCtr="1">
            <a:normAutofit/>
          </a:bodyPr>
          <a:lstStyle>
            <a:lvl1pPr marL="0" indent="0">
              <a:buNone/>
              <a:defRPr sz="1067"/>
            </a:lvl1pPr>
          </a:lstStyle>
          <a:p>
            <a:r>
              <a:rPr lang="ru-RU" noProof="0" smtClean="0"/>
              <a:t>Вставка рисунка</a:t>
            </a:r>
            <a:endParaRPr lang="en-GB" noProof="0" dirty="0"/>
          </a:p>
        </p:txBody>
      </p:sp>
      <p:sp>
        <p:nvSpPr>
          <p:cNvPr id="26" name="Текст 6"/>
          <p:cNvSpPr>
            <a:spLocks noGrp="1"/>
          </p:cNvSpPr>
          <p:nvPr>
            <p:ph type="body" sz="quarter" idx="17" hasCustomPrompt="1"/>
          </p:nvPr>
        </p:nvSpPr>
        <p:spPr>
          <a:xfrm>
            <a:off x="2190750" y="3896360"/>
            <a:ext cx="1630680" cy="812402"/>
          </a:xfrm>
        </p:spPr>
        <p:txBody>
          <a:bodyPr>
            <a:normAutofit/>
          </a:bodyPr>
          <a:lstStyle>
            <a:lvl1pPr marL="0" indent="0">
              <a:buNone/>
              <a:defRPr sz="1800" b="1"/>
            </a:lvl1pPr>
          </a:lstStyle>
          <a:p>
            <a:pPr lvl="0"/>
            <a:r>
              <a:rPr lang="ru-RU" dirty="0" smtClean="0"/>
              <a:t>ФИО</a:t>
            </a:r>
          </a:p>
        </p:txBody>
      </p:sp>
      <p:sp>
        <p:nvSpPr>
          <p:cNvPr id="27" name="Текст 6"/>
          <p:cNvSpPr>
            <a:spLocks noGrp="1"/>
          </p:cNvSpPr>
          <p:nvPr>
            <p:ph type="body" sz="quarter" idx="18" hasCustomPrompt="1"/>
          </p:nvPr>
        </p:nvSpPr>
        <p:spPr>
          <a:xfrm>
            <a:off x="2190750" y="4801870"/>
            <a:ext cx="1630680" cy="570230"/>
          </a:xfrm>
        </p:spPr>
        <p:txBody>
          <a:bodyPr>
            <a:normAutofit/>
          </a:bodyPr>
          <a:lstStyle>
            <a:lvl1pPr marL="0" indent="0">
              <a:buNone/>
              <a:defRPr sz="1800" b="0"/>
            </a:lvl1pPr>
          </a:lstStyle>
          <a:p>
            <a:pPr lvl="0"/>
            <a:r>
              <a:rPr lang="ru-RU" dirty="0" smtClean="0"/>
              <a:t>должность</a:t>
            </a:r>
          </a:p>
        </p:txBody>
      </p:sp>
      <p:sp>
        <p:nvSpPr>
          <p:cNvPr id="28" name="Bildplatzhalter 9"/>
          <p:cNvSpPr>
            <a:spLocks noGrp="1"/>
          </p:cNvSpPr>
          <p:nvPr>
            <p:ph type="pic" sz="quarter" idx="19"/>
          </p:nvPr>
        </p:nvSpPr>
        <p:spPr>
          <a:xfrm>
            <a:off x="2190750" y="1325880"/>
            <a:ext cx="1630680" cy="2364740"/>
          </a:xfrm>
          <a:noFill/>
        </p:spPr>
        <p:txBody>
          <a:bodyPr anchor="ctr" anchorCtr="1">
            <a:normAutofit/>
          </a:bodyPr>
          <a:lstStyle>
            <a:lvl1pPr marL="0" indent="0">
              <a:buNone/>
              <a:defRPr sz="1067"/>
            </a:lvl1pPr>
          </a:lstStyle>
          <a:p>
            <a:r>
              <a:rPr lang="ru-RU" noProof="0" smtClean="0"/>
              <a:t>Вставка рисунка</a:t>
            </a:r>
            <a:endParaRPr lang="en-GB" noProof="0" dirty="0"/>
          </a:p>
        </p:txBody>
      </p:sp>
      <p:sp>
        <p:nvSpPr>
          <p:cNvPr id="29" name="Текст 6"/>
          <p:cNvSpPr>
            <a:spLocks noGrp="1"/>
          </p:cNvSpPr>
          <p:nvPr>
            <p:ph type="body" sz="quarter" idx="20" hasCustomPrompt="1"/>
          </p:nvPr>
        </p:nvSpPr>
        <p:spPr>
          <a:xfrm>
            <a:off x="4046220" y="3896360"/>
            <a:ext cx="1630680" cy="812402"/>
          </a:xfrm>
        </p:spPr>
        <p:txBody>
          <a:bodyPr>
            <a:normAutofit/>
          </a:bodyPr>
          <a:lstStyle>
            <a:lvl1pPr marL="0" indent="0">
              <a:buNone/>
              <a:defRPr sz="1800" b="1"/>
            </a:lvl1pPr>
          </a:lstStyle>
          <a:p>
            <a:pPr lvl="0"/>
            <a:r>
              <a:rPr lang="ru-RU" dirty="0" smtClean="0"/>
              <a:t>ФИО</a:t>
            </a:r>
          </a:p>
        </p:txBody>
      </p:sp>
      <p:sp>
        <p:nvSpPr>
          <p:cNvPr id="30" name="Текст 6"/>
          <p:cNvSpPr>
            <a:spLocks noGrp="1"/>
          </p:cNvSpPr>
          <p:nvPr>
            <p:ph type="body" sz="quarter" idx="21" hasCustomPrompt="1"/>
          </p:nvPr>
        </p:nvSpPr>
        <p:spPr>
          <a:xfrm>
            <a:off x="4046220" y="4801870"/>
            <a:ext cx="1630680" cy="570230"/>
          </a:xfrm>
        </p:spPr>
        <p:txBody>
          <a:bodyPr>
            <a:normAutofit/>
          </a:bodyPr>
          <a:lstStyle>
            <a:lvl1pPr marL="0" indent="0">
              <a:buNone/>
              <a:defRPr sz="1800" b="0"/>
            </a:lvl1pPr>
          </a:lstStyle>
          <a:p>
            <a:pPr lvl="0"/>
            <a:r>
              <a:rPr lang="ru-RU" smtClean="0"/>
              <a:t>должность</a:t>
            </a:r>
            <a:endParaRPr lang="ru-RU" dirty="0" smtClean="0"/>
          </a:p>
        </p:txBody>
      </p:sp>
      <p:sp>
        <p:nvSpPr>
          <p:cNvPr id="31" name="Bildplatzhalter 9"/>
          <p:cNvSpPr>
            <a:spLocks noGrp="1"/>
          </p:cNvSpPr>
          <p:nvPr>
            <p:ph type="pic" sz="quarter" idx="22"/>
          </p:nvPr>
        </p:nvSpPr>
        <p:spPr>
          <a:xfrm>
            <a:off x="4046220" y="1325880"/>
            <a:ext cx="1630680" cy="2364740"/>
          </a:xfrm>
          <a:noFill/>
        </p:spPr>
        <p:txBody>
          <a:bodyPr anchor="ctr" anchorCtr="1">
            <a:normAutofit/>
          </a:bodyPr>
          <a:lstStyle>
            <a:lvl1pPr marL="0" indent="0">
              <a:buNone/>
              <a:defRPr sz="1067"/>
            </a:lvl1pPr>
          </a:lstStyle>
          <a:p>
            <a:r>
              <a:rPr lang="ru-RU" noProof="0" smtClean="0"/>
              <a:t>Вставка рисунка</a:t>
            </a:r>
            <a:endParaRPr lang="en-GB" noProof="0" dirty="0"/>
          </a:p>
        </p:txBody>
      </p:sp>
      <p:sp>
        <p:nvSpPr>
          <p:cNvPr id="32" name="Текст 6"/>
          <p:cNvSpPr>
            <a:spLocks noGrp="1"/>
          </p:cNvSpPr>
          <p:nvPr>
            <p:ph type="body" sz="quarter" idx="23" hasCustomPrompt="1"/>
          </p:nvPr>
        </p:nvSpPr>
        <p:spPr>
          <a:xfrm>
            <a:off x="5901690" y="3896360"/>
            <a:ext cx="1630680" cy="812402"/>
          </a:xfrm>
        </p:spPr>
        <p:txBody>
          <a:bodyPr>
            <a:normAutofit/>
          </a:bodyPr>
          <a:lstStyle>
            <a:lvl1pPr marL="0" indent="0">
              <a:buNone/>
              <a:defRPr sz="1800" b="1"/>
            </a:lvl1pPr>
          </a:lstStyle>
          <a:p>
            <a:pPr lvl="0"/>
            <a:r>
              <a:rPr lang="ru-RU" dirty="0" smtClean="0"/>
              <a:t>ФИО</a:t>
            </a:r>
          </a:p>
        </p:txBody>
      </p:sp>
      <p:sp>
        <p:nvSpPr>
          <p:cNvPr id="33" name="Текст 6"/>
          <p:cNvSpPr>
            <a:spLocks noGrp="1"/>
          </p:cNvSpPr>
          <p:nvPr>
            <p:ph type="body" sz="quarter" idx="24" hasCustomPrompt="1"/>
          </p:nvPr>
        </p:nvSpPr>
        <p:spPr>
          <a:xfrm>
            <a:off x="5901690" y="4801870"/>
            <a:ext cx="1630680" cy="570230"/>
          </a:xfrm>
        </p:spPr>
        <p:txBody>
          <a:bodyPr>
            <a:normAutofit/>
          </a:bodyPr>
          <a:lstStyle>
            <a:lvl1pPr marL="0" indent="0">
              <a:buNone/>
              <a:defRPr sz="1800" b="0"/>
            </a:lvl1pPr>
          </a:lstStyle>
          <a:p>
            <a:pPr lvl="0"/>
            <a:r>
              <a:rPr lang="ru-RU" dirty="0" smtClean="0"/>
              <a:t>должность</a:t>
            </a:r>
          </a:p>
        </p:txBody>
      </p:sp>
      <p:sp>
        <p:nvSpPr>
          <p:cNvPr id="34" name="Bildplatzhalter 9"/>
          <p:cNvSpPr>
            <a:spLocks noGrp="1"/>
          </p:cNvSpPr>
          <p:nvPr>
            <p:ph type="pic" sz="quarter" idx="25"/>
          </p:nvPr>
        </p:nvSpPr>
        <p:spPr>
          <a:xfrm>
            <a:off x="5901690" y="1325880"/>
            <a:ext cx="1630680" cy="2364740"/>
          </a:xfrm>
          <a:noFill/>
        </p:spPr>
        <p:txBody>
          <a:bodyPr anchor="ctr" anchorCtr="1">
            <a:normAutofit/>
          </a:bodyPr>
          <a:lstStyle>
            <a:lvl1pPr marL="0" indent="0">
              <a:buNone/>
              <a:defRPr sz="1067"/>
            </a:lvl1pPr>
          </a:lstStyle>
          <a:p>
            <a:r>
              <a:rPr lang="ru-RU" noProof="0" smtClean="0"/>
              <a:t>Вставка рисунка</a:t>
            </a:r>
            <a:endParaRPr lang="en-GB" noProof="0" dirty="0"/>
          </a:p>
        </p:txBody>
      </p:sp>
      <p:sp>
        <p:nvSpPr>
          <p:cNvPr id="35" name="Текст 6"/>
          <p:cNvSpPr>
            <a:spLocks noGrp="1"/>
          </p:cNvSpPr>
          <p:nvPr>
            <p:ph type="body" sz="quarter" idx="26" hasCustomPrompt="1"/>
          </p:nvPr>
        </p:nvSpPr>
        <p:spPr>
          <a:xfrm>
            <a:off x="7757160" y="3896360"/>
            <a:ext cx="1630680" cy="812402"/>
          </a:xfrm>
        </p:spPr>
        <p:txBody>
          <a:bodyPr>
            <a:normAutofit/>
          </a:bodyPr>
          <a:lstStyle>
            <a:lvl1pPr marL="0" indent="0">
              <a:buNone/>
              <a:defRPr sz="1800" b="1"/>
            </a:lvl1pPr>
          </a:lstStyle>
          <a:p>
            <a:pPr lvl="0"/>
            <a:r>
              <a:rPr lang="ru-RU" dirty="0" smtClean="0"/>
              <a:t>ФИО</a:t>
            </a:r>
          </a:p>
        </p:txBody>
      </p:sp>
      <p:sp>
        <p:nvSpPr>
          <p:cNvPr id="36" name="Текст 6"/>
          <p:cNvSpPr>
            <a:spLocks noGrp="1"/>
          </p:cNvSpPr>
          <p:nvPr>
            <p:ph type="body" sz="quarter" idx="27" hasCustomPrompt="1"/>
          </p:nvPr>
        </p:nvSpPr>
        <p:spPr>
          <a:xfrm>
            <a:off x="7757160" y="4801870"/>
            <a:ext cx="1630680" cy="570230"/>
          </a:xfrm>
        </p:spPr>
        <p:txBody>
          <a:bodyPr>
            <a:normAutofit/>
          </a:bodyPr>
          <a:lstStyle>
            <a:lvl1pPr marL="0" indent="0">
              <a:buNone/>
              <a:defRPr sz="1800" b="0"/>
            </a:lvl1pPr>
          </a:lstStyle>
          <a:p>
            <a:pPr lvl="0"/>
            <a:r>
              <a:rPr lang="ru-RU" dirty="0" smtClean="0"/>
              <a:t>должность</a:t>
            </a:r>
          </a:p>
        </p:txBody>
      </p:sp>
      <p:sp>
        <p:nvSpPr>
          <p:cNvPr id="37" name="Bildplatzhalter 9"/>
          <p:cNvSpPr>
            <a:spLocks noGrp="1"/>
          </p:cNvSpPr>
          <p:nvPr>
            <p:ph type="pic" sz="quarter" idx="28"/>
          </p:nvPr>
        </p:nvSpPr>
        <p:spPr>
          <a:xfrm>
            <a:off x="7757160" y="1325880"/>
            <a:ext cx="1630680" cy="2364740"/>
          </a:xfrm>
          <a:noFill/>
        </p:spPr>
        <p:txBody>
          <a:bodyPr anchor="ctr" anchorCtr="1">
            <a:normAutofit/>
          </a:bodyPr>
          <a:lstStyle>
            <a:lvl1pPr marL="0" indent="0">
              <a:buNone/>
              <a:defRPr sz="1067"/>
            </a:lvl1pPr>
          </a:lstStyle>
          <a:p>
            <a:r>
              <a:rPr lang="ru-RU" noProof="0" smtClean="0"/>
              <a:t>Вставка рисунка</a:t>
            </a:r>
            <a:endParaRPr lang="en-GB" noProof="0" dirty="0"/>
          </a:p>
        </p:txBody>
      </p:sp>
      <p:sp>
        <p:nvSpPr>
          <p:cNvPr id="38" name="Текст 6"/>
          <p:cNvSpPr>
            <a:spLocks noGrp="1"/>
          </p:cNvSpPr>
          <p:nvPr>
            <p:ph type="body" sz="quarter" idx="29" hasCustomPrompt="1"/>
          </p:nvPr>
        </p:nvSpPr>
        <p:spPr>
          <a:xfrm>
            <a:off x="9612630" y="3896360"/>
            <a:ext cx="1630680" cy="812402"/>
          </a:xfrm>
        </p:spPr>
        <p:txBody>
          <a:bodyPr>
            <a:normAutofit/>
          </a:bodyPr>
          <a:lstStyle>
            <a:lvl1pPr marL="0" indent="0">
              <a:buNone/>
              <a:defRPr sz="1800" b="1"/>
            </a:lvl1pPr>
          </a:lstStyle>
          <a:p>
            <a:pPr lvl="0"/>
            <a:r>
              <a:rPr lang="ru-RU" dirty="0" smtClean="0"/>
              <a:t>ФИО</a:t>
            </a:r>
          </a:p>
        </p:txBody>
      </p:sp>
      <p:sp>
        <p:nvSpPr>
          <p:cNvPr id="39" name="Текст 6"/>
          <p:cNvSpPr>
            <a:spLocks noGrp="1"/>
          </p:cNvSpPr>
          <p:nvPr>
            <p:ph type="body" sz="quarter" idx="30" hasCustomPrompt="1"/>
          </p:nvPr>
        </p:nvSpPr>
        <p:spPr>
          <a:xfrm>
            <a:off x="9612630" y="4801870"/>
            <a:ext cx="1630680" cy="570230"/>
          </a:xfrm>
        </p:spPr>
        <p:txBody>
          <a:bodyPr>
            <a:normAutofit/>
          </a:bodyPr>
          <a:lstStyle>
            <a:lvl1pPr marL="0" indent="0">
              <a:buNone/>
              <a:defRPr sz="1800" b="0"/>
            </a:lvl1pPr>
          </a:lstStyle>
          <a:p>
            <a:pPr lvl="0"/>
            <a:r>
              <a:rPr lang="ru-RU" dirty="0" smtClean="0"/>
              <a:t>должность</a:t>
            </a:r>
          </a:p>
        </p:txBody>
      </p:sp>
      <p:sp>
        <p:nvSpPr>
          <p:cNvPr id="40" name="Bildplatzhalter 9"/>
          <p:cNvSpPr>
            <a:spLocks noGrp="1"/>
          </p:cNvSpPr>
          <p:nvPr>
            <p:ph type="pic" sz="quarter" idx="31"/>
          </p:nvPr>
        </p:nvSpPr>
        <p:spPr>
          <a:xfrm>
            <a:off x="9612630" y="1325880"/>
            <a:ext cx="1630680" cy="2364740"/>
          </a:xfrm>
          <a:noFill/>
        </p:spPr>
        <p:txBody>
          <a:bodyPr anchor="ctr" anchorCtr="1">
            <a:normAutofit/>
          </a:bodyPr>
          <a:lstStyle>
            <a:lvl1pPr marL="0" indent="0">
              <a:buNone/>
              <a:defRPr sz="1067"/>
            </a:lvl1pPr>
          </a:lstStyle>
          <a:p>
            <a:r>
              <a:rPr lang="ru-RU" noProof="0" smtClean="0"/>
              <a:t>Вставка рисунка</a:t>
            </a:r>
            <a:endParaRPr lang="en-GB" noProof="0" dirty="0"/>
          </a:p>
        </p:txBody>
      </p:sp>
    </p:spTree>
    <p:extLst>
      <p:ext uri="{BB962C8B-B14F-4D97-AF65-F5344CB8AC3E}">
        <p14:creationId xmlns:p14="http://schemas.microsoft.com/office/powerpoint/2010/main" val="3700371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Заголовок и объект">
    <p:spTree>
      <p:nvGrpSpPr>
        <p:cNvPr id="1" name=""/>
        <p:cNvGrpSpPr/>
        <p:nvPr/>
      </p:nvGrpSpPr>
      <p:grpSpPr>
        <a:xfrm>
          <a:off x="0" y="0"/>
          <a:ext cx="0" cy="0"/>
          <a:chOff x="0" y="0"/>
          <a:chExt cx="0" cy="0"/>
        </a:xfrm>
      </p:grpSpPr>
      <p:sp>
        <p:nvSpPr>
          <p:cNvPr id="4" name="Дата 3"/>
          <p:cNvSpPr>
            <a:spLocks noGrp="1"/>
          </p:cNvSpPr>
          <p:nvPr>
            <p:ph type="dt" sz="half" idx="10"/>
          </p:nvPr>
        </p:nvSpPr>
        <p:spPr>
          <a:xfrm>
            <a:off x="838200" y="6356350"/>
            <a:ext cx="2743200" cy="365125"/>
          </a:xfrm>
          <a:prstGeom prst="rect">
            <a:avLst/>
          </a:prstGeom>
        </p:spPr>
        <p:txBody>
          <a:bodyPr/>
          <a:lstStyle/>
          <a:p>
            <a:fld id="{A5CEF9C3-182F-47AB-B22D-0D4384112247}" type="datetimeFigureOut">
              <a:rPr lang="ru-RU" smtClean="0"/>
              <a:t>07.05.2018</a:t>
            </a:fld>
            <a:endParaRPr lang="ru-RU"/>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6056891-FD65-458C-ABAC-7CF8558F362F}" type="slidenum">
              <a:rPr lang="ru-RU" smtClean="0"/>
              <a:t>‹#›</a:t>
            </a:fld>
            <a:endParaRPr lang="ru-RU"/>
          </a:p>
        </p:txBody>
      </p:sp>
      <p:sp>
        <p:nvSpPr>
          <p:cNvPr id="7" name="Прямоугольник 6"/>
          <p:cNvSpPr/>
          <p:nvPr userDrawn="1"/>
        </p:nvSpPr>
        <p:spPr>
          <a:xfrm>
            <a:off x="0" y="0"/>
            <a:ext cx="12189279" cy="6135757"/>
          </a:xfrm>
          <a:prstGeom prst="rect">
            <a:avLst/>
          </a:prstGeom>
          <a:solidFill>
            <a:srgbClr val="0066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Прямоугольник 12"/>
          <p:cNvSpPr/>
          <p:nvPr userDrawn="1"/>
        </p:nvSpPr>
        <p:spPr>
          <a:xfrm>
            <a:off x="1581906" y="3876647"/>
            <a:ext cx="2270927" cy="7033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ru-RU" sz="1600" dirty="0" smtClean="0">
                <a:latin typeface="HelveticaNeueCyr" panose="02000503040000020004" pitchFamily="50" charset="-52"/>
              </a:rPr>
              <a:t>8 (800) 250 60 77</a:t>
            </a:r>
            <a:endParaRPr lang="ru-RU" sz="1600" dirty="0">
              <a:latin typeface="HelveticaNeueCyr" panose="02000503040000020004" pitchFamily="50" charset="-52"/>
            </a:endParaRPr>
          </a:p>
        </p:txBody>
      </p:sp>
      <p:sp>
        <p:nvSpPr>
          <p:cNvPr id="15" name="Прямоугольник 14"/>
          <p:cNvSpPr/>
          <p:nvPr userDrawn="1"/>
        </p:nvSpPr>
        <p:spPr>
          <a:xfrm>
            <a:off x="4630995" y="3876647"/>
            <a:ext cx="2599108" cy="7033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600" dirty="0" smtClean="0">
                <a:latin typeface="HelveticaNeueCyr" panose="02000503040000020004" pitchFamily="50" charset="-52"/>
              </a:rPr>
              <a:t>scout-gps.ru</a:t>
            </a:r>
          </a:p>
          <a:p>
            <a:pPr algn="ctr"/>
            <a:r>
              <a:rPr lang="en-US" sz="1600" dirty="0" smtClean="0">
                <a:latin typeface="HelveticaNeueCyr" panose="02000503040000020004" pitchFamily="50" charset="-52"/>
              </a:rPr>
              <a:t>pr@scout-gps.ru</a:t>
            </a:r>
            <a:endParaRPr lang="ru-RU" sz="1600" dirty="0">
              <a:latin typeface="HelveticaNeueCyr" panose="02000503040000020004" pitchFamily="50" charset="-52"/>
            </a:endParaRPr>
          </a:p>
        </p:txBody>
      </p:sp>
      <p:sp>
        <p:nvSpPr>
          <p:cNvPr id="16" name="Прямоугольник 15"/>
          <p:cNvSpPr/>
          <p:nvPr userDrawn="1"/>
        </p:nvSpPr>
        <p:spPr>
          <a:xfrm>
            <a:off x="7402729" y="3876647"/>
            <a:ext cx="4254688" cy="8517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ru-RU" sz="1600" dirty="0" smtClean="0">
                <a:latin typeface="HelveticaNeueCyr" panose="02000503040000020004" pitchFamily="50" charset="-52"/>
              </a:rPr>
              <a:t>197342, Россия, г. Санкт-Петербург</a:t>
            </a:r>
          </a:p>
          <a:p>
            <a:pPr algn="ctr"/>
            <a:r>
              <a:rPr lang="ru-RU" sz="1600" dirty="0" smtClean="0">
                <a:latin typeface="HelveticaNeueCyr" panose="02000503040000020004" pitchFamily="50" charset="-52"/>
              </a:rPr>
              <a:t>Красногвардейский пер.,</a:t>
            </a:r>
          </a:p>
          <a:p>
            <a:pPr algn="ctr"/>
            <a:r>
              <a:rPr lang="ru-RU" sz="1600" dirty="0" smtClean="0">
                <a:latin typeface="HelveticaNeueCyr" panose="02000503040000020004" pitchFamily="50" charset="-52"/>
              </a:rPr>
              <a:t>д. 23, литера Е</a:t>
            </a:r>
            <a:endParaRPr lang="ru-RU" sz="1600" dirty="0">
              <a:latin typeface="HelveticaNeueCyr" panose="02000503040000020004" pitchFamily="50" charset="-52"/>
            </a:endParaRPr>
          </a:p>
        </p:txBody>
      </p:sp>
      <p:cxnSp>
        <p:nvCxnSpPr>
          <p:cNvPr id="18" name="Прямая соединительная линия 17"/>
          <p:cNvCxnSpPr/>
          <p:nvPr userDrawn="1"/>
        </p:nvCxnSpPr>
        <p:spPr>
          <a:xfrm flipH="1">
            <a:off x="0" y="2940676"/>
            <a:ext cx="12192001"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pic>
        <p:nvPicPr>
          <p:cNvPr id="11" name="Рисунок 10"/>
          <p:cNvPicPr>
            <a:picLocks noChangeAspect="1"/>
          </p:cNvPicPr>
          <p:nvPr userDrawn="1"/>
        </p:nvPicPr>
        <p:blipFill>
          <a:blip r:embed="rId2"/>
          <a:stretch>
            <a:fillRect/>
          </a:stretch>
        </p:blipFill>
        <p:spPr>
          <a:xfrm>
            <a:off x="5347346" y="2193384"/>
            <a:ext cx="1494584" cy="1494584"/>
          </a:xfrm>
          <a:prstGeom prst="rect">
            <a:avLst/>
          </a:prstGeom>
        </p:spPr>
      </p:pic>
      <p:pic>
        <p:nvPicPr>
          <p:cNvPr id="12" name="Рисунок 11"/>
          <p:cNvPicPr>
            <a:picLocks noChangeAspect="1"/>
          </p:cNvPicPr>
          <p:nvPr userDrawn="1"/>
        </p:nvPicPr>
        <p:blipFill>
          <a:blip r:embed="rId3"/>
          <a:stretch>
            <a:fillRect/>
          </a:stretch>
        </p:blipFill>
        <p:spPr>
          <a:xfrm>
            <a:off x="8791471" y="2193384"/>
            <a:ext cx="1477205" cy="1494584"/>
          </a:xfrm>
          <a:prstGeom prst="rect">
            <a:avLst/>
          </a:prstGeom>
        </p:spPr>
      </p:pic>
      <p:pic>
        <p:nvPicPr>
          <p:cNvPr id="2" name="Рисунок 1"/>
          <p:cNvPicPr>
            <a:picLocks noChangeAspect="1"/>
          </p:cNvPicPr>
          <p:nvPr userDrawn="1"/>
        </p:nvPicPr>
        <p:blipFill>
          <a:blip r:embed="rId4"/>
          <a:stretch>
            <a:fillRect/>
          </a:stretch>
        </p:blipFill>
        <p:spPr>
          <a:xfrm>
            <a:off x="1961369" y="2192584"/>
            <a:ext cx="1511999" cy="1495384"/>
          </a:xfrm>
          <a:prstGeom prst="rect">
            <a:avLst/>
          </a:prstGeom>
        </p:spPr>
      </p:pic>
    </p:spTree>
    <p:extLst>
      <p:ext uri="{BB962C8B-B14F-4D97-AF65-F5344CB8AC3E}">
        <p14:creationId xmlns:p14="http://schemas.microsoft.com/office/powerpoint/2010/main" val="1603051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Заголовок и объект">
    <p:spTree>
      <p:nvGrpSpPr>
        <p:cNvPr id="1" name=""/>
        <p:cNvGrpSpPr/>
        <p:nvPr/>
      </p:nvGrpSpPr>
      <p:grpSpPr>
        <a:xfrm>
          <a:off x="0" y="0"/>
          <a:ext cx="0" cy="0"/>
          <a:chOff x="0" y="0"/>
          <a:chExt cx="0" cy="0"/>
        </a:xfrm>
      </p:grpSpPr>
      <p:sp>
        <p:nvSpPr>
          <p:cNvPr id="4" name="Дата 3"/>
          <p:cNvSpPr>
            <a:spLocks noGrp="1"/>
          </p:cNvSpPr>
          <p:nvPr>
            <p:ph type="dt" sz="half" idx="10"/>
          </p:nvPr>
        </p:nvSpPr>
        <p:spPr>
          <a:xfrm>
            <a:off x="838200" y="6356350"/>
            <a:ext cx="2743200" cy="365125"/>
          </a:xfrm>
          <a:prstGeom prst="rect">
            <a:avLst/>
          </a:prstGeom>
        </p:spPr>
        <p:txBody>
          <a:bodyPr/>
          <a:lstStyle/>
          <a:p>
            <a:fld id="{A5CEF9C3-182F-47AB-B22D-0D4384112247}" type="datetimeFigureOut">
              <a:rPr lang="ru-RU" smtClean="0"/>
              <a:t>07.05.2018</a:t>
            </a:fld>
            <a:endParaRPr lang="ru-RU"/>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6056891-FD65-458C-ABAC-7CF8558F362F}" type="slidenum">
              <a:rPr lang="ru-RU" smtClean="0"/>
              <a:t>‹#›</a:t>
            </a:fld>
            <a:endParaRPr lang="ru-RU"/>
          </a:p>
        </p:txBody>
      </p:sp>
      <p:sp>
        <p:nvSpPr>
          <p:cNvPr id="7" name="Прямоугольник 6"/>
          <p:cNvSpPr/>
          <p:nvPr userDrawn="1"/>
        </p:nvSpPr>
        <p:spPr>
          <a:xfrm>
            <a:off x="0" y="0"/>
            <a:ext cx="12189279" cy="6135757"/>
          </a:xfrm>
          <a:prstGeom prst="rect">
            <a:avLst/>
          </a:prstGeom>
          <a:solidFill>
            <a:srgbClr val="0066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Прямоугольник 12"/>
          <p:cNvSpPr/>
          <p:nvPr userDrawn="1"/>
        </p:nvSpPr>
        <p:spPr>
          <a:xfrm>
            <a:off x="1581906" y="3876647"/>
            <a:ext cx="2270927" cy="7033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600" dirty="0" smtClean="0">
                <a:latin typeface="HelveticaNeueCyr" panose="02000503040000020004" pitchFamily="50" charset="-52"/>
              </a:rPr>
              <a:t>+7</a:t>
            </a:r>
            <a:r>
              <a:rPr lang="ru-RU" sz="1600" dirty="0" smtClean="0">
                <a:latin typeface="HelveticaNeueCyr" panose="02000503040000020004" pitchFamily="50" charset="-52"/>
              </a:rPr>
              <a:t> (</a:t>
            </a:r>
            <a:r>
              <a:rPr lang="en-US" sz="1600" dirty="0" smtClean="0">
                <a:latin typeface="HelveticaNeueCyr" panose="02000503040000020004" pitchFamily="50" charset="-52"/>
              </a:rPr>
              <a:t>812</a:t>
            </a:r>
            <a:r>
              <a:rPr lang="ru-RU" sz="1600" dirty="0" smtClean="0">
                <a:latin typeface="HelveticaNeueCyr" panose="02000503040000020004" pitchFamily="50" charset="-52"/>
              </a:rPr>
              <a:t>) </a:t>
            </a:r>
            <a:r>
              <a:rPr lang="en-US" sz="1600" dirty="0" smtClean="0">
                <a:latin typeface="HelveticaNeueCyr" panose="02000503040000020004" pitchFamily="50" charset="-52"/>
              </a:rPr>
              <a:t>607</a:t>
            </a:r>
            <a:r>
              <a:rPr lang="ru-RU" sz="1600" dirty="0" smtClean="0">
                <a:latin typeface="HelveticaNeueCyr" panose="02000503040000020004" pitchFamily="50" charset="-52"/>
              </a:rPr>
              <a:t> </a:t>
            </a:r>
            <a:r>
              <a:rPr lang="en-US" sz="1600" dirty="0" smtClean="0">
                <a:latin typeface="HelveticaNeueCyr" panose="02000503040000020004" pitchFamily="50" charset="-52"/>
              </a:rPr>
              <a:t>77</a:t>
            </a:r>
            <a:r>
              <a:rPr lang="ru-RU" sz="1600" dirty="0" smtClean="0">
                <a:latin typeface="HelveticaNeueCyr" panose="02000503040000020004" pitchFamily="50" charset="-52"/>
              </a:rPr>
              <a:t> </a:t>
            </a:r>
            <a:r>
              <a:rPr lang="en-US" sz="1600" dirty="0" smtClean="0">
                <a:latin typeface="HelveticaNeueCyr" panose="02000503040000020004" pitchFamily="50" charset="-52"/>
              </a:rPr>
              <a:t>41</a:t>
            </a:r>
            <a:endParaRPr lang="ru-RU" sz="1600" dirty="0">
              <a:latin typeface="HelveticaNeueCyr" panose="02000503040000020004" pitchFamily="50" charset="-52"/>
            </a:endParaRPr>
          </a:p>
        </p:txBody>
      </p:sp>
      <p:sp>
        <p:nvSpPr>
          <p:cNvPr id="15" name="Прямоугольник 14"/>
          <p:cNvSpPr/>
          <p:nvPr userDrawn="1"/>
        </p:nvSpPr>
        <p:spPr>
          <a:xfrm>
            <a:off x="4795084" y="3876647"/>
            <a:ext cx="2599108" cy="7033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600" dirty="0" smtClean="0">
                <a:latin typeface="HelveticaNeueCyr" panose="02000503040000020004" pitchFamily="50" charset="-52"/>
              </a:rPr>
              <a:t>scout-gps.com</a:t>
            </a:r>
          </a:p>
        </p:txBody>
      </p:sp>
      <p:sp>
        <p:nvSpPr>
          <p:cNvPr id="16" name="Прямоугольник 15"/>
          <p:cNvSpPr/>
          <p:nvPr userDrawn="1"/>
        </p:nvSpPr>
        <p:spPr>
          <a:xfrm>
            <a:off x="7402729" y="3876647"/>
            <a:ext cx="4254688" cy="7033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600" dirty="0" smtClean="0">
                <a:latin typeface="HelveticaNeueCyr" panose="02000503040000020004" pitchFamily="50" charset="-52"/>
              </a:rPr>
              <a:t>Krasnogvardeyskiy</a:t>
            </a:r>
            <a:r>
              <a:rPr lang="ru-RU" sz="1600" dirty="0" smtClean="0">
                <a:latin typeface="HelveticaNeueCyr" panose="02000503040000020004" pitchFamily="50" charset="-52"/>
              </a:rPr>
              <a:t> </a:t>
            </a:r>
            <a:r>
              <a:rPr lang="en-US" sz="1600" dirty="0" smtClean="0">
                <a:latin typeface="HelveticaNeueCyr" panose="02000503040000020004" pitchFamily="50" charset="-52"/>
              </a:rPr>
              <a:t>23E,</a:t>
            </a:r>
            <a:endParaRPr lang="ru-RU" sz="1600" dirty="0" smtClean="0">
              <a:latin typeface="HelveticaNeueCyr" panose="02000503040000020004" pitchFamily="50" charset="-52"/>
            </a:endParaRPr>
          </a:p>
          <a:p>
            <a:pPr algn="ctr"/>
            <a:r>
              <a:rPr lang="en-US" sz="1600" dirty="0" smtClean="0">
                <a:latin typeface="HelveticaNeueCyr" panose="02000503040000020004" pitchFamily="50" charset="-52"/>
              </a:rPr>
              <a:t>Saint-Petersburg, 197342, Russia</a:t>
            </a:r>
            <a:endParaRPr lang="ru-RU" sz="1600" dirty="0">
              <a:latin typeface="HelveticaNeueCyr" panose="02000503040000020004" pitchFamily="50" charset="-52"/>
            </a:endParaRPr>
          </a:p>
        </p:txBody>
      </p:sp>
      <p:cxnSp>
        <p:nvCxnSpPr>
          <p:cNvPr id="18" name="Прямая соединительная линия 17"/>
          <p:cNvCxnSpPr/>
          <p:nvPr userDrawn="1"/>
        </p:nvCxnSpPr>
        <p:spPr>
          <a:xfrm flipH="1">
            <a:off x="0" y="2940676"/>
            <a:ext cx="12192001"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pic>
        <p:nvPicPr>
          <p:cNvPr id="11" name="Рисунок 10"/>
          <p:cNvPicPr>
            <a:picLocks noChangeAspect="1"/>
          </p:cNvPicPr>
          <p:nvPr userDrawn="1"/>
        </p:nvPicPr>
        <p:blipFill>
          <a:blip r:embed="rId2"/>
          <a:stretch>
            <a:fillRect/>
          </a:stretch>
        </p:blipFill>
        <p:spPr>
          <a:xfrm>
            <a:off x="5347346" y="2193384"/>
            <a:ext cx="1494584" cy="1494584"/>
          </a:xfrm>
          <a:prstGeom prst="rect">
            <a:avLst/>
          </a:prstGeom>
        </p:spPr>
      </p:pic>
      <p:pic>
        <p:nvPicPr>
          <p:cNvPr id="12" name="Рисунок 11"/>
          <p:cNvPicPr>
            <a:picLocks noChangeAspect="1"/>
          </p:cNvPicPr>
          <p:nvPr userDrawn="1"/>
        </p:nvPicPr>
        <p:blipFill>
          <a:blip r:embed="rId3"/>
          <a:stretch>
            <a:fillRect/>
          </a:stretch>
        </p:blipFill>
        <p:spPr>
          <a:xfrm>
            <a:off x="8791471" y="2193384"/>
            <a:ext cx="1477205" cy="1494584"/>
          </a:xfrm>
          <a:prstGeom prst="rect">
            <a:avLst/>
          </a:prstGeom>
        </p:spPr>
      </p:pic>
      <p:pic>
        <p:nvPicPr>
          <p:cNvPr id="2" name="Рисунок 1"/>
          <p:cNvPicPr>
            <a:picLocks noChangeAspect="1"/>
          </p:cNvPicPr>
          <p:nvPr userDrawn="1"/>
        </p:nvPicPr>
        <p:blipFill>
          <a:blip r:embed="rId4"/>
          <a:stretch>
            <a:fillRect/>
          </a:stretch>
        </p:blipFill>
        <p:spPr>
          <a:xfrm>
            <a:off x="1961369" y="2192584"/>
            <a:ext cx="1511999" cy="1495384"/>
          </a:xfrm>
          <a:prstGeom prst="rect">
            <a:avLst/>
          </a:prstGeom>
        </p:spPr>
      </p:pic>
    </p:spTree>
    <p:extLst>
      <p:ext uri="{BB962C8B-B14F-4D97-AF65-F5344CB8AC3E}">
        <p14:creationId xmlns:p14="http://schemas.microsoft.com/office/powerpoint/2010/main" val="23365434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7_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hasCustomPrompt="1"/>
          </p:nvPr>
        </p:nvSpPr>
        <p:spPr>
          <a:xfrm>
            <a:off x="845821" y="2017486"/>
            <a:ext cx="10618469" cy="1205756"/>
          </a:xfrm>
          <a:noFill/>
        </p:spPr>
        <p:txBody>
          <a:bodyPr anchor="ctr"/>
          <a:lstStyle>
            <a:lvl1pPr algn="l">
              <a:defRPr sz="6000" b="1">
                <a:solidFill>
                  <a:schemeClr val="tx1"/>
                </a:solidFill>
              </a:defRPr>
            </a:lvl1pPr>
          </a:lstStyle>
          <a:p>
            <a:r>
              <a:rPr lang="ru-RU" dirty="0" smtClean="0"/>
              <a:t>ОБРАЗЕЦ ЗАГОЛОВКА</a:t>
            </a:r>
            <a:endParaRPr lang="ru-RU" dirty="0"/>
          </a:p>
        </p:txBody>
      </p:sp>
      <p:sp>
        <p:nvSpPr>
          <p:cNvPr id="3" name="Подзаголовок 2"/>
          <p:cNvSpPr>
            <a:spLocks noGrp="1"/>
          </p:cNvSpPr>
          <p:nvPr>
            <p:ph type="subTitle" idx="1"/>
          </p:nvPr>
        </p:nvSpPr>
        <p:spPr>
          <a:xfrm>
            <a:off x="845819" y="3385266"/>
            <a:ext cx="10618471" cy="541452"/>
          </a:xfrm>
          <a:solidFill>
            <a:schemeClr val="bg1"/>
          </a:solidFill>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dirty="0"/>
          </a:p>
        </p:txBody>
      </p:sp>
      <p:sp>
        <p:nvSpPr>
          <p:cNvPr id="7" name="Нижний колонтитул 6"/>
          <p:cNvSpPr>
            <a:spLocks noGrp="1"/>
          </p:cNvSpPr>
          <p:nvPr>
            <p:ph type="ftr" sz="quarter" idx="10"/>
          </p:nvPr>
        </p:nvSpPr>
        <p:spPr/>
        <p:txBody>
          <a:bodyPr/>
          <a:lstStyle/>
          <a:p>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pPr/>
              <a:t>‹#›</a:t>
            </a:fld>
            <a:endParaRPr lang="ru-RU"/>
          </a:p>
        </p:txBody>
      </p:sp>
    </p:spTree>
    <p:extLst>
      <p:ext uri="{BB962C8B-B14F-4D97-AF65-F5344CB8AC3E}">
        <p14:creationId xmlns:p14="http://schemas.microsoft.com/office/powerpoint/2010/main" val="321770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_Титульный слайд">
    <p:spTree>
      <p:nvGrpSpPr>
        <p:cNvPr id="1" name=""/>
        <p:cNvGrpSpPr/>
        <p:nvPr/>
      </p:nvGrpSpPr>
      <p:grpSpPr>
        <a:xfrm>
          <a:off x="0" y="0"/>
          <a:ext cx="0" cy="0"/>
          <a:chOff x="0" y="0"/>
          <a:chExt cx="0" cy="0"/>
        </a:xfrm>
      </p:grpSpPr>
      <p:sp>
        <p:nvSpPr>
          <p:cNvPr id="4" name="Прямоугольник 3"/>
          <p:cNvSpPr/>
          <p:nvPr userDrawn="1"/>
        </p:nvSpPr>
        <p:spPr>
          <a:xfrm>
            <a:off x="0" y="0"/>
            <a:ext cx="12192000" cy="6858000"/>
          </a:xfrm>
          <a:prstGeom prst="rect">
            <a:avLst/>
          </a:prstGeom>
          <a:solidFill>
            <a:srgbClr val="0066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ctrTitle" hasCustomPrompt="1"/>
          </p:nvPr>
        </p:nvSpPr>
        <p:spPr>
          <a:xfrm>
            <a:off x="4434841" y="1188720"/>
            <a:ext cx="6347460" cy="2675774"/>
          </a:xfrm>
          <a:solidFill>
            <a:srgbClr val="0066B3"/>
          </a:solidFill>
        </p:spPr>
        <p:txBody>
          <a:bodyPr anchor="ctr"/>
          <a:lstStyle>
            <a:lvl1pPr algn="l">
              <a:defRPr sz="6000">
                <a:solidFill>
                  <a:schemeClr val="bg1"/>
                </a:solidFill>
              </a:defRPr>
            </a:lvl1pPr>
          </a:lstStyle>
          <a:p>
            <a:r>
              <a:rPr lang="ru-RU" dirty="0" smtClean="0"/>
              <a:t>ОБРАЗЕЦ ЗАГОЛОВКА</a:t>
            </a:r>
            <a:endParaRPr lang="ru-RU" dirty="0"/>
          </a:p>
        </p:txBody>
      </p:sp>
      <p:sp>
        <p:nvSpPr>
          <p:cNvPr id="3" name="Подзаголовок 2"/>
          <p:cNvSpPr>
            <a:spLocks noGrp="1"/>
          </p:cNvSpPr>
          <p:nvPr>
            <p:ph type="subTitle" idx="1"/>
          </p:nvPr>
        </p:nvSpPr>
        <p:spPr>
          <a:xfrm>
            <a:off x="4434839" y="4206760"/>
            <a:ext cx="6347461" cy="541452"/>
          </a:xfrm>
          <a:solidFill>
            <a:srgbClr val="0066B3"/>
          </a:solidFill>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dirty="0" smtClean="0"/>
              <a:t>Образец подзаголовка</a:t>
            </a:r>
            <a:endParaRPr lang="ru-RU" dirty="0"/>
          </a:p>
        </p:txBody>
      </p:sp>
      <p:sp>
        <p:nvSpPr>
          <p:cNvPr id="7" name="Нижний колонтитул 6"/>
          <p:cNvSpPr>
            <a:spLocks noGrp="1"/>
          </p:cNvSpPr>
          <p:nvPr>
            <p:ph type="ftr" sz="quarter" idx="10"/>
          </p:nvPr>
        </p:nvSpPr>
        <p:spPr/>
        <p:txBody>
          <a:bodyPr/>
          <a:lstStyle/>
          <a:p>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t>‹#›</a:t>
            </a:fld>
            <a:endParaRPr lang="ru-RU"/>
          </a:p>
        </p:txBody>
      </p:sp>
      <p:sp>
        <p:nvSpPr>
          <p:cNvPr id="6" name="Текст 5"/>
          <p:cNvSpPr>
            <a:spLocks noGrp="1"/>
          </p:cNvSpPr>
          <p:nvPr>
            <p:ph type="body" sz="quarter" idx="12" hasCustomPrompt="1"/>
          </p:nvPr>
        </p:nvSpPr>
        <p:spPr>
          <a:xfrm>
            <a:off x="765809" y="1183742"/>
            <a:ext cx="3441065" cy="2680752"/>
          </a:xfrm>
        </p:spPr>
        <p:txBody>
          <a:bodyPr>
            <a:noAutofit/>
          </a:bodyPr>
          <a:lstStyle>
            <a:lvl1pPr marL="0" indent="0" algn="r">
              <a:buNone/>
              <a:defRPr sz="19900" b="1">
                <a:solidFill>
                  <a:schemeClr val="bg1"/>
                </a:solidFill>
              </a:defRPr>
            </a:lvl1pPr>
          </a:lstStyle>
          <a:p>
            <a:pPr lvl="0"/>
            <a:r>
              <a:rPr lang="en-US" dirty="0" smtClean="0"/>
              <a:t>1</a:t>
            </a:r>
            <a:endParaRPr lang="ru-RU" dirty="0"/>
          </a:p>
        </p:txBody>
      </p:sp>
    </p:spTree>
    <p:extLst>
      <p:ext uri="{BB962C8B-B14F-4D97-AF65-F5344CB8AC3E}">
        <p14:creationId xmlns:p14="http://schemas.microsoft.com/office/powerpoint/2010/main" val="8948272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1_Титульный слайд">
    <p:spTree>
      <p:nvGrpSpPr>
        <p:cNvPr id="1" name=""/>
        <p:cNvGrpSpPr/>
        <p:nvPr/>
      </p:nvGrpSpPr>
      <p:grpSpPr>
        <a:xfrm>
          <a:off x="0" y="0"/>
          <a:ext cx="0" cy="0"/>
          <a:chOff x="0" y="0"/>
          <a:chExt cx="0" cy="0"/>
        </a:xfrm>
      </p:grpSpPr>
      <p:sp>
        <p:nvSpPr>
          <p:cNvPr id="4" name="Прямоугольник 3"/>
          <p:cNvSpPr/>
          <p:nvPr userDrawn="1"/>
        </p:nvSpPr>
        <p:spPr>
          <a:xfrm>
            <a:off x="0" y="0"/>
            <a:ext cx="12192000" cy="6858000"/>
          </a:xfrm>
          <a:prstGeom prst="rect">
            <a:avLst/>
          </a:prstGeom>
          <a:solidFill>
            <a:srgbClr val="0066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ctrTitle" hasCustomPrompt="1"/>
          </p:nvPr>
        </p:nvSpPr>
        <p:spPr>
          <a:xfrm>
            <a:off x="845821" y="1188720"/>
            <a:ext cx="6347459" cy="2675774"/>
          </a:xfrm>
          <a:solidFill>
            <a:srgbClr val="0066B3"/>
          </a:solidFill>
        </p:spPr>
        <p:txBody>
          <a:bodyPr anchor="ctr"/>
          <a:lstStyle>
            <a:lvl1pPr algn="l">
              <a:defRPr sz="6000" b="1">
                <a:solidFill>
                  <a:schemeClr val="bg1"/>
                </a:solidFill>
              </a:defRPr>
            </a:lvl1pPr>
          </a:lstStyle>
          <a:p>
            <a:r>
              <a:rPr lang="ru-RU" dirty="0" smtClean="0"/>
              <a:t>ОБРАЗЕЦ ЗАГОЛОВКА</a:t>
            </a:r>
            <a:endParaRPr lang="ru-RU" dirty="0"/>
          </a:p>
        </p:txBody>
      </p:sp>
      <p:sp>
        <p:nvSpPr>
          <p:cNvPr id="3" name="Подзаголовок 2"/>
          <p:cNvSpPr>
            <a:spLocks noGrp="1"/>
          </p:cNvSpPr>
          <p:nvPr>
            <p:ph type="subTitle" idx="1"/>
          </p:nvPr>
        </p:nvSpPr>
        <p:spPr>
          <a:xfrm>
            <a:off x="845819" y="4206760"/>
            <a:ext cx="6347461" cy="541452"/>
          </a:xfrm>
          <a:solidFill>
            <a:srgbClr val="0066B3"/>
          </a:solidFill>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dirty="0" smtClean="0"/>
              <a:t>Образец подзаголовка</a:t>
            </a:r>
            <a:endParaRPr lang="ru-RU" dirty="0"/>
          </a:p>
        </p:txBody>
      </p:sp>
      <p:sp>
        <p:nvSpPr>
          <p:cNvPr id="7" name="Нижний колонтитул 6"/>
          <p:cNvSpPr>
            <a:spLocks noGrp="1"/>
          </p:cNvSpPr>
          <p:nvPr>
            <p:ph type="ftr" sz="quarter" idx="10"/>
          </p:nvPr>
        </p:nvSpPr>
        <p:spPr/>
        <p:txBody>
          <a:bodyPr/>
          <a:lstStyle/>
          <a:p>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t>‹#›</a:t>
            </a:fld>
            <a:endParaRPr lang="ru-RU"/>
          </a:p>
        </p:txBody>
      </p:sp>
    </p:spTree>
    <p:extLst>
      <p:ext uri="{BB962C8B-B14F-4D97-AF65-F5344CB8AC3E}">
        <p14:creationId xmlns:p14="http://schemas.microsoft.com/office/powerpoint/2010/main" val="22370571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4_Титульный слайд">
    <p:spTree>
      <p:nvGrpSpPr>
        <p:cNvPr id="1" name=""/>
        <p:cNvGrpSpPr/>
        <p:nvPr/>
      </p:nvGrpSpPr>
      <p:grpSpPr>
        <a:xfrm>
          <a:off x="0" y="0"/>
          <a:ext cx="0" cy="0"/>
          <a:chOff x="0" y="0"/>
          <a:chExt cx="0" cy="0"/>
        </a:xfrm>
      </p:grpSpPr>
      <p:sp>
        <p:nvSpPr>
          <p:cNvPr id="4" name="Прямоугольник 3"/>
          <p:cNvSpPr/>
          <p:nvPr userDrawn="1"/>
        </p:nvSpPr>
        <p:spPr>
          <a:xfrm>
            <a:off x="0" y="4983480"/>
            <a:ext cx="12192000" cy="1874520"/>
          </a:xfrm>
          <a:prstGeom prst="rect">
            <a:avLst/>
          </a:prstGeom>
          <a:solidFill>
            <a:srgbClr val="0066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Нижний колонтитул 6"/>
          <p:cNvSpPr>
            <a:spLocks noGrp="1"/>
          </p:cNvSpPr>
          <p:nvPr>
            <p:ph type="ftr" sz="quarter" idx="10"/>
          </p:nvPr>
        </p:nvSpPr>
        <p:spPr/>
        <p:txBody>
          <a:bodyPr/>
          <a:lstStyle/>
          <a:p>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t>‹#›</a:t>
            </a:fld>
            <a:endParaRPr lang="ru-RU"/>
          </a:p>
        </p:txBody>
      </p:sp>
      <p:sp>
        <p:nvSpPr>
          <p:cNvPr id="3" name="Подзаголовок 2"/>
          <p:cNvSpPr>
            <a:spLocks noGrp="1"/>
          </p:cNvSpPr>
          <p:nvPr>
            <p:ph type="subTitle" idx="1"/>
          </p:nvPr>
        </p:nvSpPr>
        <p:spPr>
          <a:xfrm>
            <a:off x="845819" y="4206760"/>
            <a:ext cx="6347461" cy="541452"/>
          </a:xfrm>
          <a:solidFill>
            <a:schemeClr val="bg1"/>
          </a:solidFill>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dirty="0"/>
          </a:p>
        </p:txBody>
      </p:sp>
      <p:sp>
        <p:nvSpPr>
          <p:cNvPr id="2" name="Заголовок 1"/>
          <p:cNvSpPr>
            <a:spLocks noGrp="1"/>
          </p:cNvSpPr>
          <p:nvPr>
            <p:ph type="ctrTitle" hasCustomPrompt="1"/>
          </p:nvPr>
        </p:nvSpPr>
        <p:spPr>
          <a:xfrm>
            <a:off x="845821" y="1151166"/>
            <a:ext cx="6347459" cy="2675774"/>
          </a:xfrm>
          <a:noFill/>
        </p:spPr>
        <p:txBody>
          <a:bodyPr anchor="ctr"/>
          <a:lstStyle>
            <a:lvl1pPr algn="l">
              <a:defRPr sz="6000" b="1"/>
            </a:lvl1pPr>
          </a:lstStyle>
          <a:p>
            <a:r>
              <a:rPr lang="ru-RU" dirty="0" smtClean="0"/>
              <a:t>ОБРАЗЕЦ ЗАГОЛОВКА</a:t>
            </a:r>
            <a:endParaRPr lang="ru-RU" dirty="0"/>
          </a:p>
        </p:txBody>
      </p:sp>
    </p:spTree>
    <p:extLst>
      <p:ext uri="{BB962C8B-B14F-4D97-AF65-F5344CB8AC3E}">
        <p14:creationId xmlns:p14="http://schemas.microsoft.com/office/powerpoint/2010/main" val="11280433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5_Титульный слайд">
    <p:spTree>
      <p:nvGrpSpPr>
        <p:cNvPr id="1" name=""/>
        <p:cNvGrpSpPr/>
        <p:nvPr/>
      </p:nvGrpSpPr>
      <p:grpSpPr>
        <a:xfrm>
          <a:off x="0" y="0"/>
          <a:ext cx="0" cy="0"/>
          <a:chOff x="0" y="0"/>
          <a:chExt cx="0" cy="0"/>
        </a:xfrm>
      </p:grpSpPr>
      <p:sp>
        <p:nvSpPr>
          <p:cNvPr id="7" name="Нижний колонтитул 6"/>
          <p:cNvSpPr>
            <a:spLocks noGrp="1"/>
          </p:cNvSpPr>
          <p:nvPr>
            <p:ph type="ftr" sz="quarter" idx="10"/>
          </p:nvPr>
        </p:nvSpPr>
        <p:spPr/>
        <p:txBody>
          <a:bodyPr/>
          <a:lstStyle/>
          <a:p>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t>‹#›</a:t>
            </a:fld>
            <a:endParaRPr lang="ru-RU"/>
          </a:p>
        </p:txBody>
      </p:sp>
      <p:sp>
        <p:nvSpPr>
          <p:cNvPr id="3" name="Подзаголовок 2"/>
          <p:cNvSpPr>
            <a:spLocks noGrp="1"/>
          </p:cNvSpPr>
          <p:nvPr>
            <p:ph type="subTitle" idx="1"/>
          </p:nvPr>
        </p:nvSpPr>
        <p:spPr>
          <a:xfrm>
            <a:off x="845819" y="4206760"/>
            <a:ext cx="6347461" cy="541452"/>
          </a:xfrm>
          <a:solidFill>
            <a:schemeClr val="bg1"/>
          </a:solidFill>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dirty="0"/>
          </a:p>
        </p:txBody>
      </p:sp>
      <p:sp>
        <p:nvSpPr>
          <p:cNvPr id="2" name="Заголовок 1"/>
          <p:cNvSpPr>
            <a:spLocks noGrp="1"/>
          </p:cNvSpPr>
          <p:nvPr>
            <p:ph type="ctrTitle" hasCustomPrompt="1"/>
          </p:nvPr>
        </p:nvSpPr>
        <p:spPr>
          <a:xfrm>
            <a:off x="845821" y="1530986"/>
            <a:ext cx="6347459" cy="2675774"/>
          </a:xfrm>
          <a:noFill/>
        </p:spPr>
        <p:txBody>
          <a:bodyPr anchor="ctr"/>
          <a:lstStyle>
            <a:lvl1pPr algn="l">
              <a:defRPr sz="6000" b="1">
                <a:solidFill>
                  <a:srgbClr val="0066B3"/>
                </a:solidFill>
              </a:defRPr>
            </a:lvl1pPr>
          </a:lstStyle>
          <a:p>
            <a:r>
              <a:rPr lang="ru-RU" dirty="0" smtClean="0"/>
              <a:t>ОБРАЗЕЦ ЗАГОЛОВКА</a:t>
            </a:r>
            <a:endParaRPr lang="ru-RU" dirty="0"/>
          </a:p>
        </p:txBody>
      </p:sp>
    </p:spTree>
    <p:extLst>
      <p:ext uri="{BB962C8B-B14F-4D97-AF65-F5344CB8AC3E}">
        <p14:creationId xmlns:p14="http://schemas.microsoft.com/office/powerpoint/2010/main" val="17043489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6_Титульный слайд">
    <p:spTree>
      <p:nvGrpSpPr>
        <p:cNvPr id="1" name=""/>
        <p:cNvGrpSpPr/>
        <p:nvPr/>
      </p:nvGrpSpPr>
      <p:grpSpPr>
        <a:xfrm>
          <a:off x="0" y="0"/>
          <a:ext cx="0" cy="0"/>
          <a:chOff x="0" y="0"/>
          <a:chExt cx="0" cy="0"/>
        </a:xfrm>
      </p:grpSpPr>
      <p:sp>
        <p:nvSpPr>
          <p:cNvPr id="11" name="Прямоугольник 10"/>
          <p:cNvSpPr/>
          <p:nvPr userDrawn="1"/>
        </p:nvSpPr>
        <p:spPr>
          <a:xfrm>
            <a:off x="0" y="1143000"/>
            <a:ext cx="8001000" cy="5715000"/>
          </a:xfrm>
          <a:prstGeom prst="rect">
            <a:avLst/>
          </a:prstGeom>
          <a:solidFill>
            <a:srgbClr val="0066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Нижний колонтитул 6"/>
          <p:cNvSpPr>
            <a:spLocks noGrp="1"/>
          </p:cNvSpPr>
          <p:nvPr>
            <p:ph type="ftr" sz="quarter" idx="10"/>
          </p:nvPr>
        </p:nvSpPr>
        <p:spPr/>
        <p:txBody>
          <a:bodyPr/>
          <a:lstStyle/>
          <a:p>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t>‹#›</a:t>
            </a:fld>
            <a:endParaRPr lang="ru-RU"/>
          </a:p>
        </p:txBody>
      </p:sp>
      <p:sp>
        <p:nvSpPr>
          <p:cNvPr id="3" name="Подзаголовок 2"/>
          <p:cNvSpPr>
            <a:spLocks noGrp="1"/>
          </p:cNvSpPr>
          <p:nvPr>
            <p:ph type="subTitle" idx="1"/>
          </p:nvPr>
        </p:nvSpPr>
        <p:spPr>
          <a:xfrm>
            <a:off x="845819" y="4206760"/>
            <a:ext cx="6347461" cy="541452"/>
          </a:xfrm>
          <a:solidFill>
            <a:srgbClr val="0066B3"/>
          </a:solidFill>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dirty="0" smtClean="0"/>
              <a:t>Образец подзаголовка</a:t>
            </a:r>
            <a:endParaRPr lang="ru-RU" dirty="0"/>
          </a:p>
        </p:txBody>
      </p:sp>
      <p:sp>
        <p:nvSpPr>
          <p:cNvPr id="2" name="Заголовок 1"/>
          <p:cNvSpPr>
            <a:spLocks noGrp="1"/>
          </p:cNvSpPr>
          <p:nvPr>
            <p:ph type="ctrTitle" hasCustomPrompt="1"/>
          </p:nvPr>
        </p:nvSpPr>
        <p:spPr>
          <a:xfrm>
            <a:off x="845821" y="1530986"/>
            <a:ext cx="6347459" cy="2675774"/>
          </a:xfrm>
          <a:noFill/>
        </p:spPr>
        <p:txBody>
          <a:bodyPr anchor="ctr"/>
          <a:lstStyle>
            <a:lvl1pPr algn="l">
              <a:defRPr sz="6000" b="1">
                <a:solidFill>
                  <a:schemeClr val="bg1"/>
                </a:solidFill>
              </a:defRPr>
            </a:lvl1pPr>
          </a:lstStyle>
          <a:p>
            <a:r>
              <a:rPr lang="ru-RU" dirty="0" smtClean="0"/>
              <a:t>ОБРАЗЕЦ ЗАГОЛОВКА</a:t>
            </a:r>
            <a:endParaRPr lang="ru-RU" dirty="0"/>
          </a:p>
        </p:txBody>
      </p:sp>
    </p:spTree>
    <p:extLst>
      <p:ext uri="{BB962C8B-B14F-4D97-AF65-F5344CB8AC3E}">
        <p14:creationId xmlns:p14="http://schemas.microsoft.com/office/powerpoint/2010/main" val="42415614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2_Титульный слайд">
    <p:spTree>
      <p:nvGrpSpPr>
        <p:cNvPr id="1" name=""/>
        <p:cNvGrpSpPr/>
        <p:nvPr/>
      </p:nvGrpSpPr>
      <p:grpSpPr>
        <a:xfrm>
          <a:off x="0" y="0"/>
          <a:ext cx="0" cy="0"/>
          <a:chOff x="0" y="0"/>
          <a:chExt cx="0" cy="0"/>
        </a:xfrm>
      </p:grpSpPr>
      <p:sp>
        <p:nvSpPr>
          <p:cNvPr id="4" name="Прямоугольник 3"/>
          <p:cNvSpPr/>
          <p:nvPr userDrawn="1"/>
        </p:nvSpPr>
        <p:spPr>
          <a:xfrm>
            <a:off x="0" y="0"/>
            <a:ext cx="12192000" cy="6858000"/>
          </a:xfrm>
          <a:prstGeom prst="rect">
            <a:avLst/>
          </a:prstGeom>
          <a:solidFill>
            <a:srgbClr val="0066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ctrTitle" hasCustomPrompt="1"/>
          </p:nvPr>
        </p:nvSpPr>
        <p:spPr>
          <a:xfrm>
            <a:off x="845821" y="1188720"/>
            <a:ext cx="6347459" cy="2675774"/>
          </a:xfrm>
          <a:solidFill>
            <a:srgbClr val="0066B3"/>
          </a:solidFill>
        </p:spPr>
        <p:txBody>
          <a:bodyPr anchor="ctr"/>
          <a:lstStyle>
            <a:lvl1pPr algn="l">
              <a:defRPr sz="6000" b="1">
                <a:solidFill>
                  <a:schemeClr val="bg1"/>
                </a:solidFill>
              </a:defRPr>
            </a:lvl1pPr>
          </a:lstStyle>
          <a:p>
            <a:r>
              <a:rPr lang="ru-RU" dirty="0" smtClean="0"/>
              <a:t>ОБРАЗЕЦ ЗАГОЛОВКА</a:t>
            </a:r>
            <a:endParaRPr lang="ru-RU" dirty="0"/>
          </a:p>
        </p:txBody>
      </p:sp>
      <p:sp>
        <p:nvSpPr>
          <p:cNvPr id="3" name="Подзаголовок 2"/>
          <p:cNvSpPr>
            <a:spLocks noGrp="1"/>
          </p:cNvSpPr>
          <p:nvPr>
            <p:ph type="subTitle" idx="1"/>
          </p:nvPr>
        </p:nvSpPr>
        <p:spPr>
          <a:xfrm>
            <a:off x="845819" y="4026517"/>
            <a:ext cx="6347461" cy="541452"/>
          </a:xfrm>
          <a:solidFill>
            <a:srgbClr val="0066B3"/>
          </a:solidFill>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dirty="0" smtClean="0"/>
              <a:t>Образец подзаголовка</a:t>
            </a:r>
            <a:endParaRPr lang="ru-RU" dirty="0"/>
          </a:p>
        </p:txBody>
      </p:sp>
      <p:sp>
        <p:nvSpPr>
          <p:cNvPr id="7" name="Нижний колонтитул 6"/>
          <p:cNvSpPr>
            <a:spLocks noGrp="1"/>
          </p:cNvSpPr>
          <p:nvPr>
            <p:ph type="ftr" sz="quarter" idx="10"/>
          </p:nvPr>
        </p:nvSpPr>
        <p:spPr/>
        <p:txBody>
          <a:bodyPr/>
          <a:lstStyle/>
          <a:p>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t>‹#›</a:t>
            </a:fld>
            <a:endParaRPr lang="ru-RU"/>
          </a:p>
        </p:txBody>
      </p:sp>
      <p:sp>
        <p:nvSpPr>
          <p:cNvPr id="9" name="Прямоугольник 8"/>
          <p:cNvSpPr/>
          <p:nvPr userDrawn="1"/>
        </p:nvSpPr>
        <p:spPr>
          <a:xfrm>
            <a:off x="8610600" y="0"/>
            <a:ext cx="3581400" cy="6858000"/>
          </a:xfrm>
          <a:prstGeom prst="rect">
            <a:avLst/>
          </a:prstGeom>
          <a:solidFill>
            <a:srgbClr val="0066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4680089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7_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hasCustomPrompt="1"/>
          </p:nvPr>
        </p:nvSpPr>
        <p:spPr>
          <a:xfrm>
            <a:off x="845821" y="2017486"/>
            <a:ext cx="10618469" cy="1205756"/>
          </a:xfrm>
          <a:noFill/>
        </p:spPr>
        <p:txBody>
          <a:bodyPr anchor="ctr"/>
          <a:lstStyle>
            <a:lvl1pPr algn="l">
              <a:defRPr sz="6000" b="1">
                <a:solidFill>
                  <a:schemeClr val="tx1"/>
                </a:solidFill>
              </a:defRPr>
            </a:lvl1pPr>
          </a:lstStyle>
          <a:p>
            <a:r>
              <a:rPr lang="ru-RU" dirty="0" smtClean="0"/>
              <a:t>ОБРАЗЕЦ ЗАГОЛОВКА</a:t>
            </a:r>
            <a:endParaRPr lang="ru-RU" dirty="0"/>
          </a:p>
        </p:txBody>
      </p:sp>
      <p:sp>
        <p:nvSpPr>
          <p:cNvPr id="3" name="Подзаголовок 2"/>
          <p:cNvSpPr>
            <a:spLocks noGrp="1"/>
          </p:cNvSpPr>
          <p:nvPr>
            <p:ph type="subTitle" idx="1"/>
          </p:nvPr>
        </p:nvSpPr>
        <p:spPr>
          <a:xfrm>
            <a:off x="845819" y="3385266"/>
            <a:ext cx="10618471" cy="541452"/>
          </a:xfrm>
          <a:solidFill>
            <a:schemeClr val="bg1"/>
          </a:solidFill>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dirty="0"/>
          </a:p>
        </p:txBody>
      </p:sp>
      <p:sp>
        <p:nvSpPr>
          <p:cNvPr id="7" name="Нижний колонтитул 6"/>
          <p:cNvSpPr>
            <a:spLocks noGrp="1"/>
          </p:cNvSpPr>
          <p:nvPr>
            <p:ph type="ftr" sz="quarter" idx="10"/>
          </p:nvPr>
        </p:nvSpPr>
        <p:spPr/>
        <p:txBody>
          <a:bodyPr/>
          <a:lstStyle/>
          <a:p>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t>‹#›</a:t>
            </a:fld>
            <a:endParaRPr lang="ru-RU"/>
          </a:p>
        </p:txBody>
      </p:sp>
    </p:spTree>
    <p:extLst>
      <p:ext uri="{BB962C8B-B14F-4D97-AF65-F5344CB8AC3E}">
        <p14:creationId xmlns:p14="http://schemas.microsoft.com/office/powerpoint/2010/main" val="14419939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3_Титульный слайд">
    <p:spTree>
      <p:nvGrpSpPr>
        <p:cNvPr id="1" name=""/>
        <p:cNvGrpSpPr/>
        <p:nvPr/>
      </p:nvGrpSpPr>
      <p:grpSpPr>
        <a:xfrm>
          <a:off x="0" y="0"/>
          <a:ext cx="0" cy="0"/>
          <a:chOff x="0" y="0"/>
          <a:chExt cx="0" cy="0"/>
        </a:xfrm>
      </p:grpSpPr>
      <p:sp>
        <p:nvSpPr>
          <p:cNvPr id="4" name="Прямоугольник 3"/>
          <p:cNvSpPr/>
          <p:nvPr userDrawn="1"/>
        </p:nvSpPr>
        <p:spPr>
          <a:xfrm>
            <a:off x="0" y="0"/>
            <a:ext cx="12192000" cy="6858000"/>
          </a:xfrm>
          <a:prstGeom prst="rect">
            <a:avLst/>
          </a:prstGeom>
          <a:solidFill>
            <a:srgbClr val="0066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ctrTitle" hasCustomPrompt="1"/>
          </p:nvPr>
        </p:nvSpPr>
        <p:spPr>
          <a:xfrm>
            <a:off x="845821" y="1188720"/>
            <a:ext cx="6347459" cy="2675774"/>
          </a:xfrm>
          <a:solidFill>
            <a:srgbClr val="0066B3"/>
          </a:solidFill>
        </p:spPr>
        <p:txBody>
          <a:bodyPr anchor="ctr"/>
          <a:lstStyle>
            <a:lvl1pPr algn="l">
              <a:defRPr sz="6000" b="1">
                <a:solidFill>
                  <a:schemeClr val="bg1"/>
                </a:solidFill>
              </a:defRPr>
            </a:lvl1pPr>
          </a:lstStyle>
          <a:p>
            <a:r>
              <a:rPr lang="ru-RU" dirty="0" smtClean="0"/>
              <a:t>ОБРАЗЕЦ ЗАГОЛОВКА</a:t>
            </a:r>
            <a:endParaRPr lang="ru-RU" dirty="0"/>
          </a:p>
        </p:txBody>
      </p:sp>
      <p:sp>
        <p:nvSpPr>
          <p:cNvPr id="3" name="Подзаголовок 2"/>
          <p:cNvSpPr>
            <a:spLocks noGrp="1"/>
          </p:cNvSpPr>
          <p:nvPr>
            <p:ph type="subTitle" idx="1"/>
          </p:nvPr>
        </p:nvSpPr>
        <p:spPr>
          <a:xfrm>
            <a:off x="845819" y="4026517"/>
            <a:ext cx="6347461" cy="541452"/>
          </a:xfrm>
          <a:solidFill>
            <a:srgbClr val="0066B3"/>
          </a:solidFill>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dirty="0" smtClean="0"/>
              <a:t>Образец подзаголовка</a:t>
            </a:r>
            <a:endParaRPr lang="ru-RU" dirty="0"/>
          </a:p>
        </p:txBody>
      </p:sp>
      <p:sp>
        <p:nvSpPr>
          <p:cNvPr id="7" name="Нижний колонтитул 6"/>
          <p:cNvSpPr>
            <a:spLocks noGrp="1"/>
          </p:cNvSpPr>
          <p:nvPr>
            <p:ph type="ftr" sz="quarter" idx="10"/>
          </p:nvPr>
        </p:nvSpPr>
        <p:spPr/>
        <p:txBody>
          <a:bodyPr/>
          <a:lstStyle/>
          <a:p>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t>‹#›</a:t>
            </a:fld>
            <a:endParaRPr lang="ru-RU"/>
          </a:p>
        </p:txBody>
      </p:sp>
      <p:sp>
        <p:nvSpPr>
          <p:cNvPr id="9" name="Прямоугольник 8"/>
          <p:cNvSpPr/>
          <p:nvPr userDrawn="1"/>
        </p:nvSpPr>
        <p:spPr>
          <a:xfrm>
            <a:off x="8610600" y="0"/>
            <a:ext cx="3581400" cy="6858000"/>
          </a:xfrm>
          <a:prstGeom prst="rect">
            <a:avLst/>
          </a:prstGeom>
          <a:solidFill>
            <a:srgbClr val="0066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8563301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6_Титульный слайд">
    <p:spTree>
      <p:nvGrpSpPr>
        <p:cNvPr id="1" name=""/>
        <p:cNvGrpSpPr/>
        <p:nvPr/>
      </p:nvGrpSpPr>
      <p:grpSpPr>
        <a:xfrm>
          <a:off x="0" y="0"/>
          <a:ext cx="0" cy="0"/>
          <a:chOff x="0" y="0"/>
          <a:chExt cx="0" cy="0"/>
        </a:xfrm>
      </p:grpSpPr>
      <p:sp>
        <p:nvSpPr>
          <p:cNvPr id="4" name="Прямоугольник 3"/>
          <p:cNvSpPr/>
          <p:nvPr userDrawn="1"/>
        </p:nvSpPr>
        <p:spPr>
          <a:xfrm>
            <a:off x="8915400" y="0"/>
            <a:ext cx="3276600" cy="6858000"/>
          </a:xfrm>
          <a:prstGeom prst="rect">
            <a:avLst/>
          </a:prstGeom>
          <a:solidFill>
            <a:srgbClr val="0066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ctrTitle" hasCustomPrompt="1"/>
          </p:nvPr>
        </p:nvSpPr>
        <p:spPr>
          <a:xfrm>
            <a:off x="9041130" y="31492"/>
            <a:ext cx="3150870" cy="2065638"/>
          </a:xfrm>
          <a:solidFill>
            <a:srgbClr val="0066B3"/>
          </a:solidFill>
        </p:spPr>
        <p:txBody>
          <a:bodyPr anchor="ctr">
            <a:noAutofit/>
          </a:bodyPr>
          <a:lstStyle>
            <a:lvl1pPr algn="l">
              <a:defRPr sz="4000">
                <a:solidFill>
                  <a:schemeClr val="bg1"/>
                </a:solidFill>
              </a:defRPr>
            </a:lvl1pPr>
          </a:lstStyle>
          <a:p>
            <a:r>
              <a:rPr lang="ru-RU" dirty="0" smtClean="0"/>
              <a:t>ОБРАЗЕЦ ЗАГОЛОВКА</a:t>
            </a:r>
            <a:endParaRPr lang="ru-RU" dirty="0"/>
          </a:p>
        </p:txBody>
      </p:sp>
      <p:sp>
        <p:nvSpPr>
          <p:cNvPr id="3" name="Подзаголовок 2"/>
          <p:cNvSpPr>
            <a:spLocks noGrp="1"/>
          </p:cNvSpPr>
          <p:nvPr>
            <p:ph type="subTitle" idx="1"/>
          </p:nvPr>
        </p:nvSpPr>
        <p:spPr>
          <a:xfrm>
            <a:off x="9041128" y="2218634"/>
            <a:ext cx="3150871" cy="541452"/>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dirty="0"/>
          </a:p>
        </p:txBody>
      </p:sp>
      <p:sp>
        <p:nvSpPr>
          <p:cNvPr id="7" name="Нижний колонтитул 6"/>
          <p:cNvSpPr>
            <a:spLocks noGrp="1"/>
          </p:cNvSpPr>
          <p:nvPr>
            <p:ph type="ftr" sz="quarter" idx="10"/>
          </p:nvPr>
        </p:nvSpPr>
        <p:spPr/>
        <p:txBody>
          <a:bodyPr/>
          <a:lstStyle/>
          <a:p>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t>‹#›</a:t>
            </a:fld>
            <a:endParaRPr lang="ru-RU"/>
          </a:p>
        </p:txBody>
      </p:sp>
      <p:sp>
        <p:nvSpPr>
          <p:cNvPr id="11" name="Bildplatzhalter 9"/>
          <p:cNvSpPr>
            <a:spLocks noGrp="1"/>
          </p:cNvSpPr>
          <p:nvPr>
            <p:ph type="pic" sz="quarter" idx="12"/>
          </p:nvPr>
        </p:nvSpPr>
        <p:spPr>
          <a:xfrm>
            <a:off x="-1" y="0"/>
            <a:ext cx="8915401" cy="6857999"/>
          </a:xfrm>
          <a:noFill/>
        </p:spPr>
        <p:txBody>
          <a:bodyPr anchor="ctr" anchorCtr="1">
            <a:normAutofit/>
          </a:bodyPr>
          <a:lstStyle>
            <a:lvl1pPr marL="0" indent="0">
              <a:buNone/>
              <a:defRPr sz="1067"/>
            </a:lvl1pPr>
          </a:lstStyle>
          <a:p>
            <a:r>
              <a:rPr lang="ru-RU" noProof="0" smtClean="0"/>
              <a:t>Вставка рисунка</a:t>
            </a:r>
            <a:endParaRPr lang="en-GB" noProof="0" dirty="0"/>
          </a:p>
        </p:txBody>
      </p:sp>
      <p:pic>
        <p:nvPicPr>
          <p:cNvPr id="9" name="Рисунок 8"/>
          <p:cNvPicPr>
            <a:picLocks noChangeAspect="1"/>
          </p:cNvPicPr>
          <p:nvPr userDrawn="1"/>
        </p:nvPicPr>
        <p:blipFill>
          <a:blip r:embed="rId2"/>
          <a:stretch>
            <a:fillRect/>
          </a:stretch>
        </p:blipFill>
        <p:spPr>
          <a:xfrm>
            <a:off x="0" y="6171987"/>
            <a:ext cx="1725000" cy="600000"/>
          </a:xfrm>
          <a:prstGeom prst="rect">
            <a:avLst/>
          </a:prstGeom>
        </p:spPr>
      </p:pic>
    </p:spTree>
    <p:extLst>
      <p:ext uri="{BB962C8B-B14F-4D97-AF65-F5344CB8AC3E}">
        <p14:creationId xmlns:p14="http://schemas.microsoft.com/office/powerpoint/2010/main" val="20055109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Миссия СКАУТ">
    <p:spTree>
      <p:nvGrpSpPr>
        <p:cNvPr id="1" name=""/>
        <p:cNvGrpSpPr/>
        <p:nvPr/>
      </p:nvGrpSpPr>
      <p:grpSpPr>
        <a:xfrm>
          <a:off x="0" y="0"/>
          <a:ext cx="0" cy="0"/>
          <a:chOff x="0" y="0"/>
          <a:chExt cx="0" cy="0"/>
        </a:xfrm>
      </p:grpSpPr>
      <p:sp>
        <p:nvSpPr>
          <p:cNvPr id="8" name="Нижний колонтитул 7"/>
          <p:cNvSpPr>
            <a:spLocks noGrp="1"/>
          </p:cNvSpPr>
          <p:nvPr>
            <p:ph type="ftr" sz="quarter" idx="14"/>
          </p:nvPr>
        </p:nvSpPr>
        <p:spPr/>
        <p:txBody>
          <a:bodyPr/>
          <a:lstStyle/>
          <a:p>
            <a:endParaRPr lang="ru-RU" dirty="0"/>
          </a:p>
        </p:txBody>
      </p:sp>
      <p:sp>
        <p:nvSpPr>
          <p:cNvPr id="9" name="Номер слайда 8"/>
          <p:cNvSpPr>
            <a:spLocks noGrp="1"/>
          </p:cNvSpPr>
          <p:nvPr>
            <p:ph type="sldNum" sz="quarter" idx="15"/>
          </p:nvPr>
        </p:nvSpPr>
        <p:spPr/>
        <p:txBody>
          <a:bodyPr/>
          <a:lstStyle/>
          <a:p>
            <a:fld id="{4B481FE3-6342-4E36-9936-0AC64538D440}" type="slidenum">
              <a:rPr lang="ru-RU" smtClean="0"/>
              <a:t>‹#›</a:t>
            </a:fld>
            <a:endParaRPr lang="ru-RU"/>
          </a:p>
        </p:txBody>
      </p:sp>
      <p:pic>
        <p:nvPicPr>
          <p:cNvPr id="10" name="Рисунок 9"/>
          <p:cNvPicPr>
            <a:picLocks noChangeAspect="1"/>
          </p:cNvPicPr>
          <p:nvPr userDrawn="1"/>
        </p:nvPicPr>
        <p:blipFill rotWithShape="1">
          <a:blip r:embed="rId2">
            <a:extLst>
              <a:ext uri="{28A0092B-C50C-407E-A947-70E740481C1C}">
                <a14:useLocalDpi xmlns:a14="http://schemas.microsoft.com/office/drawing/2010/main" val="0"/>
              </a:ext>
            </a:extLst>
          </a:blip>
          <a:srcRect l="55418"/>
          <a:stretch/>
        </p:blipFill>
        <p:spPr>
          <a:xfrm>
            <a:off x="8492490" y="2637"/>
            <a:ext cx="3699510" cy="6855363"/>
          </a:xfrm>
          <a:prstGeom prst="rect">
            <a:avLst/>
          </a:prstGeom>
        </p:spPr>
      </p:pic>
      <p:pic>
        <p:nvPicPr>
          <p:cNvPr id="11" name="Рисунок 10"/>
          <p:cNvPicPr>
            <a:picLocks noChangeAspect="1"/>
          </p:cNvPicPr>
          <p:nvPr userDrawn="1"/>
        </p:nvPicPr>
        <p:blipFill rotWithShape="1">
          <a:blip r:embed="rId3" cstate="print">
            <a:extLst>
              <a:ext uri="{28A0092B-C50C-407E-A947-70E740481C1C}">
                <a14:useLocalDpi xmlns:a14="http://schemas.microsoft.com/office/drawing/2010/main" val="0"/>
              </a:ext>
            </a:extLst>
          </a:blip>
          <a:srcRect t="16596"/>
          <a:stretch/>
        </p:blipFill>
        <p:spPr>
          <a:xfrm>
            <a:off x="5667916" y="0"/>
            <a:ext cx="5769079" cy="6185886"/>
          </a:xfrm>
          <a:prstGeom prst="rect">
            <a:avLst/>
          </a:prstGeom>
        </p:spPr>
      </p:pic>
      <p:sp>
        <p:nvSpPr>
          <p:cNvPr id="12" name="TextBox 11"/>
          <p:cNvSpPr txBox="1">
            <a:spLocks noChangeArrowheads="1"/>
          </p:cNvSpPr>
          <p:nvPr userDrawn="1"/>
        </p:nvSpPr>
        <p:spPr bwMode="auto">
          <a:xfrm>
            <a:off x="262680" y="2057371"/>
            <a:ext cx="6218869" cy="1938992"/>
          </a:xfrm>
          <a:prstGeom prst="rect">
            <a:avLst/>
          </a:prstGeom>
          <a:noFill/>
          <a:ln w="9525">
            <a:noFill/>
            <a:miter lim="800000"/>
            <a:headEnd/>
            <a:tailEnd/>
          </a:ln>
        </p:spPr>
        <p:txBody>
          <a:bodyPr wrap="square">
            <a:spAutoFit/>
          </a:bodyPr>
          <a:lstStyle/>
          <a:p>
            <a:r>
              <a:rPr lang="ru-RU" sz="2400" dirty="0">
                <a:latin typeface="Tahoma" panose="020B0604030504040204" pitchFamily="34" charset="0"/>
                <a:ea typeface="Tahoma" panose="020B0604030504040204" pitchFamily="34" charset="0"/>
                <a:cs typeface="Tahoma" panose="020B0604030504040204" pitchFamily="34" charset="0"/>
              </a:rPr>
              <a:t>Предоставлять нашим </a:t>
            </a:r>
            <a:r>
              <a:rPr lang="ru-RU" sz="2400" dirty="0" smtClean="0">
                <a:latin typeface="Tahoma" panose="020B0604030504040204" pitchFamily="34" charset="0"/>
                <a:ea typeface="Tahoma" panose="020B0604030504040204" pitchFamily="34" charset="0"/>
                <a:cs typeface="Tahoma" panose="020B0604030504040204" pitchFamily="34" charset="0"/>
              </a:rPr>
              <a:t>клиентам</a:t>
            </a:r>
            <a:endParaRPr lang="en-US" sz="2400" dirty="0" smtClean="0">
              <a:latin typeface="Tahoma" panose="020B0604030504040204" pitchFamily="34" charset="0"/>
              <a:ea typeface="Tahoma" panose="020B0604030504040204" pitchFamily="34" charset="0"/>
              <a:cs typeface="Tahoma" panose="020B0604030504040204" pitchFamily="34" charset="0"/>
            </a:endParaRPr>
          </a:p>
          <a:p>
            <a:r>
              <a:rPr lang="ru-RU" sz="2400" b="1" dirty="0" smtClean="0">
                <a:latin typeface="Tahoma" panose="020B0604030504040204" pitchFamily="34" charset="0"/>
                <a:ea typeface="Tahoma" panose="020B0604030504040204" pitchFamily="34" charset="0"/>
                <a:cs typeface="Tahoma" panose="020B0604030504040204" pitchFamily="34" charset="0"/>
              </a:rPr>
              <a:t>инновационные</a:t>
            </a:r>
            <a:r>
              <a:rPr lang="en-US" sz="2400" b="1" dirty="0" smtClean="0">
                <a:latin typeface="Tahoma" panose="020B0604030504040204" pitchFamily="34" charset="0"/>
                <a:ea typeface="Tahoma" panose="020B0604030504040204" pitchFamily="34" charset="0"/>
                <a:cs typeface="Tahoma" panose="020B0604030504040204" pitchFamily="34" charset="0"/>
              </a:rPr>
              <a:t> </a:t>
            </a:r>
            <a:r>
              <a:rPr lang="ru-RU" sz="2400" b="1" dirty="0" smtClean="0">
                <a:latin typeface="Tahoma" panose="020B0604030504040204" pitchFamily="34" charset="0"/>
                <a:ea typeface="Tahoma" panose="020B0604030504040204" pitchFamily="34" charset="0"/>
                <a:cs typeface="Tahoma" panose="020B0604030504040204" pitchFamily="34" charset="0"/>
              </a:rPr>
              <a:t>инструменты</a:t>
            </a:r>
            <a:endParaRPr lang="en-US" sz="2400" b="1" dirty="0" smtClean="0">
              <a:latin typeface="Tahoma" panose="020B0604030504040204" pitchFamily="34" charset="0"/>
              <a:ea typeface="Tahoma" panose="020B0604030504040204" pitchFamily="34" charset="0"/>
              <a:cs typeface="Tahoma" panose="020B0604030504040204" pitchFamily="34" charset="0"/>
            </a:endParaRPr>
          </a:p>
          <a:p>
            <a:r>
              <a:rPr lang="ru-RU" sz="2400" dirty="0" smtClean="0">
                <a:latin typeface="Tahoma" panose="020B0604030504040204" pitchFamily="34" charset="0"/>
                <a:ea typeface="Tahoma" panose="020B0604030504040204" pitchFamily="34" charset="0"/>
                <a:cs typeface="Tahoma" panose="020B0604030504040204" pitchFamily="34" charset="0"/>
              </a:rPr>
              <a:t>повышая </a:t>
            </a:r>
            <a:r>
              <a:rPr lang="ru-RU" sz="2400" dirty="0">
                <a:latin typeface="Tahoma" panose="020B0604030504040204" pitchFamily="34" charset="0"/>
                <a:ea typeface="Tahoma" panose="020B0604030504040204" pitchFamily="34" charset="0"/>
                <a:cs typeface="Tahoma" panose="020B0604030504040204" pitchFamily="34" charset="0"/>
              </a:rPr>
              <a:t>их </a:t>
            </a:r>
            <a:r>
              <a:rPr lang="ru-RU" sz="2400" b="1" dirty="0" smtClean="0">
                <a:latin typeface="Tahoma" panose="020B0604030504040204" pitchFamily="34" charset="0"/>
                <a:ea typeface="Tahoma" panose="020B0604030504040204" pitchFamily="34" charset="0"/>
                <a:cs typeface="Tahoma" panose="020B0604030504040204" pitchFamily="34" charset="0"/>
              </a:rPr>
              <a:t>эффективность</a:t>
            </a:r>
            <a:r>
              <a:rPr lang="ru-RU" sz="2400" dirty="0" smtClean="0">
                <a:latin typeface="Tahoma" panose="020B0604030504040204" pitchFamily="34" charset="0"/>
                <a:ea typeface="Tahoma" panose="020B0604030504040204" pitchFamily="34" charset="0"/>
                <a:cs typeface="Tahoma" panose="020B0604030504040204" pitchFamily="34" charset="0"/>
              </a:rPr>
              <a:t>, тем самым</a:t>
            </a:r>
          </a:p>
          <a:p>
            <a:r>
              <a:rPr lang="ru-RU" sz="2400" dirty="0" smtClean="0">
                <a:latin typeface="Tahoma" panose="020B0604030504040204" pitchFamily="34" charset="0"/>
                <a:ea typeface="Tahoma" panose="020B0604030504040204" pitchFamily="34" charset="0"/>
                <a:cs typeface="Tahoma" panose="020B0604030504040204" pitchFamily="34" charset="0"/>
              </a:rPr>
              <a:t>помогать </a:t>
            </a:r>
            <a:r>
              <a:rPr lang="ru-RU" sz="2400" dirty="0">
                <a:latin typeface="Tahoma" panose="020B0604030504040204" pitchFamily="34" charset="0"/>
                <a:ea typeface="Tahoma" panose="020B0604030504040204" pitchFamily="34" charset="0"/>
                <a:cs typeface="Tahoma" panose="020B0604030504040204" pitchFamily="34" charset="0"/>
              </a:rPr>
              <a:t>повысить </a:t>
            </a:r>
            <a:r>
              <a:rPr lang="ru-RU" sz="2400" b="1" dirty="0" smtClean="0">
                <a:latin typeface="Tahoma" panose="020B0604030504040204" pitchFamily="34" charset="0"/>
                <a:ea typeface="Tahoma" panose="020B0604030504040204" pitchFamily="34" charset="0"/>
                <a:cs typeface="Tahoma" panose="020B0604030504040204" pitchFamily="34" charset="0"/>
              </a:rPr>
              <a:t>качество</a:t>
            </a:r>
            <a:endParaRPr lang="en-US" sz="2400" b="1" dirty="0" smtClean="0">
              <a:latin typeface="Tahoma" panose="020B0604030504040204" pitchFamily="34" charset="0"/>
              <a:ea typeface="Tahoma" panose="020B0604030504040204" pitchFamily="34" charset="0"/>
              <a:cs typeface="Tahoma" panose="020B0604030504040204" pitchFamily="34" charset="0"/>
            </a:endParaRPr>
          </a:p>
          <a:p>
            <a:r>
              <a:rPr lang="ru-RU" sz="2400" b="1" dirty="0" smtClean="0">
                <a:latin typeface="Tahoma" panose="020B0604030504040204" pitchFamily="34" charset="0"/>
                <a:ea typeface="Tahoma" panose="020B0604030504040204" pitchFamily="34" charset="0"/>
                <a:cs typeface="Tahoma" panose="020B0604030504040204" pitchFamily="34" charset="0"/>
              </a:rPr>
              <a:t>российского </a:t>
            </a:r>
            <a:r>
              <a:rPr lang="ru-RU" sz="2400" b="1" dirty="0">
                <a:latin typeface="Tahoma" panose="020B0604030504040204" pitchFamily="34" charset="0"/>
                <a:ea typeface="Tahoma" panose="020B0604030504040204" pitchFamily="34" charset="0"/>
                <a:cs typeface="Tahoma" panose="020B0604030504040204" pitchFamily="34" charset="0"/>
              </a:rPr>
              <a:t>бизнеса</a:t>
            </a:r>
            <a:r>
              <a:rPr lang="ru-RU" sz="2400" dirty="0">
                <a:latin typeface="Tahoma" panose="020B0604030504040204" pitchFamily="34" charset="0"/>
                <a:ea typeface="Tahoma" panose="020B0604030504040204" pitchFamily="34" charset="0"/>
                <a:cs typeface="Tahoma" panose="020B0604030504040204" pitchFamily="34" charset="0"/>
              </a:rPr>
              <a:t>.</a:t>
            </a:r>
          </a:p>
        </p:txBody>
      </p:sp>
      <p:sp>
        <p:nvSpPr>
          <p:cNvPr id="13" name="Прямоугольник 12"/>
          <p:cNvSpPr/>
          <p:nvPr userDrawn="1"/>
        </p:nvSpPr>
        <p:spPr>
          <a:xfrm>
            <a:off x="0" y="873837"/>
            <a:ext cx="3995936" cy="1052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TextBox 14"/>
          <p:cNvSpPr txBox="1">
            <a:spLocks noChangeArrowheads="1"/>
          </p:cNvSpPr>
          <p:nvPr userDrawn="1"/>
        </p:nvSpPr>
        <p:spPr bwMode="auto">
          <a:xfrm>
            <a:off x="262680" y="334993"/>
            <a:ext cx="3710808" cy="523220"/>
          </a:xfrm>
          <a:prstGeom prst="rect">
            <a:avLst/>
          </a:prstGeom>
          <a:noFill/>
          <a:ln w="9525">
            <a:noFill/>
            <a:miter lim="800000"/>
            <a:headEnd/>
            <a:tailEnd/>
          </a:ln>
        </p:spPr>
        <p:txBody>
          <a:bodyPr wrap="square">
            <a:spAutoFit/>
          </a:bodyPr>
          <a:lstStyle/>
          <a:p>
            <a:r>
              <a:rPr lang="ru-RU" sz="2800" dirty="0">
                <a:latin typeface="Tahoma" panose="020B0604030504040204" pitchFamily="34" charset="0"/>
                <a:ea typeface="Tahoma" panose="020B0604030504040204" pitchFamily="34" charset="0"/>
                <a:cs typeface="Tahoma" panose="020B0604030504040204" pitchFamily="34" charset="0"/>
              </a:rPr>
              <a:t>МИССИЯ ГК «СКАУТ»</a:t>
            </a:r>
          </a:p>
        </p:txBody>
      </p:sp>
    </p:spTree>
    <p:extLst>
      <p:ext uri="{BB962C8B-B14F-4D97-AF65-F5344CB8AC3E}">
        <p14:creationId xmlns:p14="http://schemas.microsoft.com/office/powerpoint/2010/main" val="30128023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О ГК СКАУТ">
    <p:spTree>
      <p:nvGrpSpPr>
        <p:cNvPr id="1" name=""/>
        <p:cNvGrpSpPr/>
        <p:nvPr/>
      </p:nvGrpSpPr>
      <p:grpSpPr>
        <a:xfrm>
          <a:off x="0" y="0"/>
          <a:ext cx="0" cy="0"/>
          <a:chOff x="0" y="0"/>
          <a:chExt cx="0" cy="0"/>
        </a:xfrm>
      </p:grpSpPr>
      <p:sp>
        <p:nvSpPr>
          <p:cNvPr id="8" name="Нижний колонтитул 7"/>
          <p:cNvSpPr>
            <a:spLocks noGrp="1"/>
          </p:cNvSpPr>
          <p:nvPr>
            <p:ph type="ftr" sz="quarter" idx="14"/>
          </p:nvPr>
        </p:nvSpPr>
        <p:spPr/>
        <p:txBody>
          <a:bodyPr/>
          <a:lstStyle/>
          <a:p>
            <a:endParaRPr lang="ru-RU" dirty="0"/>
          </a:p>
        </p:txBody>
      </p:sp>
      <p:sp>
        <p:nvSpPr>
          <p:cNvPr id="9" name="Номер слайда 8"/>
          <p:cNvSpPr>
            <a:spLocks noGrp="1"/>
          </p:cNvSpPr>
          <p:nvPr>
            <p:ph type="sldNum" sz="quarter" idx="15"/>
          </p:nvPr>
        </p:nvSpPr>
        <p:spPr/>
        <p:txBody>
          <a:bodyPr/>
          <a:lstStyle/>
          <a:p>
            <a:fld id="{4B481FE3-6342-4E36-9936-0AC64538D440}" type="slidenum">
              <a:rPr lang="ru-RU" smtClean="0"/>
              <a:t>‹#›</a:t>
            </a:fld>
            <a:endParaRPr lang="ru-RU"/>
          </a:p>
        </p:txBody>
      </p:sp>
      <p:pic>
        <p:nvPicPr>
          <p:cNvPr id="15" name="Рисунок 14"/>
          <p:cNvPicPr>
            <a:picLocks noChangeAspect="1"/>
          </p:cNvPicPr>
          <p:nvPr userDrawn="1"/>
        </p:nvPicPr>
        <p:blipFill rotWithShape="1">
          <a:blip r:embed="rId2" cstate="print">
            <a:extLst>
              <a:ext uri="{28A0092B-C50C-407E-A947-70E740481C1C}">
                <a14:useLocalDpi xmlns:a14="http://schemas.microsoft.com/office/drawing/2010/main" val="0"/>
              </a:ext>
            </a:extLst>
          </a:blip>
          <a:srcRect t="14131" b="1434"/>
          <a:stretch/>
        </p:blipFill>
        <p:spPr>
          <a:xfrm>
            <a:off x="0" y="0"/>
            <a:ext cx="12192000" cy="6862916"/>
          </a:xfrm>
          <a:prstGeom prst="rect">
            <a:avLst/>
          </a:prstGeom>
        </p:spPr>
      </p:pic>
      <p:sp>
        <p:nvSpPr>
          <p:cNvPr id="25" name="Скругленный прямоугольник 24"/>
          <p:cNvSpPr/>
          <p:nvPr userDrawn="1"/>
        </p:nvSpPr>
        <p:spPr>
          <a:xfrm>
            <a:off x="564023" y="-226142"/>
            <a:ext cx="1774092" cy="2399071"/>
          </a:xfrm>
          <a:prstGeom prst="roundRect">
            <a:avLst>
              <a:gd name="adj" fmla="val 6786"/>
            </a:avLst>
          </a:pr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6" name="Прямоугольник 25"/>
          <p:cNvSpPr/>
          <p:nvPr userDrawn="1"/>
        </p:nvSpPr>
        <p:spPr>
          <a:xfrm>
            <a:off x="687848" y="965408"/>
            <a:ext cx="1526442" cy="1046440"/>
          </a:xfrm>
          <a:prstGeom prst="rect">
            <a:avLst/>
          </a:prstGeom>
        </p:spPr>
        <p:txBody>
          <a:bodyPr wrap="square">
            <a:spAutoFit/>
          </a:bodyPr>
          <a:lstStyle/>
          <a:p>
            <a:pPr algn="ctr"/>
            <a:r>
              <a:rPr lang="en-US" sz="4400" dirty="0" smtClean="0">
                <a:solidFill>
                  <a:srgbClr val="1265B1"/>
                </a:solidFill>
                <a:latin typeface="Tahoma" pitchFamily="34" charset="0"/>
                <a:ea typeface="Tahoma" pitchFamily="34" charset="0"/>
                <a:cs typeface="Tahoma" pitchFamily="34" charset="0"/>
              </a:rPr>
              <a:t>19</a:t>
            </a:r>
            <a:r>
              <a:rPr lang="ru-RU" sz="4400" dirty="0" smtClean="0">
                <a:solidFill>
                  <a:srgbClr val="1265B1"/>
                </a:solidFill>
                <a:latin typeface="Tahoma" pitchFamily="34" charset="0"/>
                <a:ea typeface="Tahoma" pitchFamily="34" charset="0"/>
                <a:cs typeface="Tahoma" pitchFamily="34" charset="0"/>
              </a:rPr>
              <a:t>0</a:t>
            </a:r>
          </a:p>
          <a:p>
            <a:pPr algn="ctr"/>
            <a:r>
              <a:rPr lang="ru-RU" dirty="0">
                <a:solidFill>
                  <a:srgbClr val="1265B1"/>
                </a:solidFill>
                <a:latin typeface="Tahoma" pitchFamily="34" charset="0"/>
                <a:ea typeface="Tahoma" pitchFamily="34" charset="0"/>
                <a:cs typeface="Tahoma" pitchFamily="34" charset="0"/>
              </a:rPr>
              <a:t>сотрудников</a:t>
            </a:r>
          </a:p>
        </p:txBody>
      </p:sp>
      <p:pic>
        <p:nvPicPr>
          <p:cNvPr id="27" name="Рисунок 2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64912" y="30960"/>
            <a:ext cx="972314" cy="972314"/>
          </a:xfrm>
          <a:prstGeom prst="rect">
            <a:avLst/>
          </a:prstGeom>
        </p:spPr>
      </p:pic>
      <p:sp>
        <p:nvSpPr>
          <p:cNvPr id="28" name="Скругленный прямоугольник 27"/>
          <p:cNvSpPr/>
          <p:nvPr userDrawn="1"/>
        </p:nvSpPr>
        <p:spPr>
          <a:xfrm>
            <a:off x="564023" y="5009662"/>
            <a:ext cx="11288994" cy="1604783"/>
          </a:xfrm>
          <a:prstGeom prst="roundRect">
            <a:avLst>
              <a:gd name="adj" fmla="val 6786"/>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9" name="Picture 2" descr="http://toplogos.ru/images/logo-hh-ru.pn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1249945" y="5093020"/>
            <a:ext cx="1083023" cy="602855"/>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p:cNvSpPr txBox="1"/>
          <p:nvPr userDrawn="1"/>
        </p:nvSpPr>
        <p:spPr>
          <a:xfrm>
            <a:off x="2845187" y="5172509"/>
            <a:ext cx="3289254" cy="600164"/>
          </a:xfrm>
          <a:prstGeom prst="rect">
            <a:avLst/>
          </a:prstGeom>
          <a:noFill/>
        </p:spPr>
        <p:txBody>
          <a:bodyPr wrap="square" numCol="1" rtlCol="0">
            <a:spAutoFit/>
          </a:bodyPr>
          <a:lstStyle/>
          <a:p>
            <a:r>
              <a:rPr lang="ru-RU" sz="1100" dirty="0">
                <a:latin typeface="Tahoma" panose="020B0604030504040204" pitchFamily="34" charset="0"/>
                <a:ea typeface="Tahoma" panose="020B0604030504040204" pitchFamily="34" charset="0"/>
                <a:cs typeface="Tahoma" panose="020B0604030504040204" pitchFamily="34" charset="0"/>
              </a:rPr>
              <a:t>В ТОП-10 </a:t>
            </a:r>
            <a:r>
              <a:rPr lang="ru-RU" sz="1100" dirty="0" smtClean="0">
                <a:latin typeface="Tahoma" panose="020B0604030504040204" pitchFamily="34" charset="0"/>
                <a:ea typeface="Tahoma" panose="020B0604030504040204" pitchFamily="34" charset="0"/>
                <a:cs typeface="Tahoma" panose="020B0604030504040204" pitchFamily="34" charset="0"/>
              </a:rPr>
              <a:t>ИТ-компаний </a:t>
            </a:r>
            <a:r>
              <a:rPr lang="ru-RU" sz="1100" dirty="0">
                <a:latin typeface="Tahoma" panose="020B0604030504040204" pitchFamily="34" charset="0"/>
                <a:ea typeface="Tahoma" panose="020B0604030504040204" pitchFamily="34" charset="0"/>
                <a:cs typeface="Tahoma" panose="020B0604030504040204" pitchFamily="34" charset="0"/>
              </a:rPr>
              <a:t>рейтинга лучших работодателей России по версии </a:t>
            </a:r>
            <a:r>
              <a:rPr lang="ru-RU" sz="1100" dirty="0" err="1" smtClean="0">
                <a:latin typeface="Tahoma" panose="020B0604030504040204" pitchFamily="34" charset="0"/>
                <a:ea typeface="Tahoma" panose="020B0604030504040204" pitchFamily="34" charset="0"/>
                <a:cs typeface="Tahoma" panose="020B0604030504040204" pitchFamily="34" charset="0"/>
              </a:rPr>
              <a:t>Headhunter</a:t>
            </a:r>
            <a:r>
              <a:rPr lang="ru-RU" sz="1100" dirty="0" smtClean="0">
                <a:latin typeface="Tahoma" panose="020B0604030504040204" pitchFamily="34" charset="0"/>
                <a:ea typeface="Tahoma" panose="020B0604030504040204" pitchFamily="34" charset="0"/>
                <a:cs typeface="Tahoma" panose="020B0604030504040204" pitchFamily="34" charset="0"/>
              </a:rPr>
              <a:t>, в ТОП-100 основного рейтинга</a:t>
            </a:r>
            <a:endParaRPr lang="ru-RU" sz="1100" dirty="0">
              <a:latin typeface="Tahoma" panose="020B0604030504040204" pitchFamily="34" charset="0"/>
              <a:ea typeface="Tahoma" panose="020B0604030504040204" pitchFamily="34" charset="0"/>
              <a:cs typeface="Tahoma" panose="020B0604030504040204" pitchFamily="34" charset="0"/>
            </a:endParaRPr>
          </a:p>
        </p:txBody>
      </p:sp>
      <p:sp>
        <p:nvSpPr>
          <p:cNvPr id="31" name="Прямоугольник 30"/>
          <p:cNvSpPr/>
          <p:nvPr userDrawn="1"/>
        </p:nvSpPr>
        <p:spPr>
          <a:xfrm>
            <a:off x="8289767" y="5172509"/>
            <a:ext cx="3400788" cy="430887"/>
          </a:xfrm>
          <a:prstGeom prst="rect">
            <a:avLst/>
          </a:prstGeom>
        </p:spPr>
        <p:txBody>
          <a:bodyPr wrap="square">
            <a:spAutoFit/>
          </a:bodyPr>
          <a:lstStyle/>
          <a:p>
            <a:r>
              <a:rPr lang="ru-RU" sz="1100" dirty="0">
                <a:latin typeface="Tahoma" panose="020B0604030504040204" pitchFamily="34" charset="0"/>
                <a:ea typeface="Tahoma" panose="020B0604030504040204" pitchFamily="34" charset="0"/>
                <a:cs typeface="Tahoma" panose="020B0604030504040204" pitchFamily="34" charset="0"/>
              </a:rPr>
              <a:t>В </a:t>
            </a:r>
            <a:r>
              <a:rPr lang="ru-RU" sz="1100" dirty="0" smtClean="0">
                <a:latin typeface="Tahoma" panose="020B0604030504040204" pitchFamily="34" charset="0"/>
                <a:ea typeface="Tahoma" panose="020B0604030504040204" pitchFamily="34" charset="0"/>
                <a:cs typeface="Tahoma" panose="020B0604030504040204" pitchFamily="34" charset="0"/>
              </a:rPr>
              <a:t>числе крупнейших </a:t>
            </a:r>
            <a:r>
              <a:rPr lang="ru-RU" sz="1100" dirty="0">
                <a:latin typeface="Tahoma" panose="020B0604030504040204" pitchFamily="34" charset="0"/>
                <a:ea typeface="Tahoma" panose="020B0604030504040204" pitchFamily="34" charset="0"/>
                <a:cs typeface="Tahoma" panose="020B0604030504040204" pitchFamily="34" charset="0"/>
              </a:rPr>
              <a:t>поставщиков ИТ для транспортных компаний по версии C</a:t>
            </a:r>
            <a:r>
              <a:rPr lang="en-US" sz="1100" dirty="0">
                <a:latin typeface="Tahoma" panose="020B0604030504040204" pitchFamily="34" charset="0"/>
                <a:ea typeface="Tahoma" panose="020B0604030504040204" pitchFamily="34" charset="0"/>
                <a:cs typeface="Tahoma" panose="020B0604030504040204" pitchFamily="34" charset="0"/>
              </a:rPr>
              <a:t>n</a:t>
            </a:r>
            <a:r>
              <a:rPr lang="ru-RU" sz="1100" dirty="0" err="1">
                <a:latin typeface="Tahoma" panose="020B0604030504040204" pitchFamily="34" charset="0"/>
                <a:ea typeface="Tahoma" panose="020B0604030504040204" pitchFamily="34" charset="0"/>
                <a:cs typeface="Tahoma" panose="020B0604030504040204" pitchFamily="34" charset="0"/>
              </a:rPr>
              <a:t>ews</a:t>
            </a:r>
            <a:endParaRPr lang="ru-RU" sz="1100" dirty="0">
              <a:latin typeface="Tahoma" panose="020B0604030504040204" pitchFamily="34" charset="0"/>
              <a:ea typeface="Tahoma" panose="020B0604030504040204" pitchFamily="34" charset="0"/>
              <a:cs typeface="Tahoma" panose="020B0604030504040204" pitchFamily="34" charset="0"/>
            </a:endParaRPr>
          </a:p>
        </p:txBody>
      </p:sp>
      <p:pic>
        <p:nvPicPr>
          <p:cNvPr id="32" name="Picture 22" descr="Картинки по запросу cnews"/>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6520869" y="5104384"/>
            <a:ext cx="1482108" cy="504302"/>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4" descr="http://www.berginsight.com/img/logotype_berginsight.gif"/>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431101" y="5783027"/>
            <a:ext cx="1708400" cy="657077"/>
          </a:xfrm>
          <a:prstGeom prst="rect">
            <a:avLst/>
          </a:prstGeom>
          <a:noFill/>
          <a:extLst>
            <a:ext uri="{909E8E84-426E-40DD-AFC4-6F175D3DCCD1}">
              <a14:hiddenFill xmlns:a14="http://schemas.microsoft.com/office/drawing/2010/main">
                <a:solidFill>
                  <a:srgbClr val="FFFFFF"/>
                </a:solidFill>
              </a14:hiddenFill>
            </a:ext>
          </a:extLst>
        </p:spPr>
      </p:pic>
      <p:sp>
        <p:nvSpPr>
          <p:cNvPr id="34" name="Прямоугольник 33"/>
          <p:cNvSpPr/>
          <p:nvPr userDrawn="1"/>
        </p:nvSpPr>
        <p:spPr>
          <a:xfrm>
            <a:off x="819687" y="5922017"/>
            <a:ext cx="1859511" cy="479844"/>
          </a:xfrm>
          <a:prstGeom prst="rect">
            <a:avLst/>
          </a:prstGeom>
          <a:solidFill>
            <a:srgbClr val="1E1E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35" name="Picture 2" descr="TADVISE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964912" y="5971805"/>
            <a:ext cx="1580149" cy="350596"/>
          </a:xfrm>
          <a:prstGeom prst="rect">
            <a:avLst/>
          </a:prstGeom>
          <a:noFill/>
          <a:extLst>
            <a:ext uri="{909E8E84-426E-40DD-AFC4-6F175D3DCCD1}">
              <a14:hiddenFill xmlns:a14="http://schemas.microsoft.com/office/drawing/2010/main">
                <a:solidFill>
                  <a:srgbClr val="FFFFFF"/>
                </a:solidFill>
              </a14:hiddenFill>
            </a:ext>
          </a:extLst>
        </p:spPr>
      </p:pic>
      <p:sp>
        <p:nvSpPr>
          <p:cNvPr id="36" name="TextBox 35"/>
          <p:cNvSpPr txBox="1"/>
          <p:nvPr userDrawn="1"/>
        </p:nvSpPr>
        <p:spPr>
          <a:xfrm>
            <a:off x="2847521" y="5935520"/>
            <a:ext cx="3415257" cy="430887"/>
          </a:xfrm>
          <a:prstGeom prst="rect">
            <a:avLst/>
          </a:prstGeom>
          <a:noFill/>
        </p:spPr>
        <p:txBody>
          <a:bodyPr wrap="square" numCol="1" rtlCol="0">
            <a:spAutoFit/>
          </a:bodyPr>
          <a:lstStyle/>
          <a:p>
            <a:r>
              <a:rPr lang="ru-RU" sz="1100" dirty="0">
                <a:latin typeface="Tahoma" panose="020B0604030504040204" pitchFamily="34" charset="0"/>
                <a:ea typeface="Tahoma" panose="020B0604030504040204" pitchFamily="34" charset="0"/>
                <a:cs typeface="Tahoma" panose="020B0604030504040204" pitchFamily="34" charset="0"/>
              </a:rPr>
              <a:t>В ТОП-100 крупнейших ИТ-компаний России по версии T</a:t>
            </a:r>
            <a:r>
              <a:rPr lang="en-US" sz="1100" dirty="0">
                <a:latin typeface="Tahoma" panose="020B0604030504040204" pitchFamily="34" charset="0"/>
                <a:ea typeface="Tahoma" panose="020B0604030504040204" pitchFamily="34" charset="0"/>
                <a:cs typeface="Tahoma" panose="020B0604030504040204" pitchFamily="34" charset="0"/>
              </a:rPr>
              <a:t>a</a:t>
            </a:r>
            <a:r>
              <a:rPr lang="ru-RU" sz="1100" dirty="0" err="1">
                <a:latin typeface="Tahoma" panose="020B0604030504040204" pitchFamily="34" charset="0"/>
                <a:ea typeface="Tahoma" panose="020B0604030504040204" pitchFamily="34" charset="0"/>
                <a:cs typeface="Tahoma" panose="020B0604030504040204" pitchFamily="34" charset="0"/>
              </a:rPr>
              <a:t>dviser</a:t>
            </a:r>
            <a:endParaRPr lang="ru-RU" sz="1100" dirty="0">
              <a:latin typeface="Tahoma" panose="020B0604030504040204" pitchFamily="34" charset="0"/>
              <a:ea typeface="Tahoma" panose="020B0604030504040204" pitchFamily="34" charset="0"/>
              <a:cs typeface="Tahoma" panose="020B0604030504040204" pitchFamily="34" charset="0"/>
            </a:endParaRPr>
          </a:p>
        </p:txBody>
      </p:sp>
      <p:sp>
        <p:nvSpPr>
          <p:cNvPr id="37" name="Прямоугольник 36"/>
          <p:cNvSpPr/>
          <p:nvPr userDrawn="1"/>
        </p:nvSpPr>
        <p:spPr>
          <a:xfrm>
            <a:off x="8289768" y="5795714"/>
            <a:ext cx="3400788" cy="600164"/>
          </a:xfrm>
          <a:prstGeom prst="rect">
            <a:avLst/>
          </a:prstGeom>
        </p:spPr>
        <p:txBody>
          <a:bodyPr wrap="square">
            <a:spAutoFit/>
          </a:bodyPr>
          <a:lstStyle/>
          <a:p>
            <a:r>
              <a:rPr lang="ru-RU" sz="1100" dirty="0">
                <a:latin typeface="Tahoma" panose="020B0604030504040204" pitchFamily="34" charset="0"/>
                <a:ea typeface="Tahoma" panose="020B0604030504040204" pitchFamily="34" charset="0"/>
                <a:cs typeface="Tahoma" panose="020B0604030504040204" pitchFamily="34" charset="0"/>
              </a:rPr>
              <a:t>В числе ведущих поставщиков СМТ на территории России и СНГ согласно исследованию агентства </a:t>
            </a:r>
            <a:r>
              <a:rPr lang="ru-RU" sz="1100" dirty="0" err="1">
                <a:latin typeface="Tahoma" panose="020B0604030504040204" pitchFamily="34" charset="0"/>
                <a:ea typeface="Tahoma" panose="020B0604030504040204" pitchFamily="34" charset="0"/>
                <a:cs typeface="Tahoma" panose="020B0604030504040204" pitchFamily="34" charset="0"/>
              </a:rPr>
              <a:t>Berg</a:t>
            </a:r>
            <a:r>
              <a:rPr lang="ru-RU" sz="1100" dirty="0">
                <a:latin typeface="Tahoma" panose="020B0604030504040204" pitchFamily="34" charset="0"/>
                <a:ea typeface="Tahoma" panose="020B0604030504040204" pitchFamily="34" charset="0"/>
                <a:cs typeface="Tahoma" panose="020B0604030504040204" pitchFamily="34" charset="0"/>
              </a:rPr>
              <a:t> </a:t>
            </a:r>
            <a:r>
              <a:rPr lang="ru-RU" sz="1100" dirty="0" err="1">
                <a:latin typeface="Tahoma" panose="020B0604030504040204" pitchFamily="34" charset="0"/>
                <a:ea typeface="Tahoma" panose="020B0604030504040204" pitchFamily="34" charset="0"/>
                <a:cs typeface="Tahoma" panose="020B0604030504040204" pitchFamily="34" charset="0"/>
              </a:rPr>
              <a:t>Insight</a:t>
            </a:r>
            <a:endParaRPr lang="ru-RU" sz="11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174841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Финальный 1">
    <p:spTree>
      <p:nvGrpSpPr>
        <p:cNvPr id="1" name=""/>
        <p:cNvGrpSpPr/>
        <p:nvPr/>
      </p:nvGrpSpPr>
      <p:grpSpPr>
        <a:xfrm>
          <a:off x="0" y="0"/>
          <a:ext cx="0" cy="0"/>
          <a:chOff x="0" y="0"/>
          <a:chExt cx="0" cy="0"/>
        </a:xfrm>
      </p:grpSpPr>
      <p:sp>
        <p:nvSpPr>
          <p:cNvPr id="4" name="Прямоугольник 3"/>
          <p:cNvSpPr/>
          <p:nvPr userDrawn="1"/>
        </p:nvSpPr>
        <p:spPr>
          <a:xfrm>
            <a:off x="0" y="0"/>
            <a:ext cx="12192000" cy="6858000"/>
          </a:xfrm>
          <a:prstGeom prst="rect">
            <a:avLst/>
          </a:prstGeom>
          <a:solidFill>
            <a:srgbClr val="0066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Нижний колонтитул 6"/>
          <p:cNvSpPr>
            <a:spLocks noGrp="1"/>
          </p:cNvSpPr>
          <p:nvPr>
            <p:ph type="ftr" sz="quarter" idx="10"/>
          </p:nvPr>
        </p:nvSpPr>
        <p:spPr/>
        <p:txBody>
          <a:bodyPr/>
          <a:lstStyle/>
          <a:p>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t>‹#›</a:t>
            </a:fld>
            <a:endParaRPr lang="ru-RU"/>
          </a:p>
        </p:txBody>
      </p:sp>
      <p:sp>
        <p:nvSpPr>
          <p:cNvPr id="9" name="Прямоугольник 8"/>
          <p:cNvSpPr/>
          <p:nvPr userDrawn="1"/>
        </p:nvSpPr>
        <p:spPr>
          <a:xfrm>
            <a:off x="-1" y="1772816"/>
            <a:ext cx="7932421" cy="11646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TextBox 9"/>
          <p:cNvSpPr txBox="1">
            <a:spLocks noChangeArrowheads="1"/>
          </p:cNvSpPr>
          <p:nvPr userDrawn="1"/>
        </p:nvSpPr>
        <p:spPr bwMode="auto">
          <a:xfrm>
            <a:off x="285127" y="1951988"/>
            <a:ext cx="7521563" cy="830997"/>
          </a:xfrm>
          <a:prstGeom prst="rect">
            <a:avLst/>
          </a:prstGeom>
          <a:noFill/>
          <a:ln w="9525">
            <a:noFill/>
            <a:miter lim="800000"/>
            <a:headEnd/>
            <a:tailEnd/>
          </a:ln>
        </p:spPr>
        <p:txBody>
          <a:bodyPr wrap="square">
            <a:spAutoFit/>
          </a:bodyPr>
          <a:lstStyle/>
          <a:p>
            <a:r>
              <a:rPr lang="ru-RU" sz="4800" b="0" spc="50" dirty="0" smtClean="0">
                <a:ln w="13500">
                  <a:solidFill>
                    <a:schemeClr val="accent1">
                      <a:shade val="2500"/>
                      <a:alpha val="6500"/>
                    </a:schemeClr>
                  </a:solidFill>
                  <a:prstDash val="solid"/>
                </a:ln>
                <a:latin typeface="Tahoma" pitchFamily="34" charset="0"/>
                <a:ea typeface="Tahoma" pitchFamily="34" charset="0"/>
                <a:cs typeface="Tahoma" pitchFamily="34" charset="0"/>
              </a:rPr>
              <a:t>СПАСИБО ЗА ВНИМАНИЕ</a:t>
            </a:r>
            <a:endParaRPr lang="ru-RU" sz="4800" b="0" spc="50" dirty="0">
              <a:ln w="13500">
                <a:solidFill>
                  <a:schemeClr val="accent1">
                    <a:shade val="2500"/>
                    <a:alpha val="6500"/>
                  </a:schemeClr>
                </a:solidFill>
                <a:prstDash val="solid"/>
              </a:ln>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675673787"/>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Рисунок 1">
    <p:spTree>
      <p:nvGrpSpPr>
        <p:cNvPr id="1" name=""/>
        <p:cNvGrpSpPr/>
        <p:nvPr/>
      </p:nvGrpSpPr>
      <p:grpSpPr>
        <a:xfrm>
          <a:off x="0" y="0"/>
          <a:ext cx="0" cy="0"/>
          <a:chOff x="0" y="0"/>
          <a:chExt cx="0" cy="0"/>
        </a:xfrm>
      </p:grpSpPr>
      <p:sp>
        <p:nvSpPr>
          <p:cNvPr id="7" name="Нижний колонтитул 6"/>
          <p:cNvSpPr>
            <a:spLocks noGrp="1"/>
          </p:cNvSpPr>
          <p:nvPr>
            <p:ph type="ftr" sz="quarter" idx="10"/>
          </p:nvPr>
        </p:nvSpPr>
        <p:spPr/>
        <p:txBody>
          <a:bodyPr/>
          <a:lstStyle/>
          <a:p>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t>‹#›</a:t>
            </a:fld>
            <a:endParaRPr lang="ru-RU"/>
          </a:p>
        </p:txBody>
      </p:sp>
      <p:sp>
        <p:nvSpPr>
          <p:cNvPr id="11" name="Bildplatzhalter 9"/>
          <p:cNvSpPr>
            <a:spLocks noGrp="1"/>
          </p:cNvSpPr>
          <p:nvPr>
            <p:ph type="pic" sz="quarter" idx="12"/>
          </p:nvPr>
        </p:nvSpPr>
        <p:spPr>
          <a:xfrm>
            <a:off x="-1" y="0"/>
            <a:ext cx="12192001" cy="6858000"/>
          </a:xfrm>
          <a:noFill/>
        </p:spPr>
        <p:txBody>
          <a:bodyPr anchor="ctr" anchorCtr="1">
            <a:normAutofit/>
          </a:bodyPr>
          <a:lstStyle>
            <a:lvl1pPr marL="0" indent="0">
              <a:buNone/>
              <a:defRPr sz="8000">
                <a:solidFill>
                  <a:srgbClr val="7030A0"/>
                </a:solidFill>
              </a:defRPr>
            </a:lvl1pPr>
          </a:lstStyle>
          <a:p>
            <a:r>
              <a:rPr lang="ru-RU" noProof="0" smtClean="0"/>
              <a:t>Вставка рисунка</a:t>
            </a:r>
            <a:endParaRPr lang="en-GB" noProof="0" dirty="0"/>
          </a:p>
        </p:txBody>
      </p:sp>
    </p:spTree>
    <p:extLst>
      <p:ext uri="{BB962C8B-B14F-4D97-AF65-F5344CB8AC3E}">
        <p14:creationId xmlns:p14="http://schemas.microsoft.com/office/powerpoint/2010/main" val="40802662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Рисунок 2">
    <p:spTree>
      <p:nvGrpSpPr>
        <p:cNvPr id="1" name=""/>
        <p:cNvGrpSpPr/>
        <p:nvPr/>
      </p:nvGrpSpPr>
      <p:grpSpPr>
        <a:xfrm>
          <a:off x="0" y="0"/>
          <a:ext cx="0" cy="0"/>
          <a:chOff x="0" y="0"/>
          <a:chExt cx="0" cy="0"/>
        </a:xfrm>
      </p:grpSpPr>
      <p:sp>
        <p:nvSpPr>
          <p:cNvPr id="7" name="Нижний колонтитул 6"/>
          <p:cNvSpPr>
            <a:spLocks noGrp="1"/>
          </p:cNvSpPr>
          <p:nvPr>
            <p:ph type="ftr" sz="quarter" idx="10"/>
          </p:nvPr>
        </p:nvSpPr>
        <p:spPr/>
        <p:txBody>
          <a:bodyPr/>
          <a:lstStyle/>
          <a:p>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t>‹#›</a:t>
            </a:fld>
            <a:endParaRPr lang="ru-RU"/>
          </a:p>
        </p:txBody>
      </p:sp>
      <p:sp>
        <p:nvSpPr>
          <p:cNvPr id="11" name="Bildplatzhalter 9"/>
          <p:cNvSpPr>
            <a:spLocks noGrp="1"/>
          </p:cNvSpPr>
          <p:nvPr>
            <p:ph type="pic" sz="quarter" idx="12"/>
          </p:nvPr>
        </p:nvSpPr>
        <p:spPr>
          <a:xfrm>
            <a:off x="320040" y="457200"/>
            <a:ext cx="11521440" cy="5532120"/>
          </a:xfrm>
          <a:noFill/>
        </p:spPr>
        <p:txBody>
          <a:bodyPr anchor="ctr" anchorCtr="1">
            <a:normAutofit/>
          </a:bodyPr>
          <a:lstStyle>
            <a:lvl1pPr marL="0" indent="0">
              <a:buNone/>
              <a:defRPr sz="8000">
                <a:solidFill>
                  <a:srgbClr val="7030A0"/>
                </a:solidFill>
              </a:defRPr>
            </a:lvl1pPr>
          </a:lstStyle>
          <a:p>
            <a:r>
              <a:rPr lang="ru-RU" noProof="0" smtClean="0"/>
              <a:t>Вставка рисунка</a:t>
            </a:r>
            <a:endParaRPr lang="en-GB" noProof="0" dirty="0"/>
          </a:p>
        </p:txBody>
      </p:sp>
    </p:spTree>
    <p:extLst>
      <p:ext uri="{BB962C8B-B14F-4D97-AF65-F5344CB8AC3E}">
        <p14:creationId xmlns:p14="http://schemas.microsoft.com/office/powerpoint/2010/main" val="244626793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Диаграмма">
    <p:spTree>
      <p:nvGrpSpPr>
        <p:cNvPr id="1" name=""/>
        <p:cNvGrpSpPr/>
        <p:nvPr/>
      </p:nvGrpSpPr>
      <p:grpSpPr>
        <a:xfrm>
          <a:off x="0" y="0"/>
          <a:ext cx="0" cy="0"/>
          <a:chOff x="0" y="0"/>
          <a:chExt cx="0" cy="0"/>
        </a:xfrm>
      </p:grpSpPr>
      <p:sp>
        <p:nvSpPr>
          <p:cNvPr id="7" name="Нижний колонтитул 6"/>
          <p:cNvSpPr>
            <a:spLocks noGrp="1"/>
          </p:cNvSpPr>
          <p:nvPr>
            <p:ph type="ftr" sz="quarter" idx="10"/>
          </p:nvPr>
        </p:nvSpPr>
        <p:spPr/>
        <p:txBody>
          <a:bodyPr/>
          <a:lstStyle/>
          <a:p>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t>‹#›</a:t>
            </a:fld>
            <a:endParaRPr lang="ru-RU"/>
          </a:p>
        </p:txBody>
      </p:sp>
      <p:sp>
        <p:nvSpPr>
          <p:cNvPr id="3" name="Диаграмма 2"/>
          <p:cNvSpPr>
            <a:spLocks noGrp="1"/>
          </p:cNvSpPr>
          <p:nvPr>
            <p:ph type="chart" sz="quarter" idx="13"/>
          </p:nvPr>
        </p:nvSpPr>
        <p:spPr>
          <a:xfrm>
            <a:off x="252095" y="365971"/>
            <a:ext cx="11520488" cy="5532438"/>
          </a:xfrm>
        </p:spPr>
        <p:txBody>
          <a:bodyPr anchor="ctr" anchorCtr="1">
            <a:normAutofit/>
          </a:bodyPr>
          <a:lstStyle>
            <a:lvl1pPr marL="0" indent="0">
              <a:buNone/>
              <a:defRPr sz="8000">
                <a:solidFill>
                  <a:srgbClr val="7030A0"/>
                </a:solidFill>
              </a:defRPr>
            </a:lvl1pPr>
          </a:lstStyle>
          <a:p>
            <a:r>
              <a:rPr lang="ru-RU" smtClean="0"/>
              <a:t>Вставка диаграммы</a:t>
            </a:r>
            <a:endParaRPr lang="ru-RU" dirty="0"/>
          </a:p>
        </p:txBody>
      </p:sp>
    </p:spTree>
    <p:extLst>
      <p:ext uri="{BB962C8B-B14F-4D97-AF65-F5344CB8AC3E}">
        <p14:creationId xmlns:p14="http://schemas.microsoft.com/office/powerpoint/2010/main" val="321584687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Таблица">
    <p:spTree>
      <p:nvGrpSpPr>
        <p:cNvPr id="1" name=""/>
        <p:cNvGrpSpPr/>
        <p:nvPr/>
      </p:nvGrpSpPr>
      <p:grpSpPr>
        <a:xfrm>
          <a:off x="0" y="0"/>
          <a:ext cx="0" cy="0"/>
          <a:chOff x="0" y="0"/>
          <a:chExt cx="0" cy="0"/>
        </a:xfrm>
      </p:grpSpPr>
      <p:sp>
        <p:nvSpPr>
          <p:cNvPr id="7" name="Нижний колонтитул 6"/>
          <p:cNvSpPr>
            <a:spLocks noGrp="1"/>
          </p:cNvSpPr>
          <p:nvPr>
            <p:ph type="ftr" sz="quarter" idx="10"/>
          </p:nvPr>
        </p:nvSpPr>
        <p:spPr/>
        <p:txBody>
          <a:bodyPr/>
          <a:lstStyle/>
          <a:p>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t>‹#›</a:t>
            </a:fld>
            <a:endParaRPr lang="ru-RU"/>
          </a:p>
        </p:txBody>
      </p:sp>
      <p:sp>
        <p:nvSpPr>
          <p:cNvPr id="4" name="Таблица 3"/>
          <p:cNvSpPr>
            <a:spLocks noGrp="1"/>
          </p:cNvSpPr>
          <p:nvPr>
            <p:ph type="tbl" sz="quarter" idx="14"/>
          </p:nvPr>
        </p:nvSpPr>
        <p:spPr>
          <a:xfrm>
            <a:off x="252095" y="468313"/>
            <a:ext cx="11520488" cy="5430096"/>
          </a:xfrm>
        </p:spPr>
        <p:txBody>
          <a:bodyPr anchor="ctr" anchorCtr="1">
            <a:normAutofit/>
          </a:bodyPr>
          <a:lstStyle>
            <a:lvl1pPr marL="0" indent="0">
              <a:buNone/>
              <a:defRPr sz="8000" b="0">
                <a:solidFill>
                  <a:srgbClr val="7030A0"/>
                </a:solidFill>
              </a:defRPr>
            </a:lvl1pPr>
          </a:lstStyle>
          <a:p>
            <a:r>
              <a:rPr lang="ru-RU" smtClean="0"/>
              <a:t>Вставка таблицы</a:t>
            </a:r>
            <a:endParaRPr lang="ru-RU" dirty="0"/>
          </a:p>
        </p:txBody>
      </p:sp>
    </p:spTree>
    <p:extLst>
      <p:ext uri="{BB962C8B-B14F-4D97-AF65-F5344CB8AC3E}">
        <p14:creationId xmlns:p14="http://schemas.microsoft.com/office/powerpoint/2010/main" val="26440246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Видео">
    <p:spTree>
      <p:nvGrpSpPr>
        <p:cNvPr id="1" name=""/>
        <p:cNvGrpSpPr/>
        <p:nvPr/>
      </p:nvGrpSpPr>
      <p:grpSpPr>
        <a:xfrm>
          <a:off x="0" y="0"/>
          <a:ext cx="0" cy="0"/>
          <a:chOff x="0" y="0"/>
          <a:chExt cx="0" cy="0"/>
        </a:xfrm>
      </p:grpSpPr>
      <p:sp>
        <p:nvSpPr>
          <p:cNvPr id="7" name="Нижний колонтитул 6"/>
          <p:cNvSpPr>
            <a:spLocks noGrp="1"/>
          </p:cNvSpPr>
          <p:nvPr>
            <p:ph type="ftr" sz="quarter" idx="10"/>
          </p:nvPr>
        </p:nvSpPr>
        <p:spPr/>
        <p:txBody>
          <a:bodyPr/>
          <a:lstStyle/>
          <a:p>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t>‹#›</a:t>
            </a:fld>
            <a:endParaRPr lang="ru-RU"/>
          </a:p>
        </p:txBody>
      </p:sp>
      <p:pic>
        <p:nvPicPr>
          <p:cNvPr id="9" name="Рисунок 8"/>
          <p:cNvPicPr>
            <a:picLocks noChangeAspect="1"/>
          </p:cNvPicPr>
          <p:nvPr userDrawn="1"/>
        </p:nvPicPr>
        <p:blipFill>
          <a:blip r:embed="rId2"/>
          <a:stretch>
            <a:fillRect/>
          </a:stretch>
        </p:blipFill>
        <p:spPr>
          <a:xfrm>
            <a:off x="0" y="6171987"/>
            <a:ext cx="1725000" cy="600000"/>
          </a:xfrm>
          <a:prstGeom prst="rect">
            <a:avLst/>
          </a:prstGeom>
        </p:spPr>
      </p:pic>
      <p:sp>
        <p:nvSpPr>
          <p:cNvPr id="10" name="Medienplatzhalter 32"/>
          <p:cNvSpPr>
            <a:spLocks noGrp="1"/>
          </p:cNvSpPr>
          <p:nvPr>
            <p:ph type="media" sz="quarter" idx="12"/>
          </p:nvPr>
        </p:nvSpPr>
        <p:spPr>
          <a:xfrm>
            <a:off x="0" y="0"/>
            <a:ext cx="12192000" cy="6858000"/>
          </a:xfrm>
          <a:solidFill>
            <a:schemeClr val="tx1">
              <a:lumMod val="75000"/>
              <a:lumOff val="25000"/>
            </a:schemeClr>
          </a:solidFill>
        </p:spPr>
        <p:txBody>
          <a:bodyPr anchor="ctr" anchorCtr="1">
            <a:normAutofit/>
          </a:bodyPr>
          <a:lstStyle>
            <a:lvl1pPr marL="0" indent="0" algn="ctr">
              <a:buNone/>
              <a:defRPr sz="8000">
                <a:solidFill>
                  <a:schemeClr val="bg1"/>
                </a:solidFill>
              </a:defRPr>
            </a:lvl1pPr>
          </a:lstStyle>
          <a:p>
            <a:r>
              <a:rPr lang="ru-RU" smtClean="0"/>
              <a:t>Вставка клипа мультимедиа</a:t>
            </a:r>
            <a:endParaRPr lang="en-US" dirty="0"/>
          </a:p>
        </p:txBody>
      </p:sp>
    </p:spTree>
    <p:extLst>
      <p:ext uri="{BB962C8B-B14F-4D97-AF65-F5344CB8AC3E}">
        <p14:creationId xmlns:p14="http://schemas.microsoft.com/office/powerpoint/2010/main" val="2401058488"/>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9" name="Рисунок 8"/>
          <p:cNvPicPr>
            <a:picLocks noChangeAspect="1"/>
          </p:cNvPicPr>
          <p:nvPr userDrawn="1"/>
        </p:nvPicPr>
        <p:blipFill rotWithShape="1">
          <a:blip r:embed="rId2" cstate="print">
            <a:extLst>
              <a:ext uri="{28A0092B-C50C-407E-A947-70E740481C1C}">
                <a14:useLocalDpi xmlns:a14="http://schemas.microsoft.com/office/drawing/2010/main" val="0"/>
              </a:ext>
            </a:extLst>
          </a:blip>
          <a:srcRect t="13298" b="738"/>
          <a:stretch/>
        </p:blipFill>
        <p:spPr>
          <a:xfrm>
            <a:off x="0" y="1892415"/>
            <a:ext cx="12192000" cy="4965585"/>
          </a:xfrm>
          <a:prstGeom prst="rect">
            <a:avLst/>
          </a:prstGeom>
        </p:spPr>
      </p:pic>
      <p:sp>
        <p:nvSpPr>
          <p:cNvPr id="2" name="Заголовок 1"/>
          <p:cNvSpPr>
            <a:spLocks noGrp="1"/>
          </p:cNvSpPr>
          <p:nvPr>
            <p:ph type="ctrTitle" hasCustomPrompt="1"/>
          </p:nvPr>
        </p:nvSpPr>
        <p:spPr>
          <a:xfrm>
            <a:off x="536120" y="2555371"/>
            <a:ext cx="10817679" cy="2065638"/>
          </a:xfrm>
          <a:solidFill>
            <a:srgbClr val="0066B3"/>
          </a:solidFill>
        </p:spPr>
        <p:txBody>
          <a:bodyPr anchor="ctr"/>
          <a:lstStyle>
            <a:lvl1pPr algn="l">
              <a:defRPr sz="6000">
                <a:solidFill>
                  <a:schemeClr val="bg1"/>
                </a:solidFill>
              </a:defRPr>
            </a:lvl1pPr>
          </a:lstStyle>
          <a:p>
            <a:r>
              <a:rPr lang="ru-RU" dirty="0" smtClean="0"/>
              <a:t>ОБРАЗЕЦ ЗАГОЛОВКА</a:t>
            </a:r>
            <a:endParaRPr lang="ru-RU" dirty="0"/>
          </a:p>
        </p:txBody>
      </p:sp>
      <p:sp>
        <p:nvSpPr>
          <p:cNvPr id="3" name="Подзаголовок 2"/>
          <p:cNvSpPr>
            <a:spLocks noGrp="1"/>
          </p:cNvSpPr>
          <p:nvPr>
            <p:ph type="subTitle" idx="1"/>
          </p:nvPr>
        </p:nvSpPr>
        <p:spPr>
          <a:xfrm>
            <a:off x="536120" y="4742513"/>
            <a:ext cx="9144000" cy="54145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dirty="0"/>
          </a:p>
        </p:txBody>
      </p:sp>
      <p:sp>
        <p:nvSpPr>
          <p:cNvPr id="7" name="Нижний колонтитул 6"/>
          <p:cNvSpPr>
            <a:spLocks noGrp="1"/>
          </p:cNvSpPr>
          <p:nvPr>
            <p:ph type="ftr" sz="quarter" idx="10"/>
          </p:nvPr>
        </p:nvSpPr>
        <p:spPr/>
        <p:txBody>
          <a:bodyPr/>
          <a:lstStyle/>
          <a:p>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t>‹#›</a:t>
            </a:fld>
            <a:endParaRPr lang="ru-RU"/>
          </a:p>
        </p:txBody>
      </p:sp>
      <p:pic>
        <p:nvPicPr>
          <p:cNvPr id="10" name="Рисунок 9"/>
          <p:cNvPicPr>
            <a:picLocks noChangeAspect="1"/>
          </p:cNvPicPr>
          <p:nvPr userDrawn="1"/>
        </p:nvPicPr>
        <p:blipFill rotWithShape="1">
          <a:blip r:embed="rId3" cstate="print">
            <a:extLst>
              <a:ext uri="{28A0092B-C50C-407E-A947-70E740481C1C}">
                <a14:useLocalDpi xmlns:a14="http://schemas.microsoft.com/office/drawing/2010/main" val="0"/>
              </a:ext>
            </a:extLst>
          </a:blip>
          <a:srcRect b="-2472"/>
          <a:stretch/>
        </p:blipFill>
        <p:spPr>
          <a:xfrm>
            <a:off x="4497160" y="74463"/>
            <a:ext cx="3197681" cy="1603984"/>
          </a:xfrm>
          <a:prstGeom prst="rect">
            <a:avLst/>
          </a:prstGeom>
        </p:spPr>
      </p:pic>
    </p:spTree>
    <p:extLst>
      <p:ext uri="{BB962C8B-B14F-4D97-AF65-F5344CB8AC3E}">
        <p14:creationId xmlns:p14="http://schemas.microsoft.com/office/powerpoint/2010/main" val="368486483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Титульный 2">
    <p:spTree>
      <p:nvGrpSpPr>
        <p:cNvPr id="1" name=""/>
        <p:cNvGrpSpPr/>
        <p:nvPr/>
      </p:nvGrpSpPr>
      <p:grpSpPr>
        <a:xfrm>
          <a:off x="0" y="0"/>
          <a:ext cx="0" cy="0"/>
          <a:chOff x="0" y="0"/>
          <a:chExt cx="0" cy="0"/>
        </a:xfrm>
      </p:grpSpPr>
      <p:sp>
        <p:nvSpPr>
          <p:cNvPr id="4" name="Прямоугольник 3"/>
          <p:cNvSpPr/>
          <p:nvPr userDrawn="1"/>
        </p:nvSpPr>
        <p:spPr>
          <a:xfrm>
            <a:off x="0" y="1885950"/>
            <a:ext cx="12192000" cy="4972050"/>
          </a:xfrm>
          <a:prstGeom prst="rect">
            <a:avLst/>
          </a:prstGeom>
          <a:solidFill>
            <a:srgbClr val="0066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bg1"/>
              </a:solidFill>
            </a:endParaRPr>
          </a:p>
        </p:txBody>
      </p:sp>
      <p:sp>
        <p:nvSpPr>
          <p:cNvPr id="2" name="Заголовок 1"/>
          <p:cNvSpPr>
            <a:spLocks noGrp="1"/>
          </p:cNvSpPr>
          <p:nvPr>
            <p:ph type="ctrTitle" hasCustomPrompt="1"/>
          </p:nvPr>
        </p:nvSpPr>
        <p:spPr>
          <a:xfrm>
            <a:off x="536120" y="2555371"/>
            <a:ext cx="10817679" cy="2065638"/>
          </a:xfrm>
          <a:solidFill>
            <a:srgbClr val="0066B3"/>
          </a:solidFill>
        </p:spPr>
        <p:txBody>
          <a:bodyPr anchor="ctr"/>
          <a:lstStyle>
            <a:lvl1pPr algn="l">
              <a:defRPr sz="6000">
                <a:solidFill>
                  <a:schemeClr val="bg1"/>
                </a:solidFill>
              </a:defRPr>
            </a:lvl1pPr>
          </a:lstStyle>
          <a:p>
            <a:r>
              <a:rPr lang="ru-RU" dirty="0" smtClean="0"/>
              <a:t>ОБРАЗЕЦ ЗАГОЛОВКА</a:t>
            </a:r>
            <a:endParaRPr lang="ru-RU" dirty="0"/>
          </a:p>
        </p:txBody>
      </p:sp>
      <p:sp>
        <p:nvSpPr>
          <p:cNvPr id="3" name="Подзаголовок 2"/>
          <p:cNvSpPr>
            <a:spLocks noGrp="1"/>
          </p:cNvSpPr>
          <p:nvPr>
            <p:ph type="subTitle" idx="1"/>
          </p:nvPr>
        </p:nvSpPr>
        <p:spPr>
          <a:xfrm>
            <a:off x="536120" y="4742513"/>
            <a:ext cx="9144000" cy="541452"/>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dirty="0" smtClean="0"/>
              <a:t>Образец подзаголовка</a:t>
            </a:r>
            <a:endParaRPr lang="ru-RU" dirty="0"/>
          </a:p>
        </p:txBody>
      </p:sp>
      <p:sp>
        <p:nvSpPr>
          <p:cNvPr id="7" name="Нижний колонтитул 6"/>
          <p:cNvSpPr>
            <a:spLocks noGrp="1"/>
          </p:cNvSpPr>
          <p:nvPr>
            <p:ph type="ftr" sz="quarter" idx="10"/>
          </p:nvPr>
        </p:nvSpPr>
        <p:spPr/>
        <p:txBody>
          <a:bodyPr/>
          <a:lstStyle/>
          <a:p>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t>‹#›</a:t>
            </a:fld>
            <a:endParaRPr lang="ru-RU"/>
          </a:p>
        </p:txBody>
      </p:sp>
      <p:pic>
        <p:nvPicPr>
          <p:cNvPr id="9" name="Рисунок 8"/>
          <p:cNvPicPr>
            <a:picLocks noChangeAspect="1"/>
          </p:cNvPicPr>
          <p:nvPr userDrawn="1"/>
        </p:nvPicPr>
        <p:blipFill rotWithShape="1">
          <a:blip r:embed="rId2"/>
          <a:srcRect b="12910"/>
          <a:stretch/>
        </p:blipFill>
        <p:spPr>
          <a:xfrm>
            <a:off x="4058412" y="52129"/>
            <a:ext cx="3773094" cy="1604790"/>
          </a:xfrm>
          <a:prstGeom prst="rect">
            <a:avLst/>
          </a:prstGeom>
        </p:spPr>
      </p:pic>
    </p:spTree>
    <p:extLst>
      <p:ext uri="{BB962C8B-B14F-4D97-AF65-F5344CB8AC3E}">
        <p14:creationId xmlns:p14="http://schemas.microsoft.com/office/powerpoint/2010/main" val="2171925837"/>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Титульный Фото 1">
    <p:spTree>
      <p:nvGrpSpPr>
        <p:cNvPr id="1" name=""/>
        <p:cNvGrpSpPr/>
        <p:nvPr/>
      </p:nvGrpSpPr>
      <p:grpSpPr>
        <a:xfrm>
          <a:off x="0" y="0"/>
          <a:ext cx="0" cy="0"/>
          <a:chOff x="0" y="0"/>
          <a:chExt cx="0" cy="0"/>
        </a:xfrm>
      </p:grpSpPr>
      <p:sp>
        <p:nvSpPr>
          <p:cNvPr id="4" name="Прямоугольник 3"/>
          <p:cNvSpPr/>
          <p:nvPr userDrawn="1"/>
        </p:nvSpPr>
        <p:spPr>
          <a:xfrm>
            <a:off x="0" y="1885950"/>
            <a:ext cx="6412230" cy="4972050"/>
          </a:xfrm>
          <a:prstGeom prst="rect">
            <a:avLst/>
          </a:prstGeom>
          <a:solidFill>
            <a:srgbClr val="0066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ctrTitle" hasCustomPrompt="1"/>
          </p:nvPr>
        </p:nvSpPr>
        <p:spPr>
          <a:xfrm>
            <a:off x="536121" y="2555371"/>
            <a:ext cx="5750379" cy="2065638"/>
          </a:xfrm>
          <a:solidFill>
            <a:srgbClr val="0066B3"/>
          </a:solidFill>
        </p:spPr>
        <p:txBody>
          <a:bodyPr anchor="ctr"/>
          <a:lstStyle>
            <a:lvl1pPr algn="l">
              <a:defRPr sz="6000">
                <a:solidFill>
                  <a:schemeClr val="bg1"/>
                </a:solidFill>
              </a:defRPr>
            </a:lvl1pPr>
          </a:lstStyle>
          <a:p>
            <a:r>
              <a:rPr lang="ru-RU" dirty="0" smtClean="0"/>
              <a:t>ОБРАЗЕЦ ЗАГОЛОВКА</a:t>
            </a:r>
            <a:endParaRPr lang="ru-RU" dirty="0"/>
          </a:p>
        </p:txBody>
      </p:sp>
      <p:sp>
        <p:nvSpPr>
          <p:cNvPr id="3" name="Подзаголовок 2"/>
          <p:cNvSpPr>
            <a:spLocks noGrp="1"/>
          </p:cNvSpPr>
          <p:nvPr>
            <p:ph type="subTitle" idx="1"/>
          </p:nvPr>
        </p:nvSpPr>
        <p:spPr>
          <a:xfrm>
            <a:off x="536120" y="4742513"/>
            <a:ext cx="5750380" cy="541452"/>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dirty="0" smtClean="0"/>
              <a:t>Образец подзаголовка</a:t>
            </a:r>
            <a:endParaRPr lang="ru-RU" dirty="0"/>
          </a:p>
        </p:txBody>
      </p:sp>
      <p:sp>
        <p:nvSpPr>
          <p:cNvPr id="7" name="Нижний колонтитул 6"/>
          <p:cNvSpPr>
            <a:spLocks noGrp="1"/>
          </p:cNvSpPr>
          <p:nvPr>
            <p:ph type="ftr" sz="quarter" idx="10"/>
          </p:nvPr>
        </p:nvSpPr>
        <p:spPr/>
        <p:txBody>
          <a:bodyPr/>
          <a:lstStyle/>
          <a:p>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t>‹#›</a:t>
            </a:fld>
            <a:endParaRPr lang="ru-RU"/>
          </a:p>
        </p:txBody>
      </p:sp>
      <p:sp>
        <p:nvSpPr>
          <p:cNvPr id="11" name="Bildplatzhalter 9"/>
          <p:cNvSpPr>
            <a:spLocks noGrp="1"/>
          </p:cNvSpPr>
          <p:nvPr>
            <p:ph type="pic" sz="quarter" idx="12"/>
          </p:nvPr>
        </p:nvSpPr>
        <p:spPr>
          <a:xfrm>
            <a:off x="6412230" y="1892416"/>
            <a:ext cx="5779770" cy="4965585"/>
          </a:xfrm>
          <a:solidFill>
            <a:schemeClr val="bg1">
              <a:lumMod val="85000"/>
            </a:schemeClr>
          </a:solidFill>
        </p:spPr>
        <p:txBody>
          <a:bodyPr anchor="ctr" anchorCtr="1">
            <a:normAutofit/>
          </a:bodyPr>
          <a:lstStyle>
            <a:lvl1pPr marL="0" indent="0">
              <a:buNone/>
              <a:defRPr sz="1067"/>
            </a:lvl1pPr>
          </a:lstStyle>
          <a:p>
            <a:r>
              <a:rPr lang="ru-RU" noProof="0" smtClean="0"/>
              <a:t>Вставка рисунка</a:t>
            </a:r>
            <a:endParaRPr lang="en-GB" noProof="0" dirty="0"/>
          </a:p>
        </p:txBody>
      </p:sp>
      <p:pic>
        <p:nvPicPr>
          <p:cNvPr id="12" name="Рисунок 11"/>
          <p:cNvPicPr>
            <a:picLocks noChangeAspect="1"/>
          </p:cNvPicPr>
          <p:nvPr userDrawn="1"/>
        </p:nvPicPr>
        <p:blipFill rotWithShape="1">
          <a:blip r:embed="rId2"/>
          <a:srcRect b="12910"/>
          <a:stretch/>
        </p:blipFill>
        <p:spPr>
          <a:xfrm>
            <a:off x="4076700" y="52129"/>
            <a:ext cx="3773094" cy="1604790"/>
          </a:xfrm>
          <a:prstGeom prst="rect">
            <a:avLst/>
          </a:prstGeom>
        </p:spPr>
      </p:pic>
    </p:spTree>
    <p:extLst>
      <p:ext uri="{BB962C8B-B14F-4D97-AF65-F5344CB8AC3E}">
        <p14:creationId xmlns:p14="http://schemas.microsoft.com/office/powerpoint/2010/main" val="16101150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Титульный Фото 2">
    <p:spTree>
      <p:nvGrpSpPr>
        <p:cNvPr id="1" name=""/>
        <p:cNvGrpSpPr/>
        <p:nvPr/>
      </p:nvGrpSpPr>
      <p:grpSpPr>
        <a:xfrm>
          <a:off x="0" y="0"/>
          <a:ext cx="0" cy="0"/>
          <a:chOff x="0" y="0"/>
          <a:chExt cx="0" cy="0"/>
        </a:xfrm>
      </p:grpSpPr>
      <p:sp>
        <p:nvSpPr>
          <p:cNvPr id="2" name="Заголовок 1"/>
          <p:cNvSpPr>
            <a:spLocks noGrp="1"/>
          </p:cNvSpPr>
          <p:nvPr>
            <p:ph type="ctrTitle" hasCustomPrompt="1"/>
          </p:nvPr>
        </p:nvSpPr>
        <p:spPr>
          <a:xfrm>
            <a:off x="0" y="4792362"/>
            <a:ext cx="12192000" cy="2065638"/>
          </a:xfrm>
          <a:solidFill>
            <a:srgbClr val="0066B3"/>
          </a:solidFill>
        </p:spPr>
        <p:txBody>
          <a:bodyPr lIns="360000" tIns="324000" anchor="t" anchorCtr="0"/>
          <a:lstStyle>
            <a:lvl1pPr algn="l">
              <a:defRPr sz="6000">
                <a:solidFill>
                  <a:schemeClr val="bg1"/>
                </a:solidFill>
              </a:defRPr>
            </a:lvl1pPr>
          </a:lstStyle>
          <a:p>
            <a:r>
              <a:rPr lang="ru-RU" dirty="0" smtClean="0"/>
              <a:t> ОБРАЗЕЦ ЗАГОЛОВКА</a:t>
            </a:r>
            <a:endParaRPr lang="ru-RU" dirty="0"/>
          </a:p>
        </p:txBody>
      </p:sp>
      <p:sp>
        <p:nvSpPr>
          <p:cNvPr id="3" name="Подзаголовок 2"/>
          <p:cNvSpPr>
            <a:spLocks noGrp="1"/>
          </p:cNvSpPr>
          <p:nvPr>
            <p:ph type="subTitle" idx="1" hasCustomPrompt="1"/>
          </p:nvPr>
        </p:nvSpPr>
        <p:spPr>
          <a:xfrm>
            <a:off x="322977" y="6085624"/>
            <a:ext cx="10305690" cy="541452"/>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dirty="0" smtClean="0"/>
              <a:t> Образец подзаголовка</a:t>
            </a:r>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t>‹#›</a:t>
            </a:fld>
            <a:endParaRPr lang="ru-RU"/>
          </a:p>
        </p:txBody>
      </p:sp>
      <p:sp>
        <p:nvSpPr>
          <p:cNvPr id="5" name="Нижний колонтитул 4"/>
          <p:cNvSpPr>
            <a:spLocks noGrp="1"/>
          </p:cNvSpPr>
          <p:nvPr>
            <p:ph type="ftr" sz="quarter" idx="12"/>
          </p:nvPr>
        </p:nvSpPr>
        <p:spPr/>
        <p:txBody>
          <a:bodyPr/>
          <a:lstStyle/>
          <a:p>
            <a:endParaRPr lang="ru-RU" dirty="0"/>
          </a:p>
        </p:txBody>
      </p:sp>
      <p:sp>
        <p:nvSpPr>
          <p:cNvPr id="9" name="Bildplatzhalter 9"/>
          <p:cNvSpPr>
            <a:spLocks noGrp="1"/>
          </p:cNvSpPr>
          <p:nvPr>
            <p:ph type="pic" sz="quarter" idx="13"/>
          </p:nvPr>
        </p:nvSpPr>
        <p:spPr>
          <a:xfrm>
            <a:off x="0" y="1760219"/>
            <a:ext cx="7943850" cy="2937743"/>
          </a:xfrm>
          <a:solidFill>
            <a:schemeClr val="bg1">
              <a:lumMod val="85000"/>
            </a:schemeClr>
          </a:solidFill>
        </p:spPr>
        <p:txBody>
          <a:bodyPr anchor="ctr" anchorCtr="1">
            <a:normAutofit/>
          </a:bodyPr>
          <a:lstStyle>
            <a:lvl1pPr marL="0" indent="0">
              <a:buNone/>
              <a:defRPr sz="1067"/>
            </a:lvl1pPr>
          </a:lstStyle>
          <a:p>
            <a:r>
              <a:rPr lang="ru-RU" noProof="0" smtClean="0"/>
              <a:t>Вставка рисунка</a:t>
            </a:r>
            <a:endParaRPr lang="en-GB" noProof="0" dirty="0"/>
          </a:p>
        </p:txBody>
      </p:sp>
      <p:sp>
        <p:nvSpPr>
          <p:cNvPr id="11" name="Bildplatzhalter 9"/>
          <p:cNvSpPr>
            <a:spLocks noGrp="1"/>
          </p:cNvSpPr>
          <p:nvPr>
            <p:ph type="pic" sz="quarter" idx="14"/>
          </p:nvPr>
        </p:nvSpPr>
        <p:spPr>
          <a:xfrm>
            <a:off x="8153400" y="1749105"/>
            <a:ext cx="4038600" cy="2937743"/>
          </a:xfrm>
          <a:solidFill>
            <a:schemeClr val="bg1">
              <a:lumMod val="85000"/>
            </a:schemeClr>
          </a:solidFill>
        </p:spPr>
        <p:txBody>
          <a:bodyPr anchor="ctr" anchorCtr="1">
            <a:normAutofit/>
          </a:bodyPr>
          <a:lstStyle>
            <a:lvl1pPr marL="0" indent="0">
              <a:buNone/>
              <a:defRPr sz="1067"/>
            </a:lvl1pPr>
          </a:lstStyle>
          <a:p>
            <a:r>
              <a:rPr lang="ru-RU" noProof="0" smtClean="0"/>
              <a:t>Вставка рисунка</a:t>
            </a:r>
            <a:endParaRPr lang="en-GB" noProof="0" dirty="0"/>
          </a:p>
        </p:txBody>
      </p:sp>
      <p:pic>
        <p:nvPicPr>
          <p:cNvPr id="13" name="Рисунок 12"/>
          <p:cNvPicPr>
            <a:picLocks noChangeAspect="1"/>
          </p:cNvPicPr>
          <p:nvPr userDrawn="1"/>
        </p:nvPicPr>
        <p:blipFill rotWithShape="1">
          <a:blip r:embed="rId2"/>
          <a:srcRect b="12910"/>
          <a:stretch/>
        </p:blipFill>
        <p:spPr>
          <a:xfrm>
            <a:off x="3971925" y="52129"/>
            <a:ext cx="3773094" cy="1604790"/>
          </a:xfrm>
          <a:prstGeom prst="rect">
            <a:avLst/>
          </a:prstGeom>
        </p:spPr>
      </p:pic>
    </p:spTree>
    <p:extLst>
      <p:ext uri="{BB962C8B-B14F-4D97-AF65-F5344CB8AC3E}">
        <p14:creationId xmlns:p14="http://schemas.microsoft.com/office/powerpoint/2010/main" val="1698889712"/>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Титульный Фото 3">
    <p:spTree>
      <p:nvGrpSpPr>
        <p:cNvPr id="1" name=""/>
        <p:cNvGrpSpPr/>
        <p:nvPr/>
      </p:nvGrpSpPr>
      <p:grpSpPr>
        <a:xfrm>
          <a:off x="0" y="0"/>
          <a:ext cx="0" cy="0"/>
          <a:chOff x="0" y="0"/>
          <a:chExt cx="0" cy="0"/>
        </a:xfrm>
      </p:grpSpPr>
      <p:sp>
        <p:nvSpPr>
          <p:cNvPr id="4" name="Прямоугольник 3"/>
          <p:cNvSpPr/>
          <p:nvPr userDrawn="1"/>
        </p:nvSpPr>
        <p:spPr>
          <a:xfrm>
            <a:off x="0" y="1885950"/>
            <a:ext cx="6412230" cy="4972050"/>
          </a:xfrm>
          <a:prstGeom prst="rect">
            <a:avLst/>
          </a:prstGeom>
          <a:solidFill>
            <a:srgbClr val="0066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ctrTitle" hasCustomPrompt="1"/>
          </p:nvPr>
        </p:nvSpPr>
        <p:spPr>
          <a:xfrm>
            <a:off x="536121" y="2555371"/>
            <a:ext cx="5876109" cy="2065638"/>
          </a:xfrm>
          <a:solidFill>
            <a:srgbClr val="0066B3"/>
          </a:solidFill>
        </p:spPr>
        <p:txBody>
          <a:bodyPr anchor="ctr"/>
          <a:lstStyle>
            <a:lvl1pPr algn="l">
              <a:defRPr sz="6000">
                <a:solidFill>
                  <a:schemeClr val="bg1"/>
                </a:solidFill>
              </a:defRPr>
            </a:lvl1pPr>
          </a:lstStyle>
          <a:p>
            <a:r>
              <a:rPr lang="ru-RU" dirty="0" smtClean="0"/>
              <a:t>ОБРАЗЕЦ ЗАГОЛОВКА</a:t>
            </a:r>
            <a:endParaRPr lang="ru-RU" dirty="0"/>
          </a:p>
        </p:txBody>
      </p:sp>
      <p:sp>
        <p:nvSpPr>
          <p:cNvPr id="3" name="Подзаголовок 2"/>
          <p:cNvSpPr>
            <a:spLocks noGrp="1"/>
          </p:cNvSpPr>
          <p:nvPr>
            <p:ph type="subTitle" idx="1"/>
          </p:nvPr>
        </p:nvSpPr>
        <p:spPr>
          <a:xfrm>
            <a:off x="536120" y="4742513"/>
            <a:ext cx="5876110" cy="541452"/>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dirty="0" smtClean="0"/>
              <a:t>Образец подзаголовка</a:t>
            </a:r>
            <a:endParaRPr lang="ru-RU" dirty="0"/>
          </a:p>
        </p:txBody>
      </p:sp>
      <p:sp>
        <p:nvSpPr>
          <p:cNvPr id="7" name="Нижний колонтитул 6"/>
          <p:cNvSpPr>
            <a:spLocks noGrp="1"/>
          </p:cNvSpPr>
          <p:nvPr>
            <p:ph type="ftr" sz="quarter" idx="10"/>
          </p:nvPr>
        </p:nvSpPr>
        <p:spPr/>
        <p:txBody>
          <a:bodyPr/>
          <a:lstStyle/>
          <a:p>
            <a:endParaRPr lang="ru-RU" dirty="0"/>
          </a:p>
        </p:txBody>
      </p:sp>
      <p:sp>
        <p:nvSpPr>
          <p:cNvPr id="8" name="Номер слайда 7"/>
          <p:cNvSpPr>
            <a:spLocks noGrp="1"/>
          </p:cNvSpPr>
          <p:nvPr>
            <p:ph type="sldNum" sz="quarter" idx="11"/>
          </p:nvPr>
        </p:nvSpPr>
        <p:spPr/>
        <p:txBody>
          <a:bodyPr/>
          <a:lstStyle/>
          <a:p>
            <a:fld id="{4B481FE3-6342-4E36-9936-0AC64538D440}" type="slidenum">
              <a:rPr lang="ru-RU" smtClean="0"/>
              <a:t>‹#›</a:t>
            </a:fld>
            <a:endParaRPr lang="ru-RU"/>
          </a:p>
        </p:txBody>
      </p:sp>
      <p:sp>
        <p:nvSpPr>
          <p:cNvPr id="11" name="Bildplatzhalter 9"/>
          <p:cNvSpPr>
            <a:spLocks noGrp="1"/>
          </p:cNvSpPr>
          <p:nvPr>
            <p:ph type="pic" sz="quarter" idx="12"/>
          </p:nvPr>
        </p:nvSpPr>
        <p:spPr>
          <a:xfrm>
            <a:off x="6572250" y="1897439"/>
            <a:ext cx="5619750" cy="2592067"/>
          </a:xfrm>
          <a:solidFill>
            <a:schemeClr val="bg1">
              <a:lumMod val="85000"/>
            </a:schemeClr>
          </a:solidFill>
        </p:spPr>
        <p:txBody>
          <a:bodyPr anchor="ctr" anchorCtr="1">
            <a:normAutofit/>
          </a:bodyPr>
          <a:lstStyle>
            <a:lvl1pPr marL="0" indent="0">
              <a:buNone/>
              <a:defRPr sz="1067"/>
            </a:lvl1pPr>
          </a:lstStyle>
          <a:p>
            <a:r>
              <a:rPr lang="ru-RU" noProof="0" smtClean="0"/>
              <a:t>Вставка рисунка</a:t>
            </a:r>
            <a:endParaRPr lang="en-GB" noProof="0" dirty="0"/>
          </a:p>
        </p:txBody>
      </p:sp>
      <p:sp>
        <p:nvSpPr>
          <p:cNvPr id="9" name="Bildplatzhalter 9"/>
          <p:cNvSpPr>
            <a:spLocks noGrp="1"/>
          </p:cNvSpPr>
          <p:nvPr>
            <p:ph type="pic" sz="quarter" idx="13"/>
          </p:nvPr>
        </p:nvSpPr>
        <p:spPr>
          <a:xfrm>
            <a:off x="6572250" y="4626032"/>
            <a:ext cx="5619750" cy="2231968"/>
          </a:xfrm>
          <a:solidFill>
            <a:schemeClr val="bg1">
              <a:lumMod val="85000"/>
            </a:schemeClr>
          </a:solidFill>
        </p:spPr>
        <p:txBody>
          <a:bodyPr anchor="ctr" anchorCtr="1">
            <a:normAutofit/>
          </a:bodyPr>
          <a:lstStyle>
            <a:lvl1pPr marL="0" indent="0">
              <a:buNone/>
              <a:defRPr sz="1067"/>
            </a:lvl1pPr>
          </a:lstStyle>
          <a:p>
            <a:r>
              <a:rPr lang="ru-RU" noProof="0" smtClean="0"/>
              <a:t>Вставка рисунка</a:t>
            </a:r>
            <a:endParaRPr lang="en-GB" noProof="0" dirty="0"/>
          </a:p>
        </p:txBody>
      </p:sp>
      <p:pic>
        <p:nvPicPr>
          <p:cNvPr id="13" name="Рисунок 12"/>
          <p:cNvPicPr>
            <a:picLocks noChangeAspect="1"/>
          </p:cNvPicPr>
          <p:nvPr userDrawn="1"/>
        </p:nvPicPr>
        <p:blipFill rotWithShape="1">
          <a:blip r:embed="rId2"/>
          <a:srcRect b="12910"/>
          <a:stretch/>
        </p:blipFill>
        <p:spPr>
          <a:xfrm>
            <a:off x="4076700" y="52129"/>
            <a:ext cx="3773094" cy="1604790"/>
          </a:xfrm>
          <a:prstGeom prst="rect">
            <a:avLst/>
          </a:prstGeom>
        </p:spPr>
      </p:pic>
    </p:spTree>
    <p:extLst>
      <p:ext uri="{BB962C8B-B14F-4D97-AF65-F5344CB8AC3E}">
        <p14:creationId xmlns:p14="http://schemas.microsoft.com/office/powerpoint/2010/main" val="3668602002"/>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Текст 1">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12192000" cy="1051559"/>
          </a:xfrm>
          <a:solidFill>
            <a:srgbClr val="0066B3"/>
          </a:solidFill>
        </p:spPr>
        <p:txBody>
          <a:bodyPr lIns="432000"/>
          <a:lstStyle>
            <a:lvl1pPr>
              <a:defRPr>
                <a:solidFill>
                  <a:schemeClr val="bg1"/>
                </a:solidFill>
              </a:defRPr>
            </a:lvl1pPr>
          </a:lstStyle>
          <a:p>
            <a:r>
              <a:rPr lang="ru-RU" dirty="0" smtClean="0"/>
              <a:t>Образец заголовка</a:t>
            </a:r>
            <a:endParaRPr lang="ru-RU" dirty="0"/>
          </a:p>
        </p:txBody>
      </p:sp>
      <p:sp>
        <p:nvSpPr>
          <p:cNvPr id="7" name="Текст 6"/>
          <p:cNvSpPr>
            <a:spLocks noGrp="1"/>
          </p:cNvSpPr>
          <p:nvPr>
            <p:ph type="body" sz="quarter" idx="13" hasCustomPrompt="1"/>
          </p:nvPr>
        </p:nvSpPr>
        <p:spPr>
          <a:xfrm>
            <a:off x="335280" y="1387928"/>
            <a:ext cx="11018520" cy="4578532"/>
          </a:xfrm>
        </p:spPr>
        <p:txBody>
          <a:bodyPr/>
          <a:lstStyle/>
          <a:p>
            <a:pPr lvl="0"/>
            <a:r>
              <a:rPr lang="en-US" dirty="0" smtClean="0"/>
              <a:t> </a:t>
            </a:r>
            <a:r>
              <a:rPr lang="ru-RU" dirty="0" smtClean="0"/>
              <a:t>Образец текста</a:t>
            </a:r>
          </a:p>
          <a:p>
            <a:pPr lvl="1"/>
            <a:r>
              <a:rPr lang="en-US" dirty="0" smtClean="0"/>
              <a:t> </a:t>
            </a:r>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8" name="Нижний колонтитул 7"/>
          <p:cNvSpPr>
            <a:spLocks noGrp="1"/>
          </p:cNvSpPr>
          <p:nvPr>
            <p:ph type="ftr" sz="quarter" idx="14"/>
          </p:nvPr>
        </p:nvSpPr>
        <p:spPr/>
        <p:txBody>
          <a:bodyPr/>
          <a:lstStyle/>
          <a:p>
            <a:endParaRPr lang="ru-RU" dirty="0"/>
          </a:p>
        </p:txBody>
      </p:sp>
      <p:sp>
        <p:nvSpPr>
          <p:cNvPr id="9" name="Номер слайда 8"/>
          <p:cNvSpPr>
            <a:spLocks noGrp="1"/>
          </p:cNvSpPr>
          <p:nvPr>
            <p:ph type="sldNum" sz="quarter" idx="15"/>
          </p:nvPr>
        </p:nvSpPr>
        <p:spPr/>
        <p:txBody>
          <a:bodyPr/>
          <a:lstStyle/>
          <a:p>
            <a:fld id="{4B481FE3-6342-4E36-9936-0AC64538D440}" type="slidenum">
              <a:rPr lang="ru-RU" smtClean="0"/>
              <a:t>‹#›</a:t>
            </a:fld>
            <a:endParaRPr lang="ru-RU"/>
          </a:p>
        </p:txBody>
      </p:sp>
    </p:spTree>
    <p:extLst>
      <p:ext uri="{BB962C8B-B14F-4D97-AF65-F5344CB8AC3E}">
        <p14:creationId xmlns:p14="http://schemas.microsoft.com/office/powerpoint/2010/main" val="86403315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3.jp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image" Target="../media/image2.jpg"/><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image" Target="../media/image1.png"/><Relationship Id="rId5" Type="http://schemas.openxmlformats.org/officeDocument/2006/relationships/slideLayout" Target="../slideLayouts/slideLayout15.xml"/><Relationship Id="rId10" Type="http://schemas.openxmlformats.org/officeDocument/2006/relationships/theme" Target="../theme/theme2.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2.xml"/><Relationship Id="rId7" Type="http://schemas.openxmlformats.org/officeDocument/2006/relationships/image" Target="../media/image3.jpg"/><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image" Target="../media/image2.jpg"/><Relationship Id="rId5" Type="http://schemas.openxmlformats.org/officeDocument/2006/relationships/image" Target="../media/image1.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25.xml"/><Relationship Id="rId7" Type="http://schemas.openxmlformats.org/officeDocument/2006/relationships/image" Target="../media/image1.png"/><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theme" Target="../theme/theme4.xml"/><Relationship Id="rId5" Type="http://schemas.openxmlformats.org/officeDocument/2006/relationships/slideLayout" Target="../slideLayouts/slideLayout27.xml"/><Relationship Id="rId4" Type="http://schemas.openxmlformats.org/officeDocument/2006/relationships/slideLayout" Target="../slideLayouts/slideLayout26.xml"/><Relationship Id="rId9" Type="http://schemas.openxmlformats.org/officeDocument/2006/relationships/image" Target="../media/image3.jpg"/></Relationships>
</file>

<file path=ppt/slideMasters/_rels/slideMaster5.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0.xml"/><Relationship Id="rId7" Type="http://schemas.openxmlformats.org/officeDocument/2006/relationships/theme" Target="../theme/theme5.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5" Type="http://schemas.openxmlformats.org/officeDocument/2006/relationships/slideLayout" Target="../slideLayouts/slideLayout32.xml"/><Relationship Id="rId10" Type="http://schemas.openxmlformats.org/officeDocument/2006/relationships/image" Target="../media/image3.jpg"/><Relationship Id="rId4" Type="http://schemas.openxmlformats.org/officeDocument/2006/relationships/slideLayout" Target="../slideLayouts/slideLayout31.xml"/><Relationship Id="rId9"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Рисунок 8"/>
          <p:cNvPicPr>
            <a:picLocks noChangeAspect="1"/>
          </p:cNvPicPr>
          <p:nvPr userDrawn="1"/>
        </p:nvPicPr>
        <p:blipFill rotWithShape="1">
          <a:blip r:embed="rId12" cstate="print">
            <a:extLst>
              <a:ext uri="{28A0092B-C50C-407E-A947-70E740481C1C}">
                <a14:useLocalDpi xmlns:a14="http://schemas.microsoft.com/office/drawing/2010/main" val="0"/>
              </a:ext>
            </a:extLst>
          </a:blip>
          <a:srcRect b="36379"/>
          <a:stretch/>
        </p:blipFill>
        <p:spPr>
          <a:xfrm>
            <a:off x="0" y="6050688"/>
            <a:ext cx="1940157" cy="604215"/>
          </a:xfrm>
          <a:prstGeom prst="rect">
            <a:avLst/>
          </a:prstGeom>
        </p:spPr>
      </p:pic>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dirty="0" smtClean="0"/>
              <a:t>ОБРАЗЕЦ ЗАГОЛОВКА</a:t>
            </a:r>
            <a:endParaRPr lang="ru-RU" dirty="0"/>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smtClean="0"/>
              <a:t> </a:t>
            </a:r>
            <a:r>
              <a:rPr lang="ru-RU" dirty="0" smtClean="0"/>
              <a:t>Образец текста</a:t>
            </a:r>
          </a:p>
          <a:p>
            <a:pPr lvl="1"/>
            <a:r>
              <a:rPr lang="en-US" dirty="0" smtClean="0"/>
              <a:t> </a:t>
            </a:r>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5" name="Нижний колонтитул 4"/>
          <p:cNvSpPr>
            <a:spLocks noGrp="1"/>
          </p:cNvSpPr>
          <p:nvPr>
            <p:ph type="ftr" sz="quarter" idx="3"/>
          </p:nvPr>
        </p:nvSpPr>
        <p:spPr>
          <a:xfrm>
            <a:off x="0" y="6356350"/>
            <a:ext cx="81534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481FE3-6342-4E36-9936-0AC64538D440}" type="slidenum">
              <a:rPr lang="ru-RU" smtClean="0"/>
              <a:t>‹#›</a:t>
            </a:fld>
            <a:endParaRPr lang="ru-RU"/>
          </a:p>
        </p:txBody>
      </p:sp>
    </p:spTree>
    <p:extLst>
      <p:ext uri="{BB962C8B-B14F-4D97-AF65-F5344CB8AC3E}">
        <p14:creationId xmlns:p14="http://schemas.microsoft.com/office/powerpoint/2010/main" val="580145728"/>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810" r:id="rId7"/>
    <p:sldLayoutId id="2147483819" r:id="rId8"/>
    <p:sldLayoutId id="2147483821" r:id="rId9"/>
    <p:sldLayoutId id="2147483820" r:id="rId10"/>
  </p:sldLayoutIdLst>
  <p:hf hdr="0" ftr="0" dt="0"/>
  <p:txStyles>
    <p:titleStyle>
      <a:lvl1pPr algn="l" defTabSz="914400" rtl="0" eaLnBrk="1" latinLnBrk="0" hangingPunct="1">
        <a:lnSpc>
          <a:spcPct val="90000"/>
        </a:lnSpc>
        <a:spcBef>
          <a:spcPct val="0"/>
        </a:spcBef>
        <a:buNone/>
        <a:defRPr sz="3600"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228600" indent="-228600" algn="l" defTabSz="914400" rtl="0" eaLnBrk="1" latinLnBrk="0" hangingPunct="1">
        <a:lnSpc>
          <a:spcPct val="90000"/>
        </a:lnSpc>
        <a:spcBef>
          <a:spcPts val="1000"/>
        </a:spcBef>
        <a:buFontTx/>
        <a:buBlip>
          <a:blip r:embed="rId13"/>
        </a:buBlip>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685800" indent="-228600" algn="l" defTabSz="914400" rtl="0" eaLnBrk="1" latinLnBrk="0" hangingPunct="1">
        <a:lnSpc>
          <a:spcPct val="90000"/>
        </a:lnSpc>
        <a:spcBef>
          <a:spcPts val="500"/>
        </a:spcBef>
        <a:buFontTx/>
        <a:buBlip>
          <a:blip r:embed="rId14"/>
        </a:buBlip>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143000" indent="-228600" algn="l" defTabSz="914400" rtl="0" eaLnBrk="1" latinLnBrk="0" hangingPunct="1">
        <a:lnSpc>
          <a:spcPct val="90000"/>
        </a:lnSpc>
        <a:spcBef>
          <a:spcPts val="500"/>
        </a:spcBef>
        <a:buFont typeface="Tahoma" panose="020B0604030504040204" pitchFamily="34" charset="0"/>
        <a:buChar char="-"/>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600200" indent="-228600" algn="l" defTabSz="914400" rtl="0" eaLnBrk="1" latinLnBrk="0" hangingPunct="1">
        <a:lnSpc>
          <a:spcPct val="90000"/>
        </a:lnSpc>
        <a:spcBef>
          <a:spcPts val="500"/>
        </a:spcBef>
        <a:buFont typeface="Tahoma" panose="020B0604030504040204" pitchFamily="34" charset="0"/>
        <a:buChar char="-"/>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057400" indent="-228600" algn="l" defTabSz="914400" rtl="0" eaLnBrk="1" latinLnBrk="0" hangingPunct="1">
        <a:lnSpc>
          <a:spcPct val="90000"/>
        </a:lnSpc>
        <a:spcBef>
          <a:spcPts val="500"/>
        </a:spcBef>
        <a:buFont typeface="Tahoma" panose="020B0604030504040204" pitchFamily="34" charset="0"/>
        <a:buChar char="-"/>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dirty="0" smtClean="0"/>
              <a:t>ОБРАЗЕЦ ЗАГОЛОВКА</a:t>
            </a:r>
            <a:endParaRPr lang="ru-RU" dirty="0"/>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smtClean="0"/>
              <a:t> </a:t>
            </a:r>
            <a:r>
              <a:rPr lang="ru-RU" dirty="0" smtClean="0"/>
              <a:t>Образец текста</a:t>
            </a:r>
          </a:p>
          <a:p>
            <a:pPr lvl="1"/>
            <a:r>
              <a:rPr lang="en-US" dirty="0" smtClean="0"/>
              <a:t> </a:t>
            </a:r>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5" name="Нижний колонтитул 4"/>
          <p:cNvSpPr>
            <a:spLocks noGrp="1"/>
          </p:cNvSpPr>
          <p:nvPr>
            <p:ph type="ftr" sz="quarter" idx="3"/>
          </p:nvPr>
        </p:nvSpPr>
        <p:spPr>
          <a:xfrm>
            <a:off x="0" y="6356350"/>
            <a:ext cx="81534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481FE3-6342-4E36-9936-0AC64538D440}" type="slidenum">
              <a:rPr lang="ru-RU" smtClean="0"/>
              <a:t>‹#›</a:t>
            </a:fld>
            <a:endParaRPr lang="ru-RU"/>
          </a:p>
        </p:txBody>
      </p:sp>
      <p:pic>
        <p:nvPicPr>
          <p:cNvPr id="7" name="Рисунок 6"/>
          <p:cNvPicPr>
            <a:picLocks noChangeAspect="1"/>
          </p:cNvPicPr>
          <p:nvPr userDrawn="1"/>
        </p:nvPicPr>
        <p:blipFill rotWithShape="1">
          <a:blip r:embed="rId11" cstate="print">
            <a:extLst>
              <a:ext uri="{28A0092B-C50C-407E-A947-70E740481C1C}">
                <a14:useLocalDpi xmlns:a14="http://schemas.microsoft.com/office/drawing/2010/main" val="0"/>
              </a:ext>
            </a:extLst>
          </a:blip>
          <a:srcRect b="36379"/>
          <a:stretch/>
        </p:blipFill>
        <p:spPr>
          <a:xfrm>
            <a:off x="0" y="6050688"/>
            <a:ext cx="1940157" cy="604215"/>
          </a:xfrm>
          <a:prstGeom prst="rect">
            <a:avLst/>
          </a:prstGeom>
        </p:spPr>
      </p:pic>
    </p:spTree>
    <p:extLst>
      <p:ext uri="{BB962C8B-B14F-4D97-AF65-F5344CB8AC3E}">
        <p14:creationId xmlns:p14="http://schemas.microsoft.com/office/powerpoint/2010/main" val="2299481735"/>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Lst>
  <p:hf hdr="0" ftr="0" dt="0"/>
  <p:txStyles>
    <p:titleStyle>
      <a:lvl1pPr algn="l" defTabSz="914400" rtl="0" eaLnBrk="1" latinLnBrk="0" hangingPunct="1">
        <a:lnSpc>
          <a:spcPct val="90000"/>
        </a:lnSpc>
        <a:spcBef>
          <a:spcPct val="0"/>
        </a:spcBef>
        <a:buNone/>
        <a:defRPr sz="3600"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228600" indent="-228600" algn="l" defTabSz="914400" rtl="0" eaLnBrk="1" latinLnBrk="0" hangingPunct="1">
        <a:lnSpc>
          <a:spcPct val="90000"/>
        </a:lnSpc>
        <a:spcBef>
          <a:spcPts val="1000"/>
        </a:spcBef>
        <a:buFontTx/>
        <a:buBlip>
          <a:blip r:embed="rId12"/>
        </a:buBlip>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685800" indent="-228600" algn="l" defTabSz="914400" rtl="0" eaLnBrk="1" latinLnBrk="0" hangingPunct="1">
        <a:lnSpc>
          <a:spcPct val="90000"/>
        </a:lnSpc>
        <a:spcBef>
          <a:spcPts val="500"/>
        </a:spcBef>
        <a:buFontTx/>
        <a:buBlip>
          <a:blip r:embed="rId13"/>
        </a:buBlip>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143000" indent="-228600" algn="l" defTabSz="914400" rtl="0" eaLnBrk="1" latinLnBrk="0" hangingPunct="1">
        <a:lnSpc>
          <a:spcPct val="90000"/>
        </a:lnSpc>
        <a:spcBef>
          <a:spcPts val="500"/>
        </a:spcBef>
        <a:buFont typeface="Tahoma" panose="020B0604030504040204" pitchFamily="34" charset="0"/>
        <a:buChar char="-"/>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600200" indent="-228600" algn="l" defTabSz="914400" rtl="0" eaLnBrk="1" latinLnBrk="0" hangingPunct="1">
        <a:lnSpc>
          <a:spcPct val="90000"/>
        </a:lnSpc>
        <a:spcBef>
          <a:spcPts val="500"/>
        </a:spcBef>
        <a:buFont typeface="Tahoma" panose="020B0604030504040204" pitchFamily="34" charset="0"/>
        <a:buChar char="-"/>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057400" indent="-228600" algn="l" defTabSz="914400" rtl="0" eaLnBrk="1" latinLnBrk="0" hangingPunct="1">
        <a:lnSpc>
          <a:spcPct val="90000"/>
        </a:lnSpc>
        <a:spcBef>
          <a:spcPts val="500"/>
        </a:spcBef>
        <a:buFont typeface="Tahoma" panose="020B0604030504040204" pitchFamily="34" charset="0"/>
        <a:buChar char="-"/>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dirty="0" smtClean="0"/>
              <a:t>ОБРАЗЕЦ ЗАГОЛОВКА</a:t>
            </a:r>
            <a:endParaRPr lang="ru-RU" dirty="0"/>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smtClean="0"/>
              <a:t> </a:t>
            </a:r>
            <a:r>
              <a:rPr lang="ru-RU" dirty="0" smtClean="0"/>
              <a:t>Образец текста</a:t>
            </a:r>
          </a:p>
          <a:p>
            <a:pPr lvl="1"/>
            <a:r>
              <a:rPr lang="en-US" dirty="0" smtClean="0"/>
              <a:t> </a:t>
            </a:r>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5" name="Нижний колонтитул 4"/>
          <p:cNvSpPr>
            <a:spLocks noGrp="1"/>
          </p:cNvSpPr>
          <p:nvPr>
            <p:ph type="ftr" sz="quarter" idx="3"/>
          </p:nvPr>
        </p:nvSpPr>
        <p:spPr>
          <a:xfrm>
            <a:off x="0" y="6356350"/>
            <a:ext cx="81534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481FE3-6342-4E36-9936-0AC64538D440}" type="slidenum">
              <a:rPr lang="ru-RU" smtClean="0"/>
              <a:t>‹#›</a:t>
            </a:fld>
            <a:endParaRPr lang="ru-RU"/>
          </a:p>
        </p:txBody>
      </p:sp>
      <p:pic>
        <p:nvPicPr>
          <p:cNvPr id="7" name="Рисунок 6"/>
          <p:cNvPicPr>
            <a:picLocks noChangeAspect="1"/>
          </p:cNvPicPr>
          <p:nvPr userDrawn="1"/>
        </p:nvPicPr>
        <p:blipFill rotWithShape="1">
          <a:blip r:embed="rId5" cstate="print">
            <a:extLst>
              <a:ext uri="{28A0092B-C50C-407E-A947-70E740481C1C}">
                <a14:useLocalDpi xmlns:a14="http://schemas.microsoft.com/office/drawing/2010/main" val="0"/>
              </a:ext>
            </a:extLst>
          </a:blip>
          <a:srcRect b="36379"/>
          <a:stretch/>
        </p:blipFill>
        <p:spPr>
          <a:xfrm>
            <a:off x="0" y="6050688"/>
            <a:ext cx="1940157" cy="604215"/>
          </a:xfrm>
          <a:prstGeom prst="rect">
            <a:avLst/>
          </a:prstGeom>
        </p:spPr>
      </p:pic>
    </p:spTree>
    <p:extLst>
      <p:ext uri="{BB962C8B-B14F-4D97-AF65-F5344CB8AC3E}">
        <p14:creationId xmlns:p14="http://schemas.microsoft.com/office/powerpoint/2010/main" val="2724313012"/>
      </p:ext>
    </p:extLst>
  </p:cSld>
  <p:clrMap bg1="lt1" tx1="dk1" bg2="lt2" tx2="dk2" accent1="accent1" accent2="accent2" accent3="accent3" accent4="accent4" accent5="accent5" accent6="accent6" hlink="hlink" folHlink="folHlink"/>
  <p:sldLayoutIdLst>
    <p:sldLayoutId id="2147483811" r:id="rId1"/>
    <p:sldLayoutId id="2147483812" r:id="rId2"/>
    <p:sldLayoutId id="2147483813" r:id="rId3"/>
  </p:sldLayoutIdLst>
  <p:hf hdr="0" ftr="0" dt="0"/>
  <p:txStyles>
    <p:titleStyle>
      <a:lvl1pPr algn="l" defTabSz="914400" rtl="0" eaLnBrk="1" latinLnBrk="0" hangingPunct="1">
        <a:lnSpc>
          <a:spcPct val="90000"/>
        </a:lnSpc>
        <a:spcBef>
          <a:spcPct val="0"/>
        </a:spcBef>
        <a:buNone/>
        <a:defRPr sz="3600"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228600" indent="-228600" algn="l" defTabSz="914400" rtl="0" eaLnBrk="1" latinLnBrk="0" hangingPunct="1">
        <a:lnSpc>
          <a:spcPct val="90000"/>
        </a:lnSpc>
        <a:spcBef>
          <a:spcPts val="1000"/>
        </a:spcBef>
        <a:buFontTx/>
        <a:buBlip>
          <a:blip r:embed="rId6"/>
        </a:buBlip>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685800" indent="-228600" algn="l" defTabSz="914400" rtl="0" eaLnBrk="1" latinLnBrk="0" hangingPunct="1">
        <a:lnSpc>
          <a:spcPct val="90000"/>
        </a:lnSpc>
        <a:spcBef>
          <a:spcPts val="500"/>
        </a:spcBef>
        <a:buFontTx/>
        <a:buBlip>
          <a:blip r:embed="rId7"/>
        </a:buBlip>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143000" indent="-228600" algn="l" defTabSz="914400" rtl="0" eaLnBrk="1" latinLnBrk="0" hangingPunct="1">
        <a:lnSpc>
          <a:spcPct val="90000"/>
        </a:lnSpc>
        <a:spcBef>
          <a:spcPts val="500"/>
        </a:spcBef>
        <a:buFont typeface="Tahoma" panose="020B0604030504040204" pitchFamily="34" charset="0"/>
        <a:buChar char="-"/>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600200" indent="-228600" algn="l" defTabSz="914400" rtl="0" eaLnBrk="1" latinLnBrk="0" hangingPunct="1">
        <a:lnSpc>
          <a:spcPct val="90000"/>
        </a:lnSpc>
        <a:spcBef>
          <a:spcPts val="500"/>
        </a:spcBef>
        <a:buFont typeface="Tahoma" panose="020B0604030504040204" pitchFamily="34" charset="0"/>
        <a:buChar char="-"/>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057400" indent="-228600" algn="l" defTabSz="914400" rtl="0" eaLnBrk="1" latinLnBrk="0" hangingPunct="1">
        <a:lnSpc>
          <a:spcPct val="90000"/>
        </a:lnSpc>
        <a:spcBef>
          <a:spcPts val="500"/>
        </a:spcBef>
        <a:buFont typeface="Tahoma" panose="020B0604030504040204" pitchFamily="34" charset="0"/>
        <a:buChar char="-"/>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dirty="0" smtClean="0"/>
              <a:t>ОБРАЗЕЦ ЗАГОЛОВКА</a:t>
            </a:r>
            <a:endParaRPr lang="ru-RU" dirty="0"/>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smtClean="0"/>
              <a:t> </a:t>
            </a:r>
            <a:r>
              <a:rPr lang="ru-RU" dirty="0" smtClean="0"/>
              <a:t>Образец текста</a:t>
            </a:r>
          </a:p>
          <a:p>
            <a:pPr lvl="1"/>
            <a:r>
              <a:rPr lang="en-US" dirty="0" smtClean="0"/>
              <a:t> </a:t>
            </a:r>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5" name="Нижний колонтитул 4"/>
          <p:cNvSpPr>
            <a:spLocks noGrp="1"/>
          </p:cNvSpPr>
          <p:nvPr>
            <p:ph type="ftr" sz="quarter" idx="3"/>
          </p:nvPr>
        </p:nvSpPr>
        <p:spPr>
          <a:xfrm>
            <a:off x="0" y="6356350"/>
            <a:ext cx="81534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481FE3-6342-4E36-9936-0AC64538D440}" type="slidenum">
              <a:rPr lang="ru-RU" smtClean="0"/>
              <a:t>‹#›</a:t>
            </a:fld>
            <a:endParaRPr lang="ru-RU"/>
          </a:p>
        </p:txBody>
      </p:sp>
      <p:pic>
        <p:nvPicPr>
          <p:cNvPr id="7" name="Рисунок 6"/>
          <p:cNvPicPr>
            <a:picLocks noChangeAspect="1"/>
          </p:cNvPicPr>
          <p:nvPr userDrawn="1"/>
        </p:nvPicPr>
        <p:blipFill rotWithShape="1">
          <a:blip r:embed="rId7" cstate="print">
            <a:extLst>
              <a:ext uri="{28A0092B-C50C-407E-A947-70E740481C1C}">
                <a14:useLocalDpi xmlns:a14="http://schemas.microsoft.com/office/drawing/2010/main" val="0"/>
              </a:ext>
            </a:extLst>
          </a:blip>
          <a:srcRect b="36379"/>
          <a:stretch/>
        </p:blipFill>
        <p:spPr>
          <a:xfrm>
            <a:off x="0" y="6050688"/>
            <a:ext cx="1940157" cy="604215"/>
          </a:xfrm>
          <a:prstGeom prst="rect">
            <a:avLst/>
          </a:prstGeom>
        </p:spPr>
      </p:pic>
    </p:spTree>
    <p:extLst>
      <p:ext uri="{BB962C8B-B14F-4D97-AF65-F5344CB8AC3E}">
        <p14:creationId xmlns:p14="http://schemas.microsoft.com/office/powerpoint/2010/main" val="2874195635"/>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Lst>
  <p:timing>
    <p:tnLst>
      <p:par>
        <p:cTn id="1" dur="indefinite" restart="never" nodeType="tmRoot"/>
      </p:par>
    </p:tnLst>
  </p:timing>
  <p:hf hdr="0" ftr="0" dt="0"/>
  <p:txStyles>
    <p:titleStyle>
      <a:lvl1pPr algn="l" defTabSz="914400" rtl="0" eaLnBrk="1" latinLnBrk="0" hangingPunct="1">
        <a:lnSpc>
          <a:spcPct val="90000"/>
        </a:lnSpc>
        <a:spcBef>
          <a:spcPct val="0"/>
        </a:spcBef>
        <a:buNone/>
        <a:defRPr sz="3600"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228600" indent="-228600" algn="l" defTabSz="914400" rtl="0" eaLnBrk="1" latinLnBrk="0" hangingPunct="1">
        <a:lnSpc>
          <a:spcPct val="90000"/>
        </a:lnSpc>
        <a:spcBef>
          <a:spcPts val="1000"/>
        </a:spcBef>
        <a:buFontTx/>
        <a:buBlip>
          <a:blip r:embed="rId8"/>
        </a:buBlip>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685800" indent="-228600" algn="l" defTabSz="914400" rtl="0" eaLnBrk="1" latinLnBrk="0" hangingPunct="1">
        <a:lnSpc>
          <a:spcPct val="90000"/>
        </a:lnSpc>
        <a:spcBef>
          <a:spcPts val="500"/>
        </a:spcBef>
        <a:buFontTx/>
        <a:buBlip>
          <a:blip r:embed="rId9"/>
        </a:buBlip>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143000" indent="-228600" algn="l" defTabSz="914400" rtl="0" eaLnBrk="1" latinLnBrk="0" hangingPunct="1">
        <a:lnSpc>
          <a:spcPct val="90000"/>
        </a:lnSpc>
        <a:spcBef>
          <a:spcPts val="500"/>
        </a:spcBef>
        <a:buFont typeface="Tahoma" panose="020B0604030504040204" pitchFamily="34" charset="0"/>
        <a:buChar char="-"/>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600200" indent="-228600" algn="l" defTabSz="914400" rtl="0" eaLnBrk="1" latinLnBrk="0" hangingPunct="1">
        <a:lnSpc>
          <a:spcPct val="90000"/>
        </a:lnSpc>
        <a:spcBef>
          <a:spcPts val="500"/>
        </a:spcBef>
        <a:buFont typeface="Tahoma" panose="020B0604030504040204" pitchFamily="34" charset="0"/>
        <a:buChar char="-"/>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057400" indent="-228600" algn="l" defTabSz="914400" rtl="0" eaLnBrk="1" latinLnBrk="0" hangingPunct="1">
        <a:lnSpc>
          <a:spcPct val="90000"/>
        </a:lnSpc>
        <a:spcBef>
          <a:spcPts val="500"/>
        </a:spcBef>
        <a:buFont typeface="Tahoma" panose="020B0604030504040204" pitchFamily="34" charset="0"/>
        <a:buChar char="-"/>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dirty="0" smtClean="0"/>
              <a:t>ОБРАЗЕЦ ЗАГОЛОВКА</a:t>
            </a:r>
            <a:endParaRPr lang="ru-RU" dirty="0"/>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smtClean="0"/>
              <a:t> </a:t>
            </a:r>
            <a:r>
              <a:rPr lang="ru-RU" dirty="0" smtClean="0"/>
              <a:t>Образец текста</a:t>
            </a:r>
          </a:p>
          <a:p>
            <a:pPr lvl="1"/>
            <a:r>
              <a:rPr lang="en-US" dirty="0" smtClean="0"/>
              <a:t> </a:t>
            </a:r>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5" name="Нижний колонтитул 4"/>
          <p:cNvSpPr>
            <a:spLocks noGrp="1"/>
          </p:cNvSpPr>
          <p:nvPr>
            <p:ph type="ftr" sz="quarter" idx="3"/>
          </p:nvPr>
        </p:nvSpPr>
        <p:spPr>
          <a:xfrm>
            <a:off x="0" y="6356350"/>
            <a:ext cx="81534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481FE3-6342-4E36-9936-0AC64538D440}" type="slidenum">
              <a:rPr lang="ru-RU" smtClean="0"/>
              <a:t>‹#›</a:t>
            </a:fld>
            <a:endParaRPr lang="ru-RU"/>
          </a:p>
        </p:txBody>
      </p:sp>
      <p:pic>
        <p:nvPicPr>
          <p:cNvPr id="7" name="Рисунок 6"/>
          <p:cNvPicPr>
            <a:picLocks noChangeAspect="1"/>
          </p:cNvPicPr>
          <p:nvPr userDrawn="1"/>
        </p:nvPicPr>
        <p:blipFill rotWithShape="1">
          <a:blip r:embed="rId8" cstate="print">
            <a:extLst>
              <a:ext uri="{28A0092B-C50C-407E-A947-70E740481C1C}">
                <a14:useLocalDpi xmlns:a14="http://schemas.microsoft.com/office/drawing/2010/main" val="0"/>
              </a:ext>
            </a:extLst>
          </a:blip>
          <a:srcRect b="36379"/>
          <a:stretch/>
        </p:blipFill>
        <p:spPr>
          <a:xfrm>
            <a:off x="0" y="6050688"/>
            <a:ext cx="1940157" cy="604215"/>
          </a:xfrm>
          <a:prstGeom prst="rect">
            <a:avLst/>
          </a:prstGeom>
        </p:spPr>
      </p:pic>
    </p:spTree>
    <p:extLst>
      <p:ext uri="{BB962C8B-B14F-4D97-AF65-F5344CB8AC3E}">
        <p14:creationId xmlns:p14="http://schemas.microsoft.com/office/powerpoint/2010/main" val="1745096962"/>
      </p:ext>
    </p:extLst>
  </p:cSld>
  <p:clrMap bg1="lt1" tx1="dk1" bg2="lt2" tx2="dk2" accent1="accent1" accent2="accent2" accent3="accent3" accent4="accent4" accent5="accent5" accent6="accent6" hlink="hlink" folHlink="folHlink"/>
  <p:sldLayoutIdLst>
    <p:sldLayoutId id="2147483649" r:id="rId1"/>
    <p:sldLayoutId id="2147483814" r:id="rId2"/>
    <p:sldLayoutId id="2147483815" r:id="rId3"/>
    <p:sldLayoutId id="2147483816" r:id="rId4"/>
    <p:sldLayoutId id="2147483817" r:id="rId5"/>
    <p:sldLayoutId id="2147483818" r:id="rId6"/>
  </p:sldLayoutIdLst>
  <p:timing>
    <p:tnLst>
      <p:par>
        <p:cTn id="1" dur="indefinite" restart="never" nodeType="tmRoot"/>
      </p:par>
    </p:tnLst>
  </p:timing>
  <p:hf hdr="0" ftr="0" dt="0"/>
  <p:txStyles>
    <p:titleStyle>
      <a:lvl1pPr algn="l" defTabSz="914400" rtl="0" eaLnBrk="1" latinLnBrk="0" hangingPunct="1">
        <a:lnSpc>
          <a:spcPct val="90000"/>
        </a:lnSpc>
        <a:spcBef>
          <a:spcPct val="0"/>
        </a:spcBef>
        <a:buNone/>
        <a:defRPr sz="3600"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228600" indent="-228600" algn="l" defTabSz="914400" rtl="0" eaLnBrk="1" latinLnBrk="0" hangingPunct="1">
        <a:lnSpc>
          <a:spcPct val="90000"/>
        </a:lnSpc>
        <a:spcBef>
          <a:spcPts val="1000"/>
        </a:spcBef>
        <a:buFontTx/>
        <a:buBlip>
          <a:blip r:embed="rId9"/>
        </a:buBlip>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685800" indent="-228600" algn="l" defTabSz="914400" rtl="0" eaLnBrk="1" latinLnBrk="0" hangingPunct="1">
        <a:lnSpc>
          <a:spcPct val="90000"/>
        </a:lnSpc>
        <a:spcBef>
          <a:spcPts val="500"/>
        </a:spcBef>
        <a:buFontTx/>
        <a:buBlip>
          <a:blip r:embed="rId10"/>
        </a:buBlip>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143000" indent="-228600" algn="l" defTabSz="914400" rtl="0" eaLnBrk="1" latinLnBrk="0" hangingPunct="1">
        <a:lnSpc>
          <a:spcPct val="90000"/>
        </a:lnSpc>
        <a:spcBef>
          <a:spcPts val="500"/>
        </a:spcBef>
        <a:buFont typeface="Tahoma" panose="020B0604030504040204" pitchFamily="34" charset="0"/>
        <a:buChar char="-"/>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600200" indent="-228600" algn="l" defTabSz="914400" rtl="0" eaLnBrk="1" latinLnBrk="0" hangingPunct="1">
        <a:lnSpc>
          <a:spcPct val="90000"/>
        </a:lnSpc>
        <a:spcBef>
          <a:spcPts val="500"/>
        </a:spcBef>
        <a:buFont typeface="Tahoma" panose="020B0604030504040204" pitchFamily="34" charset="0"/>
        <a:buChar char="-"/>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057400" indent="-228600" algn="l" defTabSz="914400" rtl="0" eaLnBrk="1" latinLnBrk="0" hangingPunct="1">
        <a:lnSpc>
          <a:spcPct val="90000"/>
        </a:lnSpc>
        <a:spcBef>
          <a:spcPts val="500"/>
        </a:spcBef>
        <a:buFont typeface="Tahoma" panose="020B0604030504040204" pitchFamily="34" charset="0"/>
        <a:buChar char="-"/>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33.xml"/></Relationships>
</file>

<file path=ppt/slides/_rels/slide4.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slideLayout" Target="../slideLayouts/slideLayout1.xml"/><Relationship Id="rId5" Type="http://schemas.openxmlformats.org/officeDocument/2006/relationships/image" Target="../media/image23.emf"/><Relationship Id="rId4" Type="http://schemas.openxmlformats.org/officeDocument/2006/relationships/image" Target="../media/image22.emf"/></Relationships>
</file>

<file path=ppt/slides/_rels/slide6.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emf"/><Relationship Id="rId2" Type="http://schemas.openxmlformats.org/officeDocument/2006/relationships/image" Target="../media/image24.jpeg"/><Relationship Id="rId1" Type="http://schemas.openxmlformats.org/officeDocument/2006/relationships/slideLayout" Target="../slideLayouts/slideLayout1.xml"/><Relationship Id="rId6" Type="http://schemas.openxmlformats.org/officeDocument/2006/relationships/image" Target="../media/image28.emf"/><Relationship Id="rId5" Type="http://schemas.openxmlformats.org/officeDocument/2006/relationships/image" Target="../media/image27.emf"/><Relationship Id="rId4" Type="http://schemas.openxmlformats.org/officeDocument/2006/relationships/image" Target="../media/image26.emf"/></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30.jpeg"/><Relationship Id="rId1" Type="http://schemas.openxmlformats.org/officeDocument/2006/relationships/slideLayout" Target="../slideLayouts/slideLayout1.xml"/><Relationship Id="rId4" Type="http://schemas.openxmlformats.org/officeDocument/2006/relationships/image" Target="../media/image31.emf"/></Relationships>
</file>

<file path=ppt/slides/_rels/slide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2.jpg"/><Relationship Id="rId2" Type="http://schemas.openxmlformats.org/officeDocument/2006/relationships/image" Target="../media/image34.png"/><Relationship Id="rId1" Type="http://schemas.openxmlformats.org/officeDocument/2006/relationships/slideLayout" Target="../slideLayouts/slideLayout1.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41.png"/></Relationships>
</file>

<file path=ppt/slides/_rels/slide1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png"/><Relationship Id="rId1" Type="http://schemas.openxmlformats.org/officeDocument/2006/relationships/slideLayout" Target="../slideLayouts/slideLayout1.xml"/><Relationship Id="rId6" Type="http://schemas.openxmlformats.org/officeDocument/2006/relationships/image" Target="../media/image47.png"/><Relationship Id="rId5" Type="http://schemas.openxmlformats.org/officeDocument/2006/relationships/image" Target="../media/image46.png"/><Relationship Id="rId10" Type="http://schemas.openxmlformats.org/officeDocument/2006/relationships/image" Target="../media/image51.png"/><Relationship Id="rId4" Type="http://schemas.openxmlformats.org/officeDocument/2006/relationships/image" Target="../media/image45.png"/><Relationship Id="rId9" Type="http://schemas.openxmlformats.org/officeDocument/2006/relationships/image" Target="../media/image50.png"/></Relationships>
</file>

<file path=ppt/slides/_rels/slide14.xml.rels><?xml version="1.0" encoding="UTF-8" standalone="yes"?>
<Relationships xmlns="http://schemas.openxmlformats.org/package/2006/relationships"><Relationship Id="rId2" Type="http://schemas.openxmlformats.org/officeDocument/2006/relationships/image" Target="../media/image52.emf"/><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4.emf"/><Relationship Id="rId2" Type="http://schemas.openxmlformats.org/officeDocument/2006/relationships/image" Target="../media/image53.png"/><Relationship Id="rId1" Type="http://schemas.openxmlformats.org/officeDocument/2006/relationships/slideLayout" Target="../slideLayouts/slideLayout1.xml"/><Relationship Id="rId6" Type="http://schemas.openxmlformats.org/officeDocument/2006/relationships/image" Target="../media/image57.emf"/><Relationship Id="rId5" Type="http://schemas.openxmlformats.org/officeDocument/2006/relationships/image" Target="../media/image56.emf"/><Relationship Id="rId4" Type="http://schemas.openxmlformats.org/officeDocument/2006/relationships/image" Target="../media/image55.emf"/></Relationships>
</file>

<file path=ppt/slides/_rels/slide17.xml.rels><?xml version="1.0" encoding="UTF-8" standalone="yes"?>
<Relationships xmlns="http://schemas.openxmlformats.org/package/2006/relationships"><Relationship Id="rId3" Type="http://schemas.openxmlformats.org/officeDocument/2006/relationships/image" Target="../media/image57.emf"/><Relationship Id="rId2" Type="http://schemas.openxmlformats.org/officeDocument/2006/relationships/image" Target="../media/image5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image" Target="../media/image59.jpeg"/><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19.xml.rels><?xml version="1.0" encoding="UTF-8" standalone="yes"?>
<Relationships xmlns="http://schemas.openxmlformats.org/package/2006/relationships"><Relationship Id="rId2" Type="http://schemas.openxmlformats.org/officeDocument/2006/relationships/image" Target="../media/image61.em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6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1.xml"/><Relationship Id="rId5" Type="http://schemas.openxmlformats.org/officeDocument/2006/relationships/image" Target="../media/image66.jpeg"/><Relationship Id="rId4" Type="http://schemas.openxmlformats.org/officeDocument/2006/relationships/image" Target="../media/image2.jpg"/></Relationships>
</file>

<file path=ppt/slides/_rels/slide23.xml.rels><?xml version="1.0" encoding="UTF-8" standalone="yes"?>
<Relationships xmlns="http://schemas.openxmlformats.org/package/2006/relationships"><Relationship Id="rId2" Type="http://schemas.openxmlformats.org/officeDocument/2006/relationships/image" Target="../media/image67.emf"/><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69.emf"/><Relationship Id="rId2" Type="http://schemas.openxmlformats.org/officeDocument/2006/relationships/image" Target="../media/image68.emf"/><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5.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g"/><Relationship Id="rId1" Type="http://schemas.openxmlformats.org/officeDocument/2006/relationships/slideLayout" Target="../slideLayouts/slideLayout1.xml"/><Relationship Id="rId4" Type="http://schemas.openxmlformats.org/officeDocument/2006/relationships/image" Target="../media/image72.jpeg"/></Relationships>
</file>

<file path=ppt/slides/_rels/slide26.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image" Target="../media/image7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image" Target="../media/image74.png"/><Relationship Id="rId1" Type="http://schemas.openxmlformats.org/officeDocument/2006/relationships/slideLayout" Target="../slideLayouts/slideLayout1.xml"/><Relationship Id="rId4" Type="http://schemas.openxmlformats.org/officeDocument/2006/relationships/image" Target="../media/image75.emf"/></Relationships>
</file>

<file path=ppt/slides/_rels/slide28.xml.rels><?xml version="1.0" encoding="UTF-8" standalone="yes"?>
<Relationships xmlns="http://schemas.openxmlformats.org/package/2006/relationships"><Relationship Id="rId2" Type="http://schemas.openxmlformats.org/officeDocument/2006/relationships/image" Target="../media/image76.emf"/><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77.emf"/></Relationships>
</file>

<file path=ppt/slides/_rels/slide30.xml.rels><?xml version="1.0" encoding="UTF-8" standalone="yes"?>
<Relationships xmlns="http://schemas.openxmlformats.org/package/2006/relationships"><Relationship Id="rId2" Type="http://schemas.openxmlformats.org/officeDocument/2006/relationships/image" Target="../media/image76.emf"/><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78.emf"/><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0.emf"/><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1.emf"/><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image" Target="../media/image83.png"/><Relationship Id="rId7" Type="http://schemas.openxmlformats.org/officeDocument/2006/relationships/image" Target="../media/image87.png"/><Relationship Id="rId2" Type="http://schemas.openxmlformats.org/officeDocument/2006/relationships/image" Target="../media/image82.png"/><Relationship Id="rId1" Type="http://schemas.openxmlformats.org/officeDocument/2006/relationships/slideLayout" Target="../slideLayouts/slideLayout1.xml"/><Relationship Id="rId6" Type="http://schemas.openxmlformats.org/officeDocument/2006/relationships/image" Target="../media/image86.png"/><Relationship Id="rId5" Type="http://schemas.openxmlformats.org/officeDocument/2006/relationships/image" Target="../media/image85.png"/><Relationship Id="rId4" Type="http://schemas.openxmlformats.org/officeDocument/2006/relationships/image" Target="../media/image84.png"/></Relationships>
</file>

<file path=ppt/slides/_rels/slide36.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90.png"/><Relationship Id="rId4" Type="http://schemas.openxmlformats.org/officeDocument/2006/relationships/image" Target="../media/image89.png"/></Relationships>
</file>

<file path=ppt/slides/_rels/slide37.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3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93.pn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9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9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99.png"/><Relationship Id="rId1" Type="http://schemas.openxmlformats.org/officeDocument/2006/relationships/slideLayout" Target="../slideLayouts/slideLayout1.xml"/><Relationship Id="rId5" Type="http://schemas.openxmlformats.org/officeDocument/2006/relationships/image" Target="../media/image101.png"/><Relationship Id="rId4" Type="http://schemas.openxmlformats.org/officeDocument/2006/relationships/image" Target="../media/image100.png"/></Relationships>
</file>

<file path=ppt/slides/_rels/slide47.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104.emf"/><Relationship Id="rId1" Type="http://schemas.openxmlformats.org/officeDocument/2006/relationships/slideLayout" Target="../slideLayouts/slideLayout10.xml"/></Relationships>
</file>

<file path=ppt/slides/_rels/slide50.xml.rels><?xml version="1.0" encoding="UTF-8" standalone="yes"?>
<Relationships xmlns="http://schemas.openxmlformats.org/package/2006/relationships"><Relationship Id="rId2" Type="http://schemas.openxmlformats.org/officeDocument/2006/relationships/image" Target="../media/image105.emf"/><Relationship Id="rId1" Type="http://schemas.openxmlformats.org/officeDocument/2006/relationships/slideLayout" Target="../slideLayouts/slideLayout10.xml"/></Relationships>
</file>

<file path=ppt/slides/_rels/slide51.xml.rels><?xml version="1.0" encoding="UTF-8" standalone="yes"?>
<Relationships xmlns="http://schemas.openxmlformats.org/package/2006/relationships"><Relationship Id="rId2" Type="http://schemas.openxmlformats.org/officeDocument/2006/relationships/image" Target="../media/image106.emf"/><Relationship Id="rId1" Type="http://schemas.openxmlformats.org/officeDocument/2006/relationships/slideLayout" Target="../slideLayouts/slideLayout1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3.xml.rels><?xml version="1.0" encoding="UTF-8" standalone="yes"?>
<Relationships xmlns="http://schemas.openxmlformats.org/package/2006/relationships"><Relationship Id="rId2" Type="http://schemas.openxmlformats.org/officeDocument/2006/relationships/image" Target="../media/image107.emf"/><Relationship Id="rId1" Type="http://schemas.openxmlformats.org/officeDocument/2006/relationships/slideLayout" Target="../slideLayouts/slideLayout10.xml"/></Relationships>
</file>

<file path=ppt/slides/_rels/slide54.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08.emf"/><Relationship Id="rId1" Type="http://schemas.openxmlformats.org/officeDocument/2006/relationships/slideLayout" Target="../slideLayouts/slideLayout10.xml"/></Relationships>
</file>

<file path=ppt/slides/_rels/slide55.xml.rels><?xml version="1.0" encoding="UTF-8" standalone="yes"?>
<Relationships xmlns="http://schemas.openxmlformats.org/package/2006/relationships"><Relationship Id="rId2" Type="http://schemas.openxmlformats.org/officeDocument/2006/relationships/image" Target="../media/image110.emf"/><Relationship Id="rId1" Type="http://schemas.openxmlformats.org/officeDocument/2006/relationships/slideLayout" Target="../slideLayouts/slideLayout10.xml"/></Relationships>
</file>

<file path=ppt/slides/_rels/slide56.xml.rels><?xml version="1.0" encoding="UTF-8" standalone="yes"?>
<Relationships xmlns="http://schemas.openxmlformats.org/package/2006/relationships"><Relationship Id="rId2" Type="http://schemas.openxmlformats.org/officeDocument/2006/relationships/image" Target="../media/image111.emf"/><Relationship Id="rId1" Type="http://schemas.openxmlformats.org/officeDocument/2006/relationships/slideLayout" Target="../slideLayouts/slideLayout10.xml"/></Relationships>
</file>

<file path=ppt/slides/_rels/slide57.xml.rels><?xml version="1.0" encoding="UTF-8" standalone="yes"?>
<Relationships xmlns="http://schemas.openxmlformats.org/package/2006/relationships"><Relationship Id="rId2" Type="http://schemas.openxmlformats.org/officeDocument/2006/relationships/image" Target="../media/image112.emf"/><Relationship Id="rId1" Type="http://schemas.openxmlformats.org/officeDocument/2006/relationships/slideLayout" Target="../slideLayouts/slideLayout10.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9.xml.rels><?xml version="1.0" encoding="UTF-8" standalone="yes"?>
<Relationships xmlns="http://schemas.openxmlformats.org/package/2006/relationships"><Relationship Id="rId2" Type="http://schemas.openxmlformats.org/officeDocument/2006/relationships/image" Target="../media/image113.emf"/><Relationship Id="rId1" Type="http://schemas.openxmlformats.org/officeDocument/2006/relationships/slideLayout" Target="../slideLayouts/slideLayout10.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solidFill>
            <a:srgbClr val="0070C0"/>
          </a:solidFill>
        </p:spPr>
        <p:txBody>
          <a:bodyPr>
            <a:normAutofit/>
          </a:bodyPr>
          <a:lstStyle/>
          <a:p>
            <a:r>
              <a:rPr lang="en-US" sz="4400" dirty="0"/>
              <a:t>Satellite monitoring, transport management and analytics</a:t>
            </a:r>
            <a:endParaRPr lang="ru-RU" sz="4400" dirty="0">
              <a:solidFill>
                <a:schemeClr val="bg1"/>
              </a:solidFill>
            </a:endParaRPr>
          </a:p>
        </p:txBody>
      </p:sp>
      <p:sp>
        <p:nvSpPr>
          <p:cNvPr id="3" name="Подзаголовок 2"/>
          <p:cNvSpPr>
            <a:spLocks noGrp="1"/>
          </p:cNvSpPr>
          <p:nvPr>
            <p:ph type="subTitle" idx="1"/>
          </p:nvPr>
        </p:nvSpPr>
        <p:spPr/>
        <p:txBody>
          <a:bodyPr/>
          <a:lstStyle/>
          <a:p>
            <a:r>
              <a:rPr lang="en-US" dirty="0" smtClean="0"/>
              <a:t>An overview of the capabilities</a:t>
            </a:r>
            <a:endParaRPr lang="ru-RU" dirty="0"/>
          </a:p>
        </p:txBody>
      </p:sp>
      <p:sp>
        <p:nvSpPr>
          <p:cNvPr id="5" name="Номер слайда 4"/>
          <p:cNvSpPr>
            <a:spLocks noGrp="1"/>
          </p:cNvSpPr>
          <p:nvPr>
            <p:ph type="sldNum" sz="quarter" idx="11"/>
          </p:nvPr>
        </p:nvSpPr>
        <p:spPr/>
        <p:txBody>
          <a:bodyPr/>
          <a:lstStyle/>
          <a:p>
            <a:fld id="{4B481FE3-6342-4E36-9936-0AC64538D440}" type="slidenum">
              <a:rPr lang="ru-RU" smtClean="0"/>
              <a:t>1</a:t>
            </a:fld>
            <a:endParaRPr lang="ru-RU"/>
          </a:p>
        </p:txBody>
      </p:sp>
    </p:spTree>
    <p:extLst>
      <p:ext uri="{BB962C8B-B14F-4D97-AF65-F5344CB8AC3E}">
        <p14:creationId xmlns:p14="http://schemas.microsoft.com/office/powerpoint/2010/main" val="163810495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4000" dirty="0" smtClean="0"/>
              <a:t>SCOUT System operation principle</a:t>
            </a:r>
            <a:endParaRPr lang="ru-RU" sz="4000" dirty="0"/>
          </a:p>
        </p:txBody>
      </p:sp>
      <p:sp>
        <p:nvSpPr>
          <p:cNvPr id="8" name="Прямоугольник 7"/>
          <p:cNvSpPr/>
          <p:nvPr/>
        </p:nvSpPr>
        <p:spPr>
          <a:xfrm>
            <a:off x="656465" y="4983295"/>
            <a:ext cx="3280610" cy="584775"/>
          </a:xfrm>
          <a:prstGeom prst="rect">
            <a:avLst/>
          </a:prstGeom>
        </p:spPr>
        <p:txBody>
          <a:bodyPr wrap="square">
            <a:spAutoFit/>
          </a:bodyPr>
          <a:lstStyle/>
          <a:p>
            <a:pPr>
              <a:spcBef>
                <a:spcPct val="20000"/>
              </a:spcBef>
              <a:buClr>
                <a:srgbClr val="009BC6"/>
              </a:buClr>
              <a:buSzPct val="150000"/>
            </a:pPr>
            <a:r>
              <a:rPr lang="ru-RU" sz="1600" dirty="0" smtClean="0">
                <a:latin typeface="Tahoma" panose="020B0604030504040204" pitchFamily="34" charset="0"/>
                <a:ea typeface="Tahoma" panose="020B0604030504040204" pitchFamily="34" charset="0"/>
                <a:cs typeface="Tahoma" panose="020B0604030504040204" pitchFamily="34" charset="0"/>
              </a:rPr>
              <a:t>МТ-700</a:t>
            </a:r>
            <a:r>
              <a:rPr lang="en-US" sz="1600" dirty="0" smtClean="0">
                <a:latin typeface="Tahoma" panose="020B0604030504040204" pitchFamily="34" charset="0"/>
                <a:ea typeface="Tahoma" panose="020B0604030504040204" pitchFamily="34" charset="0"/>
                <a:cs typeface="Tahoma" panose="020B0604030504040204" pitchFamily="34" charset="0"/>
              </a:rPr>
              <a:t> satellite monitoring modules</a:t>
            </a:r>
            <a:r>
              <a:rPr lang="ru-RU" sz="1600" dirty="0" smtClean="0">
                <a:latin typeface="Tahoma" panose="020B0604030504040204" pitchFamily="34" charset="0"/>
                <a:ea typeface="Tahoma" panose="020B0604030504040204" pitchFamily="34" charset="0"/>
                <a:cs typeface="Tahoma" panose="020B0604030504040204" pitchFamily="34" charset="0"/>
              </a:rPr>
              <a:t> </a:t>
            </a:r>
            <a:r>
              <a:rPr lang="en-US" sz="1600" dirty="0" smtClean="0">
                <a:latin typeface="Tahoma" panose="020B0604030504040204" pitchFamily="34" charset="0"/>
                <a:ea typeface="Tahoma" panose="020B0604030504040204" pitchFamily="34" charset="0"/>
                <a:cs typeface="Tahoma" panose="020B0604030504040204" pitchFamily="34" charset="0"/>
              </a:rPr>
              <a:t>are installed on a vehicle</a:t>
            </a:r>
          </a:p>
        </p:txBody>
      </p:sp>
      <p:sp>
        <p:nvSpPr>
          <p:cNvPr id="9" name="Прямоугольник 8"/>
          <p:cNvSpPr/>
          <p:nvPr/>
        </p:nvSpPr>
        <p:spPr>
          <a:xfrm>
            <a:off x="4205823" y="4983295"/>
            <a:ext cx="2961030" cy="1077218"/>
          </a:xfrm>
          <a:prstGeom prst="rect">
            <a:avLst/>
          </a:prstGeom>
        </p:spPr>
        <p:txBody>
          <a:bodyPr wrap="square">
            <a:spAutoFit/>
          </a:bodyPr>
          <a:lstStyle/>
          <a:p>
            <a:pPr>
              <a:spcBef>
                <a:spcPct val="20000"/>
              </a:spcBef>
              <a:buClr>
                <a:srgbClr val="009BC6"/>
              </a:buClr>
              <a:buSzPct val="150000"/>
            </a:pPr>
            <a:r>
              <a:rPr lang="en-US" sz="1600" dirty="0" smtClean="0">
                <a:latin typeface="Tahoma" panose="020B0604030504040204" pitchFamily="34" charset="0"/>
                <a:ea typeface="Tahoma" panose="020B0604030504040204" pitchFamily="34" charset="0"/>
                <a:cs typeface="Tahoma" panose="020B0604030504040204" pitchFamily="34" charset="0"/>
              </a:rPr>
              <a:t>The data from those modules </a:t>
            </a:r>
            <a:r>
              <a:rPr lang="en-US" sz="1600" dirty="0">
                <a:latin typeface="Tahoma" panose="020B0604030504040204" pitchFamily="34" charset="0"/>
                <a:ea typeface="Tahoma" panose="020B0604030504040204" pitchFamily="34" charset="0"/>
                <a:cs typeface="Tahoma" panose="020B0604030504040204" pitchFamily="34" charset="0"/>
              </a:rPr>
              <a:t>gets to a server and </a:t>
            </a:r>
            <a:r>
              <a:rPr lang="en-US" sz="1600" dirty="0" smtClean="0">
                <a:latin typeface="Tahoma" panose="020B0604030504040204" pitchFamily="34" charset="0"/>
                <a:ea typeface="Tahoma" panose="020B0604030504040204" pitchFamily="34" charset="0"/>
                <a:cs typeface="Tahoma" panose="020B0604030504040204" pitchFamily="34" charset="0"/>
              </a:rPr>
              <a:t>is</a:t>
            </a:r>
            <a:r>
              <a:rPr lang="ru-RU" sz="1600" dirty="0" smtClean="0">
                <a:latin typeface="Tahoma" panose="020B0604030504040204" pitchFamily="34" charset="0"/>
                <a:ea typeface="Tahoma" panose="020B0604030504040204" pitchFamily="34" charset="0"/>
                <a:cs typeface="Tahoma" panose="020B0604030504040204" pitchFamily="34" charset="0"/>
              </a:rPr>
              <a:t> </a:t>
            </a:r>
            <a:r>
              <a:rPr lang="en-US" sz="1600" dirty="0" smtClean="0">
                <a:latin typeface="Tahoma" panose="020B0604030504040204" pitchFamily="34" charset="0"/>
                <a:ea typeface="Tahoma" panose="020B0604030504040204" pitchFamily="34" charset="0"/>
                <a:cs typeface="Tahoma" panose="020B0604030504040204" pitchFamily="34" charset="0"/>
              </a:rPr>
              <a:t>then processed </a:t>
            </a:r>
            <a:r>
              <a:rPr lang="en-US" sz="1600" dirty="0">
                <a:latin typeface="Tahoma" panose="020B0604030504040204" pitchFamily="34" charset="0"/>
                <a:ea typeface="Tahoma" panose="020B0604030504040204" pitchFamily="34" charset="0"/>
                <a:cs typeface="Tahoma" panose="020B0604030504040204" pitchFamily="34" charset="0"/>
              </a:rPr>
              <a:t>by «</a:t>
            </a:r>
            <a:r>
              <a:rPr lang="en-US" sz="1600" dirty="0" smtClean="0">
                <a:latin typeface="Tahoma" panose="020B0604030504040204" pitchFamily="34" charset="0"/>
                <a:ea typeface="Tahoma" panose="020B0604030504040204" pitchFamily="34" charset="0"/>
                <a:cs typeface="Tahoma" panose="020B0604030504040204" pitchFamily="34" charset="0"/>
              </a:rPr>
              <a:t>SCOUT-Platform» software</a:t>
            </a:r>
          </a:p>
        </p:txBody>
      </p:sp>
      <p:sp>
        <p:nvSpPr>
          <p:cNvPr id="10" name="Прямоугольник 9"/>
          <p:cNvSpPr/>
          <p:nvPr/>
        </p:nvSpPr>
        <p:spPr>
          <a:xfrm>
            <a:off x="7260084" y="4983295"/>
            <a:ext cx="4203031" cy="1077218"/>
          </a:xfrm>
          <a:prstGeom prst="rect">
            <a:avLst/>
          </a:prstGeom>
        </p:spPr>
        <p:txBody>
          <a:bodyPr wrap="square">
            <a:spAutoFit/>
          </a:bodyPr>
          <a:lstStyle/>
          <a:p>
            <a:pPr>
              <a:spcBef>
                <a:spcPct val="20000"/>
              </a:spcBef>
              <a:buClr>
                <a:srgbClr val="009BC6"/>
              </a:buClr>
              <a:buSzPct val="150000"/>
            </a:pPr>
            <a:r>
              <a:rPr lang="en-US" sz="1600" dirty="0" smtClean="0">
                <a:latin typeface="Tahoma" panose="020B0604030504040204" pitchFamily="34" charset="0"/>
                <a:ea typeface="Tahoma" panose="020B0604030504040204" pitchFamily="34" charset="0"/>
                <a:cs typeface="Tahoma" panose="020B0604030504040204" pitchFamily="34" charset="0"/>
              </a:rPr>
              <a:t>Software includes a detailed reports system. It allows to analyze the incoming data and make competent management decisions efficiently</a:t>
            </a:r>
          </a:p>
        </p:txBody>
      </p:sp>
      <p:sp>
        <p:nvSpPr>
          <p:cNvPr id="11" name="Прямоугольник 10"/>
          <p:cNvSpPr/>
          <p:nvPr/>
        </p:nvSpPr>
        <p:spPr>
          <a:xfrm>
            <a:off x="381001" y="5077773"/>
            <a:ext cx="199895" cy="1998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Прямоугольник 11"/>
          <p:cNvSpPr/>
          <p:nvPr/>
        </p:nvSpPr>
        <p:spPr>
          <a:xfrm>
            <a:off x="3912697" y="5077772"/>
            <a:ext cx="199895" cy="1998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Прямоугольник 12"/>
          <p:cNvSpPr/>
          <p:nvPr/>
        </p:nvSpPr>
        <p:spPr>
          <a:xfrm>
            <a:off x="6990345" y="5077771"/>
            <a:ext cx="199895" cy="1998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Номер слайда 4"/>
          <p:cNvSpPr>
            <a:spLocks noGrp="1"/>
          </p:cNvSpPr>
          <p:nvPr>
            <p:ph type="sldNum" sz="quarter" idx="15"/>
          </p:nvPr>
        </p:nvSpPr>
        <p:spPr/>
        <p:txBody>
          <a:bodyPr/>
          <a:lstStyle/>
          <a:p>
            <a:fld id="{4B481FE3-6342-4E36-9936-0AC64538D440}" type="slidenum">
              <a:rPr lang="ru-RU" smtClean="0"/>
              <a:t>2</a:t>
            </a:fld>
            <a:endParaRPr lang="ru-RU"/>
          </a:p>
        </p:txBody>
      </p:sp>
      <p:grpSp>
        <p:nvGrpSpPr>
          <p:cNvPr id="3" name="Group 4"/>
          <p:cNvGrpSpPr>
            <a:grpSpLocks noChangeAspect="1"/>
          </p:cNvGrpSpPr>
          <p:nvPr/>
        </p:nvGrpSpPr>
        <p:grpSpPr bwMode="auto">
          <a:xfrm>
            <a:off x="2282825" y="1403350"/>
            <a:ext cx="6880225" cy="3322638"/>
            <a:chOff x="1438" y="884"/>
            <a:chExt cx="4334" cy="2093"/>
          </a:xfrm>
        </p:grpSpPr>
        <p:sp>
          <p:nvSpPr>
            <p:cNvPr id="6" name="AutoShape 3"/>
            <p:cNvSpPr>
              <a:spLocks noChangeAspect="1" noChangeArrowheads="1" noTextEdit="1"/>
            </p:cNvSpPr>
            <p:nvPr/>
          </p:nvSpPr>
          <p:spPr bwMode="auto">
            <a:xfrm>
              <a:off x="1438" y="884"/>
              <a:ext cx="4334" cy="2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grpSp>
          <p:nvGrpSpPr>
            <p:cNvPr id="7" name="Group 205"/>
            <p:cNvGrpSpPr>
              <a:grpSpLocks/>
            </p:cNvGrpSpPr>
            <p:nvPr/>
          </p:nvGrpSpPr>
          <p:grpSpPr bwMode="auto">
            <a:xfrm>
              <a:off x="1503" y="884"/>
              <a:ext cx="4267" cy="2093"/>
              <a:chOff x="1503" y="884"/>
              <a:chExt cx="4267" cy="2093"/>
            </a:xfrm>
          </p:grpSpPr>
          <p:sp>
            <p:nvSpPr>
              <p:cNvPr id="149" name="Freeform 5"/>
              <p:cNvSpPr>
                <a:spLocks/>
              </p:cNvSpPr>
              <p:nvPr/>
            </p:nvSpPr>
            <p:spPr bwMode="auto">
              <a:xfrm>
                <a:off x="3141" y="886"/>
                <a:ext cx="60" cy="80"/>
              </a:xfrm>
              <a:custGeom>
                <a:avLst/>
                <a:gdLst>
                  <a:gd name="T0" fmla="*/ 16 w 27"/>
                  <a:gd name="T1" fmla="*/ 36 h 36"/>
                  <a:gd name="T2" fmla="*/ 10 w 27"/>
                  <a:gd name="T3" fmla="*/ 35 h 36"/>
                  <a:gd name="T4" fmla="*/ 5 w 27"/>
                  <a:gd name="T5" fmla="*/ 32 h 36"/>
                  <a:gd name="T6" fmla="*/ 1 w 27"/>
                  <a:gd name="T7" fmla="*/ 26 h 36"/>
                  <a:gd name="T8" fmla="*/ 0 w 27"/>
                  <a:gd name="T9" fmla="*/ 18 h 36"/>
                  <a:gd name="T10" fmla="*/ 1 w 27"/>
                  <a:gd name="T11" fmla="*/ 11 h 36"/>
                  <a:gd name="T12" fmla="*/ 5 w 27"/>
                  <a:gd name="T13" fmla="*/ 5 h 36"/>
                  <a:gd name="T14" fmla="*/ 10 w 27"/>
                  <a:gd name="T15" fmla="*/ 1 h 36"/>
                  <a:gd name="T16" fmla="*/ 16 w 27"/>
                  <a:gd name="T17" fmla="*/ 0 h 36"/>
                  <a:gd name="T18" fmla="*/ 19 w 27"/>
                  <a:gd name="T19" fmla="*/ 0 h 36"/>
                  <a:gd name="T20" fmla="*/ 22 w 27"/>
                  <a:gd name="T21" fmla="*/ 1 h 36"/>
                  <a:gd name="T22" fmla="*/ 24 w 27"/>
                  <a:gd name="T23" fmla="*/ 2 h 36"/>
                  <a:gd name="T24" fmla="*/ 27 w 27"/>
                  <a:gd name="T25" fmla="*/ 3 h 36"/>
                  <a:gd name="T26" fmla="*/ 27 w 27"/>
                  <a:gd name="T27" fmla="*/ 9 h 36"/>
                  <a:gd name="T28" fmla="*/ 26 w 27"/>
                  <a:gd name="T29" fmla="*/ 9 h 36"/>
                  <a:gd name="T30" fmla="*/ 25 w 27"/>
                  <a:gd name="T31" fmla="*/ 7 h 36"/>
                  <a:gd name="T32" fmla="*/ 22 w 27"/>
                  <a:gd name="T33" fmla="*/ 6 h 36"/>
                  <a:gd name="T34" fmla="*/ 20 w 27"/>
                  <a:gd name="T35" fmla="*/ 5 h 36"/>
                  <a:gd name="T36" fmla="*/ 16 w 27"/>
                  <a:gd name="T37" fmla="*/ 4 h 36"/>
                  <a:gd name="T38" fmla="*/ 12 w 27"/>
                  <a:gd name="T39" fmla="*/ 5 h 36"/>
                  <a:gd name="T40" fmla="*/ 8 w 27"/>
                  <a:gd name="T41" fmla="*/ 8 h 36"/>
                  <a:gd name="T42" fmla="*/ 6 w 27"/>
                  <a:gd name="T43" fmla="*/ 12 h 36"/>
                  <a:gd name="T44" fmla="*/ 5 w 27"/>
                  <a:gd name="T45" fmla="*/ 18 h 36"/>
                  <a:gd name="T46" fmla="*/ 6 w 27"/>
                  <a:gd name="T47" fmla="*/ 25 h 36"/>
                  <a:gd name="T48" fmla="*/ 8 w 27"/>
                  <a:gd name="T49" fmla="*/ 29 h 36"/>
                  <a:gd name="T50" fmla="*/ 12 w 27"/>
                  <a:gd name="T51" fmla="*/ 32 h 36"/>
                  <a:gd name="T52" fmla="*/ 16 w 27"/>
                  <a:gd name="T53" fmla="*/ 32 h 36"/>
                  <a:gd name="T54" fmla="*/ 20 w 27"/>
                  <a:gd name="T55" fmla="*/ 32 h 36"/>
                  <a:gd name="T56" fmla="*/ 23 w 27"/>
                  <a:gd name="T57" fmla="*/ 31 h 36"/>
                  <a:gd name="T58" fmla="*/ 25 w 27"/>
                  <a:gd name="T59" fmla="*/ 29 h 36"/>
                  <a:gd name="T60" fmla="*/ 26 w 27"/>
                  <a:gd name="T61" fmla="*/ 28 h 36"/>
                  <a:gd name="T62" fmla="*/ 27 w 27"/>
                  <a:gd name="T63" fmla="*/ 28 h 36"/>
                  <a:gd name="T64" fmla="*/ 27 w 27"/>
                  <a:gd name="T65" fmla="*/ 33 h 36"/>
                  <a:gd name="T66" fmla="*/ 25 w 27"/>
                  <a:gd name="T67" fmla="*/ 34 h 36"/>
                  <a:gd name="T68" fmla="*/ 22 w 27"/>
                  <a:gd name="T69" fmla="*/ 35 h 36"/>
                  <a:gd name="T70" fmla="*/ 19 w 27"/>
                  <a:gd name="T71" fmla="*/ 36 h 36"/>
                  <a:gd name="T72" fmla="*/ 16 w 27"/>
                  <a:gd name="T73"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7" h="36">
                    <a:moveTo>
                      <a:pt x="16" y="36"/>
                    </a:moveTo>
                    <a:cubicBezTo>
                      <a:pt x="14" y="36"/>
                      <a:pt x="12" y="36"/>
                      <a:pt x="10" y="35"/>
                    </a:cubicBezTo>
                    <a:cubicBezTo>
                      <a:pt x="8" y="34"/>
                      <a:pt x="6" y="33"/>
                      <a:pt x="5" y="32"/>
                    </a:cubicBezTo>
                    <a:cubicBezTo>
                      <a:pt x="3" y="30"/>
                      <a:pt x="2" y="28"/>
                      <a:pt x="1" y="26"/>
                    </a:cubicBezTo>
                    <a:cubicBezTo>
                      <a:pt x="1" y="24"/>
                      <a:pt x="0" y="21"/>
                      <a:pt x="0" y="18"/>
                    </a:cubicBezTo>
                    <a:cubicBezTo>
                      <a:pt x="0" y="15"/>
                      <a:pt x="1" y="13"/>
                      <a:pt x="1" y="11"/>
                    </a:cubicBezTo>
                    <a:cubicBezTo>
                      <a:pt x="2" y="9"/>
                      <a:pt x="3" y="7"/>
                      <a:pt x="5" y="5"/>
                    </a:cubicBezTo>
                    <a:cubicBezTo>
                      <a:pt x="6" y="3"/>
                      <a:pt x="8" y="2"/>
                      <a:pt x="10" y="1"/>
                    </a:cubicBezTo>
                    <a:cubicBezTo>
                      <a:pt x="11" y="1"/>
                      <a:pt x="14" y="0"/>
                      <a:pt x="16" y="0"/>
                    </a:cubicBezTo>
                    <a:cubicBezTo>
                      <a:pt x="17" y="0"/>
                      <a:pt x="18" y="0"/>
                      <a:pt x="19" y="0"/>
                    </a:cubicBezTo>
                    <a:cubicBezTo>
                      <a:pt x="20" y="1"/>
                      <a:pt x="21" y="1"/>
                      <a:pt x="22" y="1"/>
                    </a:cubicBezTo>
                    <a:cubicBezTo>
                      <a:pt x="23" y="1"/>
                      <a:pt x="24" y="2"/>
                      <a:pt x="24" y="2"/>
                    </a:cubicBezTo>
                    <a:cubicBezTo>
                      <a:pt x="25" y="2"/>
                      <a:pt x="26" y="3"/>
                      <a:pt x="27" y="3"/>
                    </a:cubicBezTo>
                    <a:cubicBezTo>
                      <a:pt x="27" y="9"/>
                      <a:pt x="27" y="9"/>
                      <a:pt x="27" y="9"/>
                    </a:cubicBezTo>
                    <a:cubicBezTo>
                      <a:pt x="26" y="9"/>
                      <a:pt x="26" y="9"/>
                      <a:pt x="26" y="9"/>
                    </a:cubicBezTo>
                    <a:cubicBezTo>
                      <a:pt x="26" y="8"/>
                      <a:pt x="25" y="8"/>
                      <a:pt x="25" y="7"/>
                    </a:cubicBezTo>
                    <a:cubicBezTo>
                      <a:pt x="24" y="7"/>
                      <a:pt x="23" y="6"/>
                      <a:pt x="22" y="6"/>
                    </a:cubicBezTo>
                    <a:cubicBezTo>
                      <a:pt x="22" y="5"/>
                      <a:pt x="21" y="5"/>
                      <a:pt x="20" y="5"/>
                    </a:cubicBezTo>
                    <a:cubicBezTo>
                      <a:pt x="19" y="4"/>
                      <a:pt x="17" y="4"/>
                      <a:pt x="16" y="4"/>
                    </a:cubicBezTo>
                    <a:cubicBezTo>
                      <a:pt x="14" y="4"/>
                      <a:pt x="13" y="4"/>
                      <a:pt x="12" y="5"/>
                    </a:cubicBezTo>
                    <a:cubicBezTo>
                      <a:pt x="10" y="6"/>
                      <a:pt x="9" y="7"/>
                      <a:pt x="8" y="8"/>
                    </a:cubicBezTo>
                    <a:cubicBezTo>
                      <a:pt x="7" y="9"/>
                      <a:pt x="6" y="10"/>
                      <a:pt x="6" y="12"/>
                    </a:cubicBezTo>
                    <a:cubicBezTo>
                      <a:pt x="5" y="14"/>
                      <a:pt x="5" y="16"/>
                      <a:pt x="5" y="18"/>
                    </a:cubicBezTo>
                    <a:cubicBezTo>
                      <a:pt x="5" y="21"/>
                      <a:pt x="5" y="23"/>
                      <a:pt x="6" y="25"/>
                    </a:cubicBezTo>
                    <a:cubicBezTo>
                      <a:pt x="7" y="26"/>
                      <a:pt x="7" y="28"/>
                      <a:pt x="8" y="29"/>
                    </a:cubicBezTo>
                    <a:cubicBezTo>
                      <a:pt x="9" y="30"/>
                      <a:pt x="10" y="31"/>
                      <a:pt x="12" y="32"/>
                    </a:cubicBezTo>
                    <a:cubicBezTo>
                      <a:pt x="13" y="32"/>
                      <a:pt x="14" y="32"/>
                      <a:pt x="16" y="32"/>
                    </a:cubicBezTo>
                    <a:cubicBezTo>
                      <a:pt x="17" y="32"/>
                      <a:pt x="19" y="32"/>
                      <a:pt x="20" y="32"/>
                    </a:cubicBezTo>
                    <a:cubicBezTo>
                      <a:pt x="21" y="32"/>
                      <a:pt x="22" y="31"/>
                      <a:pt x="23" y="31"/>
                    </a:cubicBezTo>
                    <a:cubicBezTo>
                      <a:pt x="24" y="30"/>
                      <a:pt x="24" y="30"/>
                      <a:pt x="25" y="29"/>
                    </a:cubicBezTo>
                    <a:cubicBezTo>
                      <a:pt x="26" y="29"/>
                      <a:pt x="26" y="28"/>
                      <a:pt x="26" y="28"/>
                    </a:cubicBezTo>
                    <a:cubicBezTo>
                      <a:pt x="27" y="28"/>
                      <a:pt x="27" y="28"/>
                      <a:pt x="27" y="28"/>
                    </a:cubicBezTo>
                    <a:cubicBezTo>
                      <a:pt x="27" y="33"/>
                      <a:pt x="27" y="33"/>
                      <a:pt x="27" y="33"/>
                    </a:cubicBezTo>
                    <a:cubicBezTo>
                      <a:pt x="26" y="34"/>
                      <a:pt x="25" y="34"/>
                      <a:pt x="25" y="34"/>
                    </a:cubicBezTo>
                    <a:cubicBezTo>
                      <a:pt x="24" y="35"/>
                      <a:pt x="23" y="35"/>
                      <a:pt x="22" y="35"/>
                    </a:cubicBezTo>
                    <a:cubicBezTo>
                      <a:pt x="21" y="36"/>
                      <a:pt x="20" y="36"/>
                      <a:pt x="19" y="36"/>
                    </a:cubicBezTo>
                    <a:cubicBezTo>
                      <a:pt x="18" y="36"/>
                      <a:pt x="17" y="36"/>
                      <a:pt x="16" y="36"/>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50" name="Freeform 6"/>
              <p:cNvSpPr>
                <a:spLocks noEditPoints="1"/>
              </p:cNvSpPr>
              <p:nvPr/>
            </p:nvSpPr>
            <p:spPr bwMode="auto">
              <a:xfrm>
                <a:off x="3205" y="906"/>
                <a:ext cx="52" cy="60"/>
              </a:xfrm>
              <a:custGeom>
                <a:avLst/>
                <a:gdLst>
                  <a:gd name="T0" fmla="*/ 13 w 23"/>
                  <a:gd name="T1" fmla="*/ 27 h 27"/>
                  <a:gd name="T2" fmla="*/ 3 w 23"/>
                  <a:gd name="T3" fmla="*/ 24 h 27"/>
                  <a:gd name="T4" fmla="*/ 0 w 23"/>
                  <a:gd name="T5" fmla="*/ 14 h 27"/>
                  <a:gd name="T6" fmla="*/ 3 w 23"/>
                  <a:gd name="T7" fmla="*/ 4 h 27"/>
                  <a:gd name="T8" fmla="*/ 12 w 23"/>
                  <a:gd name="T9" fmla="*/ 0 h 27"/>
                  <a:gd name="T10" fmla="*/ 16 w 23"/>
                  <a:gd name="T11" fmla="*/ 1 h 27"/>
                  <a:gd name="T12" fmla="*/ 20 w 23"/>
                  <a:gd name="T13" fmla="*/ 3 h 27"/>
                  <a:gd name="T14" fmla="*/ 22 w 23"/>
                  <a:gd name="T15" fmla="*/ 6 h 27"/>
                  <a:gd name="T16" fmla="*/ 23 w 23"/>
                  <a:gd name="T17" fmla="*/ 12 h 27"/>
                  <a:gd name="T18" fmla="*/ 23 w 23"/>
                  <a:gd name="T19" fmla="*/ 14 h 27"/>
                  <a:gd name="T20" fmla="*/ 4 w 23"/>
                  <a:gd name="T21" fmla="*/ 14 h 27"/>
                  <a:gd name="T22" fmla="*/ 7 w 23"/>
                  <a:gd name="T23" fmla="*/ 21 h 27"/>
                  <a:gd name="T24" fmla="*/ 13 w 23"/>
                  <a:gd name="T25" fmla="*/ 24 h 27"/>
                  <a:gd name="T26" fmla="*/ 16 w 23"/>
                  <a:gd name="T27" fmla="*/ 23 h 27"/>
                  <a:gd name="T28" fmla="*/ 18 w 23"/>
                  <a:gd name="T29" fmla="*/ 22 h 27"/>
                  <a:gd name="T30" fmla="*/ 20 w 23"/>
                  <a:gd name="T31" fmla="*/ 21 h 27"/>
                  <a:gd name="T32" fmla="*/ 22 w 23"/>
                  <a:gd name="T33" fmla="*/ 20 h 27"/>
                  <a:gd name="T34" fmla="*/ 22 w 23"/>
                  <a:gd name="T35" fmla="*/ 20 h 27"/>
                  <a:gd name="T36" fmla="*/ 22 w 23"/>
                  <a:gd name="T37" fmla="*/ 25 h 27"/>
                  <a:gd name="T38" fmla="*/ 20 w 23"/>
                  <a:gd name="T39" fmla="*/ 26 h 27"/>
                  <a:gd name="T40" fmla="*/ 18 w 23"/>
                  <a:gd name="T41" fmla="*/ 27 h 27"/>
                  <a:gd name="T42" fmla="*/ 16 w 23"/>
                  <a:gd name="T43" fmla="*/ 27 h 27"/>
                  <a:gd name="T44" fmla="*/ 13 w 23"/>
                  <a:gd name="T45" fmla="*/ 27 h 27"/>
                  <a:gd name="T46" fmla="*/ 18 w 23"/>
                  <a:gd name="T47" fmla="*/ 11 h 27"/>
                  <a:gd name="T48" fmla="*/ 18 w 23"/>
                  <a:gd name="T49" fmla="*/ 8 h 27"/>
                  <a:gd name="T50" fmla="*/ 17 w 23"/>
                  <a:gd name="T51" fmla="*/ 5 h 27"/>
                  <a:gd name="T52" fmla="*/ 15 w 23"/>
                  <a:gd name="T53" fmla="*/ 4 h 27"/>
                  <a:gd name="T54" fmla="*/ 12 w 23"/>
                  <a:gd name="T55" fmla="*/ 3 h 27"/>
                  <a:gd name="T56" fmla="*/ 9 w 23"/>
                  <a:gd name="T57" fmla="*/ 4 h 27"/>
                  <a:gd name="T58" fmla="*/ 7 w 23"/>
                  <a:gd name="T59" fmla="*/ 6 h 27"/>
                  <a:gd name="T60" fmla="*/ 5 w 23"/>
                  <a:gd name="T61" fmla="*/ 8 h 27"/>
                  <a:gd name="T62" fmla="*/ 4 w 23"/>
                  <a:gd name="T63" fmla="*/ 11 h 27"/>
                  <a:gd name="T64" fmla="*/ 18 w 23"/>
                  <a:gd name="T65" fmla="*/ 1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 h="27">
                    <a:moveTo>
                      <a:pt x="13" y="27"/>
                    </a:moveTo>
                    <a:cubicBezTo>
                      <a:pt x="9" y="27"/>
                      <a:pt x="6" y="26"/>
                      <a:pt x="3" y="24"/>
                    </a:cubicBezTo>
                    <a:cubicBezTo>
                      <a:pt x="1" y="21"/>
                      <a:pt x="0" y="18"/>
                      <a:pt x="0" y="14"/>
                    </a:cubicBezTo>
                    <a:cubicBezTo>
                      <a:pt x="0" y="10"/>
                      <a:pt x="1" y="6"/>
                      <a:pt x="3" y="4"/>
                    </a:cubicBezTo>
                    <a:cubicBezTo>
                      <a:pt x="6" y="1"/>
                      <a:pt x="8" y="0"/>
                      <a:pt x="12" y="0"/>
                    </a:cubicBezTo>
                    <a:cubicBezTo>
                      <a:pt x="14" y="0"/>
                      <a:pt x="15" y="0"/>
                      <a:pt x="16" y="1"/>
                    </a:cubicBezTo>
                    <a:cubicBezTo>
                      <a:pt x="18" y="1"/>
                      <a:pt x="19" y="2"/>
                      <a:pt x="20" y="3"/>
                    </a:cubicBezTo>
                    <a:cubicBezTo>
                      <a:pt x="21" y="4"/>
                      <a:pt x="21" y="5"/>
                      <a:pt x="22" y="6"/>
                    </a:cubicBezTo>
                    <a:cubicBezTo>
                      <a:pt x="22" y="8"/>
                      <a:pt x="23" y="10"/>
                      <a:pt x="23" y="12"/>
                    </a:cubicBezTo>
                    <a:cubicBezTo>
                      <a:pt x="23" y="14"/>
                      <a:pt x="23" y="14"/>
                      <a:pt x="23" y="14"/>
                    </a:cubicBezTo>
                    <a:cubicBezTo>
                      <a:pt x="4" y="14"/>
                      <a:pt x="4" y="14"/>
                      <a:pt x="4" y="14"/>
                    </a:cubicBezTo>
                    <a:cubicBezTo>
                      <a:pt x="4" y="17"/>
                      <a:pt x="5" y="19"/>
                      <a:pt x="7" y="21"/>
                    </a:cubicBezTo>
                    <a:cubicBezTo>
                      <a:pt x="8" y="23"/>
                      <a:pt x="10" y="24"/>
                      <a:pt x="13" y="24"/>
                    </a:cubicBezTo>
                    <a:cubicBezTo>
                      <a:pt x="14" y="24"/>
                      <a:pt x="15" y="23"/>
                      <a:pt x="16" y="23"/>
                    </a:cubicBezTo>
                    <a:cubicBezTo>
                      <a:pt x="17" y="23"/>
                      <a:pt x="18" y="23"/>
                      <a:pt x="18" y="22"/>
                    </a:cubicBezTo>
                    <a:cubicBezTo>
                      <a:pt x="19" y="22"/>
                      <a:pt x="20" y="22"/>
                      <a:pt x="20" y="21"/>
                    </a:cubicBezTo>
                    <a:cubicBezTo>
                      <a:pt x="21" y="21"/>
                      <a:pt x="21" y="21"/>
                      <a:pt x="22" y="20"/>
                    </a:cubicBezTo>
                    <a:cubicBezTo>
                      <a:pt x="22" y="20"/>
                      <a:pt x="22" y="20"/>
                      <a:pt x="22" y="20"/>
                    </a:cubicBezTo>
                    <a:cubicBezTo>
                      <a:pt x="22" y="25"/>
                      <a:pt x="22" y="25"/>
                      <a:pt x="22" y="25"/>
                    </a:cubicBezTo>
                    <a:cubicBezTo>
                      <a:pt x="22" y="25"/>
                      <a:pt x="21" y="26"/>
                      <a:pt x="20" y="26"/>
                    </a:cubicBezTo>
                    <a:cubicBezTo>
                      <a:pt x="19" y="26"/>
                      <a:pt x="19" y="26"/>
                      <a:pt x="18" y="27"/>
                    </a:cubicBezTo>
                    <a:cubicBezTo>
                      <a:pt x="17" y="27"/>
                      <a:pt x="16" y="27"/>
                      <a:pt x="16" y="27"/>
                    </a:cubicBezTo>
                    <a:cubicBezTo>
                      <a:pt x="15" y="27"/>
                      <a:pt x="14" y="27"/>
                      <a:pt x="13" y="27"/>
                    </a:cubicBezTo>
                    <a:close/>
                    <a:moveTo>
                      <a:pt x="18" y="11"/>
                    </a:moveTo>
                    <a:cubicBezTo>
                      <a:pt x="18" y="10"/>
                      <a:pt x="18" y="9"/>
                      <a:pt x="18" y="8"/>
                    </a:cubicBezTo>
                    <a:cubicBezTo>
                      <a:pt x="18" y="7"/>
                      <a:pt x="17" y="6"/>
                      <a:pt x="17" y="5"/>
                    </a:cubicBezTo>
                    <a:cubicBezTo>
                      <a:pt x="16" y="5"/>
                      <a:pt x="16" y="4"/>
                      <a:pt x="15" y="4"/>
                    </a:cubicBezTo>
                    <a:cubicBezTo>
                      <a:pt x="14" y="4"/>
                      <a:pt x="13" y="3"/>
                      <a:pt x="12" y="3"/>
                    </a:cubicBezTo>
                    <a:cubicBezTo>
                      <a:pt x="11" y="3"/>
                      <a:pt x="10" y="4"/>
                      <a:pt x="9" y="4"/>
                    </a:cubicBezTo>
                    <a:cubicBezTo>
                      <a:pt x="8" y="4"/>
                      <a:pt x="7" y="5"/>
                      <a:pt x="7" y="6"/>
                    </a:cubicBezTo>
                    <a:cubicBezTo>
                      <a:pt x="6" y="6"/>
                      <a:pt x="5" y="7"/>
                      <a:pt x="5" y="8"/>
                    </a:cubicBezTo>
                    <a:cubicBezTo>
                      <a:pt x="5" y="9"/>
                      <a:pt x="5" y="10"/>
                      <a:pt x="4" y="11"/>
                    </a:cubicBezTo>
                    <a:lnTo>
                      <a:pt x="18" y="11"/>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51" name="Freeform 7"/>
              <p:cNvSpPr>
                <a:spLocks noEditPoints="1"/>
              </p:cNvSpPr>
              <p:nvPr/>
            </p:nvSpPr>
            <p:spPr bwMode="auto">
              <a:xfrm>
                <a:off x="3266" y="906"/>
                <a:ext cx="49" cy="81"/>
              </a:xfrm>
              <a:custGeom>
                <a:avLst/>
                <a:gdLst>
                  <a:gd name="T0" fmla="*/ 22 w 22"/>
                  <a:gd name="T1" fmla="*/ 13 h 36"/>
                  <a:gd name="T2" fmla="*/ 19 w 22"/>
                  <a:gd name="T3" fmla="*/ 23 h 36"/>
                  <a:gd name="T4" fmla="*/ 11 w 22"/>
                  <a:gd name="T5" fmla="*/ 27 h 36"/>
                  <a:gd name="T6" fmla="*/ 8 w 22"/>
                  <a:gd name="T7" fmla="*/ 27 h 36"/>
                  <a:gd name="T8" fmla="*/ 4 w 22"/>
                  <a:gd name="T9" fmla="*/ 25 h 36"/>
                  <a:gd name="T10" fmla="*/ 4 w 22"/>
                  <a:gd name="T11" fmla="*/ 36 h 36"/>
                  <a:gd name="T12" fmla="*/ 0 w 22"/>
                  <a:gd name="T13" fmla="*/ 36 h 36"/>
                  <a:gd name="T14" fmla="*/ 0 w 22"/>
                  <a:gd name="T15" fmla="*/ 1 h 36"/>
                  <a:gd name="T16" fmla="*/ 4 w 22"/>
                  <a:gd name="T17" fmla="*/ 1 h 36"/>
                  <a:gd name="T18" fmla="*/ 4 w 22"/>
                  <a:gd name="T19" fmla="*/ 3 h 36"/>
                  <a:gd name="T20" fmla="*/ 8 w 22"/>
                  <a:gd name="T21" fmla="*/ 1 h 36"/>
                  <a:gd name="T22" fmla="*/ 12 w 22"/>
                  <a:gd name="T23" fmla="*/ 0 h 36"/>
                  <a:gd name="T24" fmla="*/ 20 w 22"/>
                  <a:gd name="T25" fmla="*/ 3 h 36"/>
                  <a:gd name="T26" fmla="*/ 22 w 22"/>
                  <a:gd name="T27" fmla="*/ 13 h 36"/>
                  <a:gd name="T28" fmla="*/ 17 w 22"/>
                  <a:gd name="T29" fmla="*/ 13 h 36"/>
                  <a:gd name="T30" fmla="*/ 16 w 22"/>
                  <a:gd name="T31" fmla="*/ 7 h 36"/>
                  <a:gd name="T32" fmla="*/ 11 w 22"/>
                  <a:gd name="T33" fmla="*/ 4 h 36"/>
                  <a:gd name="T34" fmla="*/ 8 w 22"/>
                  <a:gd name="T35" fmla="*/ 5 h 36"/>
                  <a:gd name="T36" fmla="*/ 4 w 22"/>
                  <a:gd name="T37" fmla="*/ 7 h 36"/>
                  <a:gd name="T38" fmla="*/ 4 w 22"/>
                  <a:gd name="T39" fmla="*/ 22 h 36"/>
                  <a:gd name="T40" fmla="*/ 7 w 22"/>
                  <a:gd name="T41" fmla="*/ 23 h 36"/>
                  <a:gd name="T42" fmla="*/ 10 w 22"/>
                  <a:gd name="T43" fmla="*/ 23 h 36"/>
                  <a:gd name="T44" fmla="*/ 16 w 22"/>
                  <a:gd name="T45" fmla="*/ 21 h 36"/>
                  <a:gd name="T46" fmla="*/ 17 w 22"/>
                  <a:gd name="T47" fmla="*/ 1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 h="36">
                    <a:moveTo>
                      <a:pt x="22" y="13"/>
                    </a:moveTo>
                    <a:cubicBezTo>
                      <a:pt x="22" y="17"/>
                      <a:pt x="21" y="21"/>
                      <a:pt x="19" y="23"/>
                    </a:cubicBezTo>
                    <a:cubicBezTo>
                      <a:pt x="17" y="26"/>
                      <a:pt x="14" y="27"/>
                      <a:pt x="11" y="27"/>
                    </a:cubicBezTo>
                    <a:cubicBezTo>
                      <a:pt x="10" y="27"/>
                      <a:pt x="9" y="27"/>
                      <a:pt x="8" y="27"/>
                    </a:cubicBezTo>
                    <a:cubicBezTo>
                      <a:pt x="7" y="27"/>
                      <a:pt x="6" y="26"/>
                      <a:pt x="4" y="25"/>
                    </a:cubicBezTo>
                    <a:cubicBezTo>
                      <a:pt x="4" y="36"/>
                      <a:pt x="4" y="36"/>
                      <a:pt x="4" y="36"/>
                    </a:cubicBezTo>
                    <a:cubicBezTo>
                      <a:pt x="0" y="36"/>
                      <a:pt x="0" y="36"/>
                      <a:pt x="0" y="36"/>
                    </a:cubicBezTo>
                    <a:cubicBezTo>
                      <a:pt x="0" y="1"/>
                      <a:pt x="0" y="1"/>
                      <a:pt x="0" y="1"/>
                    </a:cubicBezTo>
                    <a:cubicBezTo>
                      <a:pt x="4" y="1"/>
                      <a:pt x="4" y="1"/>
                      <a:pt x="4" y="1"/>
                    </a:cubicBezTo>
                    <a:cubicBezTo>
                      <a:pt x="4" y="3"/>
                      <a:pt x="4" y="3"/>
                      <a:pt x="4" y="3"/>
                    </a:cubicBezTo>
                    <a:cubicBezTo>
                      <a:pt x="6" y="2"/>
                      <a:pt x="7" y="1"/>
                      <a:pt x="8" y="1"/>
                    </a:cubicBezTo>
                    <a:cubicBezTo>
                      <a:pt x="9" y="0"/>
                      <a:pt x="11" y="0"/>
                      <a:pt x="12" y="0"/>
                    </a:cubicBezTo>
                    <a:cubicBezTo>
                      <a:pt x="15" y="0"/>
                      <a:pt x="18" y="1"/>
                      <a:pt x="20" y="3"/>
                    </a:cubicBezTo>
                    <a:cubicBezTo>
                      <a:pt x="21" y="6"/>
                      <a:pt x="22" y="9"/>
                      <a:pt x="22" y="13"/>
                    </a:cubicBezTo>
                    <a:close/>
                    <a:moveTo>
                      <a:pt x="17" y="13"/>
                    </a:moveTo>
                    <a:cubicBezTo>
                      <a:pt x="17" y="10"/>
                      <a:pt x="17" y="8"/>
                      <a:pt x="16" y="7"/>
                    </a:cubicBezTo>
                    <a:cubicBezTo>
                      <a:pt x="15" y="5"/>
                      <a:pt x="14" y="4"/>
                      <a:pt x="11" y="4"/>
                    </a:cubicBezTo>
                    <a:cubicBezTo>
                      <a:pt x="10" y="4"/>
                      <a:pt x="9" y="4"/>
                      <a:pt x="8" y="5"/>
                    </a:cubicBezTo>
                    <a:cubicBezTo>
                      <a:pt x="7" y="5"/>
                      <a:pt x="6" y="6"/>
                      <a:pt x="4" y="7"/>
                    </a:cubicBezTo>
                    <a:cubicBezTo>
                      <a:pt x="4" y="22"/>
                      <a:pt x="4" y="22"/>
                      <a:pt x="4" y="22"/>
                    </a:cubicBezTo>
                    <a:cubicBezTo>
                      <a:pt x="6" y="22"/>
                      <a:pt x="7" y="23"/>
                      <a:pt x="7" y="23"/>
                    </a:cubicBezTo>
                    <a:cubicBezTo>
                      <a:pt x="8" y="23"/>
                      <a:pt x="9" y="23"/>
                      <a:pt x="10" y="23"/>
                    </a:cubicBezTo>
                    <a:cubicBezTo>
                      <a:pt x="13" y="23"/>
                      <a:pt x="14" y="22"/>
                      <a:pt x="16" y="21"/>
                    </a:cubicBezTo>
                    <a:cubicBezTo>
                      <a:pt x="17" y="19"/>
                      <a:pt x="17" y="17"/>
                      <a:pt x="17" y="13"/>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52" name="Freeform 8"/>
              <p:cNvSpPr>
                <a:spLocks noEditPoints="1"/>
              </p:cNvSpPr>
              <p:nvPr/>
            </p:nvSpPr>
            <p:spPr bwMode="auto">
              <a:xfrm>
                <a:off x="3326" y="909"/>
                <a:ext cx="44" cy="57"/>
              </a:xfrm>
              <a:custGeom>
                <a:avLst/>
                <a:gdLst>
                  <a:gd name="T0" fmla="*/ 20 w 20"/>
                  <a:gd name="T1" fmla="*/ 18 h 26"/>
                  <a:gd name="T2" fmla="*/ 19 w 20"/>
                  <a:gd name="T3" fmla="*/ 21 h 26"/>
                  <a:gd name="T4" fmla="*/ 17 w 20"/>
                  <a:gd name="T5" fmla="*/ 24 h 26"/>
                  <a:gd name="T6" fmla="*/ 14 w 20"/>
                  <a:gd name="T7" fmla="*/ 25 h 26"/>
                  <a:gd name="T8" fmla="*/ 10 w 20"/>
                  <a:gd name="T9" fmla="*/ 26 h 26"/>
                  <a:gd name="T10" fmla="*/ 0 w 20"/>
                  <a:gd name="T11" fmla="*/ 26 h 26"/>
                  <a:gd name="T12" fmla="*/ 0 w 20"/>
                  <a:gd name="T13" fmla="*/ 0 h 26"/>
                  <a:gd name="T14" fmla="*/ 9 w 20"/>
                  <a:gd name="T15" fmla="*/ 0 h 26"/>
                  <a:gd name="T16" fmla="*/ 13 w 20"/>
                  <a:gd name="T17" fmla="*/ 0 h 26"/>
                  <a:gd name="T18" fmla="*/ 16 w 20"/>
                  <a:gd name="T19" fmla="*/ 1 h 26"/>
                  <a:gd name="T20" fmla="*/ 18 w 20"/>
                  <a:gd name="T21" fmla="*/ 3 h 26"/>
                  <a:gd name="T22" fmla="*/ 19 w 20"/>
                  <a:gd name="T23" fmla="*/ 6 h 26"/>
                  <a:gd name="T24" fmla="*/ 18 w 20"/>
                  <a:gd name="T25" fmla="*/ 9 h 26"/>
                  <a:gd name="T26" fmla="*/ 15 w 20"/>
                  <a:gd name="T27" fmla="*/ 11 h 26"/>
                  <a:gd name="T28" fmla="*/ 15 w 20"/>
                  <a:gd name="T29" fmla="*/ 11 h 26"/>
                  <a:gd name="T30" fmla="*/ 19 w 20"/>
                  <a:gd name="T31" fmla="*/ 14 h 26"/>
                  <a:gd name="T32" fmla="*/ 20 w 20"/>
                  <a:gd name="T33" fmla="*/ 18 h 26"/>
                  <a:gd name="T34" fmla="*/ 14 w 20"/>
                  <a:gd name="T35" fmla="*/ 6 h 26"/>
                  <a:gd name="T36" fmla="*/ 14 w 20"/>
                  <a:gd name="T37" fmla="*/ 5 h 26"/>
                  <a:gd name="T38" fmla="*/ 13 w 20"/>
                  <a:gd name="T39" fmla="*/ 4 h 26"/>
                  <a:gd name="T40" fmla="*/ 11 w 20"/>
                  <a:gd name="T41" fmla="*/ 3 h 26"/>
                  <a:gd name="T42" fmla="*/ 8 w 20"/>
                  <a:gd name="T43" fmla="*/ 3 h 26"/>
                  <a:gd name="T44" fmla="*/ 4 w 20"/>
                  <a:gd name="T45" fmla="*/ 3 h 26"/>
                  <a:gd name="T46" fmla="*/ 4 w 20"/>
                  <a:gd name="T47" fmla="*/ 10 h 26"/>
                  <a:gd name="T48" fmla="*/ 9 w 20"/>
                  <a:gd name="T49" fmla="*/ 10 h 26"/>
                  <a:gd name="T50" fmla="*/ 11 w 20"/>
                  <a:gd name="T51" fmla="*/ 10 h 26"/>
                  <a:gd name="T52" fmla="*/ 13 w 20"/>
                  <a:gd name="T53" fmla="*/ 9 h 26"/>
                  <a:gd name="T54" fmla="*/ 14 w 20"/>
                  <a:gd name="T55" fmla="*/ 8 h 26"/>
                  <a:gd name="T56" fmla="*/ 14 w 20"/>
                  <a:gd name="T57" fmla="*/ 6 h 26"/>
                  <a:gd name="T58" fmla="*/ 16 w 20"/>
                  <a:gd name="T59" fmla="*/ 18 h 26"/>
                  <a:gd name="T60" fmla="*/ 15 w 20"/>
                  <a:gd name="T61" fmla="*/ 16 h 26"/>
                  <a:gd name="T62" fmla="*/ 14 w 20"/>
                  <a:gd name="T63" fmla="*/ 14 h 26"/>
                  <a:gd name="T64" fmla="*/ 12 w 20"/>
                  <a:gd name="T65" fmla="*/ 14 h 26"/>
                  <a:gd name="T66" fmla="*/ 9 w 20"/>
                  <a:gd name="T67" fmla="*/ 14 h 26"/>
                  <a:gd name="T68" fmla="*/ 4 w 20"/>
                  <a:gd name="T69" fmla="*/ 14 h 26"/>
                  <a:gd name="T70" fmla="*/ 4 w 20"/>
                  <a:gd name="T71" fmla="*/ 22 h 26"/>
                  <a:gd name="T72" fmla="*/ 8 w 20"/>
                  <a:gd name="T73" fmla="*/ 22 h 26"/>
                  <a:gd name="T74" fmla="*/ 11 w 20"/>
                  <a:gd name="T75" fmla="*/ 22 h 26"/>
                  <a:gd name="T76" fmla="*/ 14 w 20"/>
                  <a:gd name="T77" fmla="*/ 21 h 26"/>
                  <a:gd name="T78" fmla="*/ 15 w 20"/>
                  <a:gd name="T79" fmla="*/ 20 h 26"/>
                  <a:gd name="T80" fmla="*/ 16 w 20"/>
                  <a:gd name="T81" fmla="*/ 1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 h="26">
                    <a:moveTo>
                      <a:pt x="20" y="18"/>
                    </a:moveTo>
                    <a:cubicBezTo>
                      <a:pt x="20" y="19"/>
                      <a:pt x="20" y="20"/>
                      <a:pt x="19" y="21"/>
                    </a:cubicBezTo>
                    <a:cubicBezTo>
                      <a:pt x="19" y="22"/>
                      <a:pt x="18" y="23"/>
                      <a:pt x="17" y="24"/>
                    </a:cubicBezTo>
                    <a:cubicBezTo>
                      <a:pt x="16" y="24"/>
                      <a:pt x="15" y="25"/>
                      <a:pt x="14" y="25"/>
                    </a:cubicBezTo>
                    <a:cubicBezTo>
                      <a:pt x="13" y="26"/>
                      <a:pt x="12" y="26"/>
                      <a:pt x="10" y="26"/>
                    </a:cubicBezTo>
                    <a:cubicBezTo>
                      <a:pt x="0" y="26"/>
                      <a:pt x="0" y="26"/>
                      <a:pt x="0" y="26"/>
                    </a:cubicBezTo>
                    <a:cubicBezTo>
                      <a:pt x="0" y="0"/>
                      <a:pt x="0" y="0"/>
                      <a:pt x="0" y="0"/>
                    </a:cubicBezTo>
                    <a:cubicBezTo>
                      <a:pt x="9" y="0"/>
                      <a:pt x="9" y="0"/>
                      <a:pt x="9" y="0"/>
                    </a:cubicBezTo>
                    <a:cubicBezTo>
                      <a:pt x="11" y="0"/>
                      <a:pt x="13" y="0"/>
                      <a:pt x="13" y="0"/>
                    </a:cubicBezTo>
                    <a:cubicBezTo>
                      <a:pt x="14" y="0"/>
                      <a:pt x="15" y="0"/>
                      <a:pt x="16" y="1"/>
                    </a:cubicBezTo>
                    <a:cubicBezTo>
                      <a:pt x="17" y="1"/>
                      <a:pt x="18" y="2"/>
                      <a:pt x="18" y="3"/>
                    </a:cubicBezTo>
                    <a:cubicBezTo>
                      <a:pt x="19" y="3"/>
                      <a:pt x="19" y="4"/>
                      <a:pt x="19" y="6"/>
                    </a:cubicBezTo>
                    <a:cubicBezTo>
                      <a:pt x="19" y="7"/>
                      <a:pt x="18" y="8"/>
                      <a:pt x="18" y="9"/>
                    </a:cubicBezTo>
                    <a:cubicBezTo>
                      <a:pt x="17" y="10"/>
                      <a:pt x="16" y="11"/>
                      <a:pt x="15" y="11"/>
                    </a:cubicBezTo>
                    <a:cubicBezTo>
                      <a:pt x="15" y="11"/>
                      <a:pt x="15" y="11"/>
                      <a:pt x="15" y="11"/>
                    </a:cubicBezTo>
                    <a:cubicBezTo>
                      <a:pt x="17" y="12"/>
                      <a:pt x="18" y="13"/>
                      <a:pt x="19" y="14"/>
                    </a:cubicBezTo>
                    <a:cubicBezTo>
                      <a:pt x="20" y="15"/>
                      <a:pt x="20" y="16"/>
                      <a:pt x="20" y="18"/>
                    </a:cubicBezTo>
                    <a:close/>
                    <a:moveTo>
                      <a:pt x="14" y="6"/>
                    </a:moveTo>
                    <a:cubicBezTo>
                      <a:pt x="14" y="6"/>
                      <a:pt x="14" y="5"/>
                      <a:pt x="14" y="5"/>
                    </a:cubicBezTo>
                    <a:cubicBezTo>
                      <a:pt x="14" y="4"/>
                      <a:pt x="13" y="4"/>
                      <a:pt x="13" y="4"/>
                    </a:cubicBezTo>
                    <a:cubicBezTo>
                      <a:pt x="12" y="3"/>
                      <a:pt x="12" y="3"/>
                      <a:pt x="11" y="3"/>
                    </a:cubicBezTo>
                    <a:cubicBezTo>
                      <a:pt x="10" y="3"/>
                      <a:pt x="9" y="3"/>
                      <a:pt x="8" y="3"/>
                    </a:cubicBezTo>
                    <a:cubicBezTo>
                      <a:pt x="4" y="3"/>
                      <a:pt x="4" y="3"/>
                      <a:pt x="4" y="3"/>
                    </a:cubicBezTo>
                    <a:cubicBezTo>
                      <a:pt x="4" y="10"/>
                      <a:pt x="4" y="10"/>
                      <a:pt x="4" y="10"/>
                    </a:cubicBezTo>
                    <a:cubicBezTo>
                      <a:pt x="9" y="10"/>
                      <a:pt x="9" y="10"/>
                      <a:pt x="9" y="10"/>
                    </a:cubicBezTo>
                    <a:cubicBezTo>
                      <a:pt x="10" y="10"/>
                      <a:pt x="11" y="10"/>
                      <a:pt x="11" y="10"/>
                    </a:cubicBezTo>
                    <a:cubicBezTo>
                      <a:pt x="12" y="10"/>
                      <a:pt x="12" y="10"/>
                      <a:pt x="13" y="9"/>
                    </a:cubicBezTo>
                    <a:cubicBezTo>
                      <a:pt x="13" y="9"/>
                      <a:pt x="14" y="9"/>
                      <a:pt x="14" y="8"/>
                    </a:cubicBezTo>
                    <a:cubicBezTo>
                      <a:pt x="14" y="8"/>
                      <a:pt x="14" y="7"/>
                      <a:pt x="14" y="6"/>
                    </a:cubicBezTo>
                    <a:close/>
                    <a:moveTo>
                      <a:pt x="16" y="18"/>
                    </a:moveTo>
                    <a:cubicBezTo>
                      <a:pt x="16" y="17"/>
                      <a:pt x="15" y="16"/>
                      <a:pt x="15" y="16"/>
                    </a:cubicBezTo>
                    <a:cubicBezTo>
                      <a:pt x="15" y="15"/>
                      <a:pt x="14" y="15"/>
                      <a:pt x="14" y="14"/>
                    </a:cubicBezTo>
                    <a:cubicBezTo>
                      <a:pt x="13" y="14"/>
                      <a:pt x="12" y="14"/>
                      <a:pt x="12" y="14"/>
                    </a:cubicBezTo>
                    <a:cubicBezTo>
                      <a:pt x="11" y="14"/>
                      <a:pt x="10" y="14"/>
                      <a:pt x="9" y="14"/>
                    </a:cubicBezTo>
                    <a:cubicBezTo>
                      <a:pt x="4" y="14"/>
                      <a:pt x="4" y="14"/>
                      <a:pt x="4" y="14"/>
                    </a:cubicBezTo>
                    <a:cubicBezTo>
                      <a:pt x="4" y="22"/>
                      <a:pt x="4" y="22"/>
                      <a:pt x="4" y="22"/>
                    </a:cubicBezTo>
                    <a:cubicBezTo>
                      <a:pt x="8" y="22"/>
                      <a:pt x="8" y="22"/>
                      <a:pt x="8" y="22"/>
                    </a:cubicBezTo>
                    <a:cubicBezTo>
                      <a:pt x="9" y="22"/>
                      <a:pt x="11" y="22"/>
                      <a:pt x="11" y="22"/>
                    </a:cubicBezTo>
                    <a:cubicBezTo>
                      <a:pt x="12" y="22"/>
                      <a:pt x="13" y="22"/>
                      <a:pt x="14" y="21"/>
                    </a:cubicBezTo>
                    <a:cubicBezTo>
                      <a:pt x="14" y="21"/>
                      <a:pt x="15" y="20"/>
                      <a:pt x="15" y="20"/>
                    </a:cubicBezTo>
                    <a:cubicBezTo>
                      <a:pt x="15" y="19"/>
                      <a:pt x="16" y="19"/>
                      <a:pt x="16" y="18"/>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53" name="Freeform 9"/>
              <p:cNvSpPr>
                <a:spLocks noEditPoints="1"/>
              </p:cNvSpPr>
              <p:nvPr/>
            </p:nvSpPr>
            <p:spPr bwMode="auto">
              <a:xfrm>
                <a:off x="3377" y="906"/>
                <a:ext cx="51" cy="60"/>
              </a:xfrm>
              <a:custGeom>
                <a:avLst/>
                <a:gdLst>
                  <a:gd name="T0" fmla="*/ 13 w 23"/>
                  <a:gd name="T1" fmla="*/ 27 h 27"/>
                  <a:gd name="T2" fmla="*/ 3 w 23"/>
                  <a:gd name="T3" fmla="*/ 24 h 27"/>
                  <a:gd name="T4" fmla="*/ 0 w 23"/>
                  <a:gd name="T5" fmla="*/ 14 h 27"/>
                  <a:gd name="T6" fmla="*/ 3 w 23"/>
                  <a:gd name="T7" fmla="*/ 4 h 27"/>
                  <a:gd name="T8" fmla="*/ 12 w 23"/>
                  <a:gd name="T9" fmla="*/ 0 h 27"/>
                  <a:gd name="T10" fmla="*/ 16 w 23"/>
                  <a:gd name="T11" fmla="*/ 1 h 27"/>
                  <a:gd name="T12" fmla="*/ 20 w 23"/>
                  <a:gd name="T13" fmla="*/ 3 h 27"/>
                  <a:gd name="T14" fmla="*/ 22 w 23"/>
                  <a:gd name="T15" fmla="*/ 6 h 27"/>
                  <a:gd name="T16" fmla="*/ 23 w 23"/>
                  <a:gd name="T17" fmla="*/ 12 h 27"/>
                  <a:gd name="T18" fmla="*/ 23 w 23"/>
                  <a:gd name="T19" fmla="*/ 14 h 27"/>
                  <a:gd name="T20" fmla="*/ 4 w 23"/>
                  <a:gd name="T21" fmla="*/ 14 h 27"/>
                  <a:gd name="T22" fmla="*/ 7 w 23"/>
                  <a:gd name="T23" fmla="*/ 21 h 27"/>
                  <a:gd name="T24" fmla="*/ 13 w 23"/>
                  <a:gd name="T25" fmla="*/ 24 h 27"/>
                  <a:gd name="T26" fmla="*/ 16 w 23"/>
                  <a:gd name="T27" fmla="*/ 23 h 27"/>
                  <a:gd name="T28" fmla="*/ 19 w 23"/>
                  <a:gd name="T29" fmla="*/ 22 h 27"/>
                  <a:gd name="T30" fmla="*/ 21 w 23"/>
                  <a:gd name="T31" fmla="*/ 21 h 27"/>
                  <a:gd name="T32" fmla="*/ 22 w 23"/>
                  <a:gd name="T33" fmla="*/ 20 h 27"/>
                  <a:gd name="T34" fmla="*/ 22 w 23"/>
                  <a:gd name="T35" fmla="*/ 20 h 27"/>
                  <a:gd name="T36" fmla="*/ 22 w 23"/>
                  <a:gd name="T37" fmla="*/ 25 h 27"/>
                  <a:gd name="T38" fmla="*/ 20 w 23"/>
                  <a:gd name="T39" fmla="*/ 26 h 27"/>
                  <a:gd name="T40" fmla="*/ 18 w 23"/>
                  <a:gd name="T41" fmla="*/ 27 h 27"/>
                  <a:gd name="T42" fmla="*/ 16 w 23"/>
                  <a:gd name="T43" fmla="*/ 27 h 27"/>
                  <a:gd name="T44" fmla="*/ 13 w 23"/>
                  <a:gd name="T45" fmla="*/ 27 h 27"/>
                  <a:gd name="T46" fmla="*/ 18 w 23"/>
                  <a:gd name="T47" fmla="*/ 11 h 27"/>
                  <a:gd name="T48" fmla="*/ 18 w 23"/>
                  <a:gd name="T49" fmla="*/ 8 h 27"/>
                  <a:gd name="T50" fmla="*/ 17 w 23"/>
                  <a:gd name="T51" fmla="*/ 5 h 27"/>
                  <a:gd name="T52" fmla="*/ 15 w 23"/>
                  <a:gd name="T53" fmla="*/ 4 h 27"/>
                  <a:gd name="T54" fmla="*/ 12 w 23"/>
                  <a:gd name="T55" fmla="*/ 3 h 27"/>
                  <a:gd name="T56" fmla="*/ 9 w 23"/>
                  <a:gd name="T57" fmla="*/ 4 h 27"/>
                  <a:gd name="T58" fmla="*/ 7 w 23"/>
                  <a:gd name="T59" fmla="*/ 6 h 27"/>
                  <a:gd name="T60" fmla="*/ 5 w 23"/>
                  <a:gd name="T61" fmla="*/ 8 h 27"/>
                  <a:gd name="T62" fmla="*/ 4 w 23"/>
                  <a:gd name="T63" fmla="*/ 11 h 27"/>
                  <a:gd name="T64" fmla="*/ 18 w 23"/>
                  <a:gd name="T65" fmla="*/ 1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 h="27">
                    <a:moveTo>
                      <a:pt x="13" y="27"/>
                    </a:moveTo>
                    <a:cubicBezTo>
                      <a:pt x="9" y="27"/>
                      <a:pt x="6" y="26"/>
                      <a:pt x="3" y="24"/>
                    </a:cubicBezTo>
                    <a:cubicBezTo>
                      <a:pt x="1" y="21"/>
                      <a:pt x="0" y="18"/>
                      <a:pt x="0" y="14"/>
                    </a:cubicBezTo>
                    <a:cubicBezTo>
                      <a:pt x="0" y="10"/>
                      <a:pt x="1" y="6"/>
                      <a:pt x="3" y="4"/>
                    </a:cubicBezTo>
                    <a:cubicBezTo>
                      <a:pt x="6" y="1"/>
                      <a:pt x="9" y="0"/>
                      <a:pt x="12" y="0"/>
                    </a:cubicBezTo>
                    <a:cubicBezTo>
                      <a:pt x="14" y="0"/>
                      <a:pt x="15" y="0"/>
                      <a:pt x="16" y="1"/>
                    </a:cubicBezTo>
                    <a:cubicBezTo>
                      <a:pt x="18" y="1"/>
                      <a:pt x="19" y="2"/>
                      <a:pt x="20" y="3"/>
                    </a:cubicBezTo>
                    <a:cubicBezTo>
                      <a:pt x="21" y="4"/>
                      <a:pt x="21" y="5"/>
                      <a:pt x="22" y="6"/>
                    </a:cubicBezTo>
                    <a:cubicBezTo>
                      <a:pt x="22" y="8"/>
                      <a:pt x="23" y="10"/>
                      <a:pt x="23" y="12"/>
                    </a:cubicBezTo>
                    <a:cubicBezTo>
                      <a:pt x="23" y="14"/>
                      <a:pt x="23" y="14"/>
                      <a:pt x="23" y="14"/>
                    </a:cubicBezTo>
                    <a:cubicBezTo>
                      <a:pt x="4" y="14"/>
                      <a:pt x="4" y="14"/>
                      <a:pt x="4" y="14"/>
                    </a:cubicBezTo>
                    <a:cubicBezTo>
                      <a:pt x="4" y="17"/>
                      <a:pt x="5" y="19"/>
                      <a:pt x="7" y="21"/>
                    </a:cubicBezTo>
                    <a:cubicBezTo>
                      <a:pt x="8" y="23"/>
                      <a:pt x="10" y="24"/>
                      <a:pt x="13" y="24"/>
                    </a:cubicBezTo>
                    <a:cubicBezTo>
                      <a:pt x="14" y="24"/>
                      <a:pt x="15" y="23"/>
                      <a:pt x="16" y="23"/>
                    </a:cubicBezTo>
                    <a:cubicBezTo>
                      <a:pt x="17" y="23"/>
                      <a:pt x="18" y="23"/>
                      <a:pt x="19" y="22"/>
                    </a:cubicBezTo>
                    <a:cubicBezTo>
                      <a:pt x="19" y="22"/>
                      <a:pt x="20" y="22"/>
                      <a:pt x="21" y="21"/>
                    </a:cubicBezTo>
                    <a:cubicBezTo>
                      <a:pt x="21" y="21"/>
                      <a:pt x="22" y="21"/>
                      <a:pt x="22" y="20"/>
                    </a:cubicBezTo>
                    <a:cubicBezTo>
                      <a:pt x="22" y="20"/>
                      <a:pt x="22" y="20"/>
                      <a:pt x="22" y="20"/>
                    </a:cubicBezTo>
                    <a:cubicBezTo>
                      <a:pt x="22" y="25"/>
                      <a:pt x="22" y="25"/>
                      <a:pt x="22" y="25"/>
                    </a:cubicBezTo>
                    <a:cubicBezTo>
                      <a:pt x="22" y="25"/>
                      <a:pt x="21" y="26"/>
                      <a:pt x="20" y="26"/>
                    </a:cubicBezTo>
                    <a:cubicBezTo>
                      <a:pt x="19" y="26"/>
                      <a:pt x="19" y="26"/>
                      <a:pt x="18" y="27"/>
                    </a:cubicBezTo>
                    <a:cubicBezTo>
                      <a:pt x="17" y="27"/>
                      <a:pt x="17" y="27"/>
                      <a:pt x="16" y="27"/>
                    </a:cubicBezTo>
                    <a:cubicBezTo>
                      <a:pt x="15" y="27"/>
                      <a:pt x="14" y="27"/>
                      <a:pt x="13" y="27"/>
                    </a:cubicBezTo>
                    <a:close/>
                    <a:moveTo>
                      <a:pt x="18" y="11"/>
                    </a:moveTo>
                    <a:cubicBezTo>
                      <a:pt x="18" y="10"/>
                      <a:pt x="18" y="9"/>
                      <a:pt x="18" y="8"/>
                    </a:cubicBezTo>
                    <a:cubicBezTo>
                      <a:pt x="18" y="7"/>
                      <a:pt x="17" y="6"/>
                      <a:pt x="17" y="5"/>
                    </a:cubicBezTo>
                    <a:cubicBezTo>
                      <a:pt x="16" y="5"/>
                      <a:pt x="16" y="4"/>
                      <a:pt x="15" y="4"/>
                    </a:cubicBezTo>
                    <a:cubicBezTo>
                      <a:pt x="14" y="4"/>
                      <a:pt x="13" y="3"/>
                      <a:pt x="12" y="3"/>
                    </a:cubicBezTo>
                    <a:cubicBezTo>
                      <a:pt x="11" y="3"/>
                      <a:pt x="10" y="4"/>
                      <a:pt x="9" y="4"/>
                    </a:cubicBezTo>
                    <a:cubicBezTo>
                      <a:pt x="8" y="4"/>
                      <a:pt x="7" y="5"/>
                      <a:pt x="7" y="6"/>
                    </a:cubicBezTo>
                    <a:cubicBezTo>
                      <a:pt x="6" y="6"/>
                      <a:pt x="5" y="7"/>
                      <a:pt x="5" y="8"/>
                    </a:cubicBezTo>
                    <a:cubicBezTo>
                      <a:pt x="5" y="9"/>
                      <a:pt x="5" y="10"/>
                      <a:pt x="4" y="11"/>
                    </a:cubicBezTo>
                    <a:lnTo>
                      <a:pt x="18" y="11"/>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54" name="Freeform 10"/>
              <p:cNvSpPr>
                <a:spLocks noEditPoints="1"/>
              </p:cNvSpPr>
              <p:nvPr/>
            </p:nvSpPr>
            <p:spPr bwMode="auto">
              <a:xfrm>
                <a:off x="3437" y="906"/>
                <a:ext cx="49" cy="81"/>
              </a:xfrm>
              <a:custGeom>
                <a:avLst/>
                <a:gdLst>
                  <a:gd name="T0" fmla="*/ 22 w 22"/>
                  <a:gd name="T1" fmla="*/ 13 h 36"/>
                  <a:gd name="T2" fmla="*/ 19 w 22"/>
                  <a:gd name="T3" fmla="*/ 23 h 36"/>
                  <a:gd name="T4" fmla="*/ 11 w 22"/>
                  <a:gd name="T5" fmla="*/ 27 h 36"/>
                  <a:gd name="T6" fmla="*/ 8 w 22"/>
                  <a:gd name="T7" fmla="*/ 27 h 36"/>
                  <a:gd name="T8" fmla="*/ 5 w 22"/>
                  <a:gd name="T9" fmla="*/ 25 h 36"/>
                  <a:gd name="T10" fmla="*/ 5 w 22"/>
                  <a:gd name="T11" fmla="*/ 36 h 36"/>
                  <a:gd name="T12" fmla="*/ 0 w 22"/>
                  <a:gd name="T13" fmla="*/ 36 h 36"/>
                  <a:gd name="T14" fmla="*/ 0 w 22"/>
                  <a:gd name="T15" fmla="*/ 1 h 36"/>
                  <a:gd name="T16" fmla="*/ 5 w 22"/>
                  <a:gd name="T17" fmla="*/ 1 h 36"/>
                  <a:gd name="T18" fmla="*/ 5 w 22"/>
                  <a:gd name="T19" fmla="*/ 3 h 36"/>
                  <a:gd name="T20" fmla="*/ 8 w 22"/>
                  <a:gd name="T21" fmla="*/ 1 h 36"/>
                  <a:gd name="T22" fmla="*/ 13 w 22"/>
                  <a:gd name="T23" fmla="*/ 0 h 36"/>
                  <a:gd name="T24" fmla="*/ 20 w 22"/>
                  <a:gd name="T25" fmla="*/ 3 h 36"/>
                  <a:gd name="T26" fmla="*/ 22 w 22"/>
                  <a:gd name="T27" fmla="*/ 13 h 36"/>
                  <a:gd name="T28" fmla="*/ 18 w 22"/>
                  <a:gd name="T29" fmla="*/ 13 h 36"/>
                  <a:gd name="T30" fmla="*/ 16 w 22"/>
                  <a:gd name="T31" fmla="*/ 7 h 36"/>
                  <a:gd name="T32" fmla="*/ 11 w 22"/>
                  <a:gd name="T33" fmla="*/ 4 h 36"/>
                  <a:gd name="T34" fmla="*/ 8 w 22"/>
                  <a:gd name="T35" fmla="*/ 5 h 36"/>
                  <a:gd name="T36" fmla="*/ 5 w 22"/>
                  <a:gd name="T37" fmla="*/ 7 h 36"/>
                  <a:gd name="T38" fmla="*/ 5 w 22"/>
                  <a:gd name="T39" fmla="*/ 22 h 36"/>
                  <a:gd name="T40" fmla="*/ 7 w 22"/>
                  <a:gd name="T41" fmla="*/ 23 h 36"/>
                  <a:gd name="T42" fmla="*/ 10 w 22"/>
                  <a:gd name="T43" fmla="*/ 23 h 36"/>
                  <a:gd name="T44" fmla="*/ 16 w 22"/>
                  <a:gd name="T45" fmla="*/ 21 h 36"/>
                  <a:gd name="T46" fmla="*/ 18 w 22"/>
                  <a:gd name="T47" fmla="*/ 1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 h="36">
                    <a:moveTo>
                      <a:pt x="22" y="13"/>
                    </a:moveTo>
                    <a:cubicBezTo>
                      <a:pt x="22" y="17"/>
                      <a:pt x="21" y="21"/>
                      <a:pt x="19" y="23"/>
                    </a:cubicBezTo>
                    <a:cubicBezTo>
                      <a:pt x="17" y="26"/>
                      <a:pt x="14" y="27"/>
                      <a:pt x="11" y="27"/>
                    </a:cubicBezTo>
                    <a:cubicBezTo>
                      <a:pt x="10" y="27"/>
                      <a:pt x="9" y="27"/>
                      <a:pt x="8" y="27"/>
                    </a:cubicBezTo>
                    <a:cubicBezTo>
                      <a:pt x="7" y="27"/>
                      <a:pt x="6" y="26"/>
                      <a:pt x="5" y="25"/>
                    </a:cubicBezTo>
                    <a:cubicBezTo>
                      <a:pt x="5" y="36"/>
                      <a:pt x="5" y="36"/>
                      <a:pt x="5" y="36"/>
                    </a:cubicBezTo>
                    <a:cubicBezTo>
                      <a:pt x="0" y="36"/>
                      <a:pt x="0" y="36"/>
                      <a:pt x="0" y="36"/>
                    </a:cubicBezTo>
                    <a:cubicBezTo>
                      <a:pt x="0" y="1"/>
                      <a:pt x="0" y="1"/>
                      <a:pt x="0" y="1"/>
                    </a:cubicBezTo>
                    <a:cubicBezTo>
                      <a:pt x="5" y="1"/>
                      <a:pt x="5" y="1"/>
                      <a:pt x="5" y="1"/>
                    </a:cubicBezTo>
                    <a:cubicBezTo>
                      <a:pt x="5" y="3"/>
                      <a:pt x="5" y="3"/>
                      <a:pt x="5" y="3"/>
                    </a:cubicBezTo>
                    <a:cubicBezTo>
                      <a:pt x="6" y="2"/>
                      <a:pt x="7" y="1"/>
                      <a:pt x="8" y="1"/>
                    </a:cubicBezTo>
                    <a:cubicBezTo>
                      <a:pt x="9" y="0"/>
                      <a:pt x="11" y="0"/>
                      <a:pt x="13" y="0"/>
                    </a:cubicBezTo>
                    <a:cubicBezTo>
                      <a:pt x="16" y="0"/>
                      <a:pt x="18" y="1"/>
                      <a:pt x="20" y="3"/>
                    </a:cubicBezTo>
                    <a:cubicBezTo>
                      <a:pt x="21" y="6"/>
                      <a:pt x="22" y="9"/>
                      <a:pt x="22" y="13"/>
                    </a:cubicBezTo>
                    <a:close/>
                    <a:moveTo>
                      <a:pt x="18" y="13"/>
                    </a:moveTo>
                    <a:cubicBezTo>
                      <a:pt x="18" y="10"/>
                      <a:pt x="17" y="8"/>
                      <a:pt x="16" y="7"/>
                    </a:cubicBezTo>
                    <a:cubicBezTo>
                      <a:pt x="15" y="5"/>
                      <a:pt x="14" y="4"/>
                      <a:pt x="11" y="4"/>
                    </a:cubicBezTo>
                    <a:cubicBezTo>
                      <a:pt x="10" y="4"/>
                      <a:pt x="9" y="4"/>
                      <a:pt x="8" y="5"/>
                    </a:cubicBezTo>
                    <a:cubicBezTo>
                      <a:pt x="7" y="5"/>
                      <a:pt x="6" y="6"/>
                      <a:pt x="5" y="7"/>
                    </a:cubicBezTo>
                    <a:cubicBezTo>
                      <a:pt x="5" y="22"/>
                      <a:pt x="5" y="22"/>
                      <a:pt x="5" y="22"/>
                    </a:cubicBezTo>
                    <a:cubicBezTo>
                      <a:pt x="6" y="22"/>
                      <a:pt x="7" y="23"/>
                      <a:pt x="7" y="23"/>
                    </a:cubicBezTo>
                    <a:cubicBezTo>
                      <a:pt x="8" y="23"/>
                      <a:pt x="9" y="23"/>
                      <a:pt x="10" y="23"/>
                    </a:cubicBezTo>
                    <a:cubicBezTo>
                      <a:pt x="13" y="23"/>
                      <a:pt x="14" y="22"/>
                      <a:pt x="16" y="21"/>
                    </a:cubicBezTo>
                    <a:cubicBezTo>
                      <a:pt x="17" y="19"/>
                      <a:pt x="18" y="17"/>
                      <a:pt x="18" y="13"/>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55" name="Freeform 11"/>
              <p:cNvSpPr>
                <a:spLocks/>
              </p:cNvSpPr>
              <p:nvPr/>
            </p:nvSpPr>
            <p:spPr bwMode="auto">
              <a:xfrm>
                <a:off x="3524" y="909"/>
                <a:ext cx="51" cy="57"/>
              </a:xfrm>
              <a:custGeom>
                <a:avLst/>
                <a:gdLst>
                  <a:gd name="T0" fmla="*/ 51 w 51"/>
                  <a:gd name="T1" fmla="*/ 57 h 57"/>
                  <a:gd name="T2" fmla="*/ 40 w 51"/>
                  <a:gd name="T3" fmla="*/ 57 h 57"/>
                  <a:gd name="T4" fmla="*/ 24 w 51"/>
                  <a:gd name="T5" fmla="*/ 35 h 57"/>
                  <a:gd name="T6" fmla="*/ 11 w 51"/>
                  <a:gd name="T7" fmla="*/ 57 h 57"/>
                  <a:gd name="T8" fmla="*/ 0 w 51"/>
                  <a:gd name="T9" fmla="*/ 57 h 57"/>
                  <a:gd name="T10" fmla="*/ 20 w 51"/>
                  <a:gd name="T11" fmla="*/ 29 h 57"/>
                  <a:gd name="T12" fmla="*/ 0 w 51"/>
                  <a:gd name="T13" fmla="*/ 0 h 57"/>
                  <a:gd name="T14" fmla="*/ 11 w 51"/>
                  <a:gd name="T15" fmla="*/ 0 h 57"/>
                  <a:gd name="T16" fmla="*/ 27 w 51"/>
                  <a:gd name="T17" fmla="*/ 20 h 57"/>
                  <a:gd name="T18" fmla="*/ 40 w 51"/>
                  <a:gd name="T19" fmla="*/ 0 h 57"/>
                  <a:gd name="T20" fmla="*/ 51 w 51"/>
                  <a:gd name="T21" fmla="*/ 0 h 57"/>
                  <a:gd name="T22" fmla="*/ 31 w 51"/>
                  <a:gd name="T23" fmla="*/ 26 h 57"/>
                  <a:gd name="T24" fmla="*/ 51 w 51"/>
                  <a:gd name="T25"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7">
                    <a:moveTo>
                      <a:pt x="51" y="57"/>
                    </a:moveTo>
                    <a:lnTo>
                      <a:pt x="40" y="57"/>
                    </a:lnTo>
                    <a:lnTo>
                      <a:pt x="24" y="35"/>
                    </a:lnTo>
                    <a:lnTo>
                      <a:pt x="11" y="57"/>
                    </a:lnTo>
                    <a:lnTo>
                      <a:pt x="0" y="57"/>
                    </a:lnTo>
                    <a:lnTo>
                      <a:pt x="20" y="29"/>
                    </a:lnTo>
                    <a:lnTo>
                      <a:pt x="0" y="0"/>
                    </a:lnTo>
                    <a:lnTo>
                      <a:pt x="11" y="0"/>
                    </a:lnTo>
                    <a:lnTo>
                      <a:pt x="27" y="20"/>
                    </a:lnTo>
                    <a:lnTo>
                      <a:pt x="40" y="0"/>
                    </a:lnTo>
                    <a:lnTo>
                      <a:pt x="51" y="0"/>
                    </a:lnTo>
                    <a:lnTo>
                      <a:pt x="31" y="26"/>
                    </a:lnTo>
                    <a:lnTo>
                      <a:pt x="51" y="57"/>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56" name="Freeform 12"/>
              <p:cNvSpPr>
                <a:spLocks noEditPoints="1"/>
              </p:cNvSpPr>
              <p:nvPr/>
            </p:nvSpPr>
            <p:spPr bwMode="auto">
              <a:xfrm>
                <a:off x="3582" y="906"/>
                <a:ext cx="49" cy="81"/>
              </a:xfrm>
              <a:custGeom>
                <a:avLst/>
                <a:gdLst>
                  <a:gd name="T0" fmla="*/ 22 w 22"/>
                  <a:gd name="T1" fmla="*/ 13 h 36"/>
                  <a:gd name="T2" fmla="*/ 19 w 22"/>
                  <a:gd name="T3" fmla="*/ 23 h 36"/>
                  <a:gd name="T4" fmla="*/ 11 w 22"/>
                  <a:gd name="T5" fmla="*/ 27 h 36"/>
                  <a:gd name="T6" fmla="*/ 8 w 22"/>
                  <a:gd name="T7" fmla="*/ 27 h 36"/>
                  <a:gd name="T8" fmla="*/ 5 w 22"/>
                  <a:gd name="T9" fmla="*/ 25 h 36"/>
                  <a:gd name="T10" fmla="*/ 5 w 22"/>
                  <a:gd name="T11" fmla="*/ 36 h 36"/>
                  <a:gd name="T12" fmla="*/ 0 w 22"/>
                  <a:gd name="T13" fmla="*/ 36 h 36"/>
                  <a:gd name="T14" fmla="*/ 0 w 22"/>
                  <a:gd name="T15" fmla="*/ 1 h 36"/>
                  <a:gd name="T16" fmla="*/ 5 w 22"/>
                  <a:gd name="T17" fmla="*/ 1 h 36"/>
                  <a:gd name="T18" fmla="*/ 5 w 22"/>
                  <a:gd name="T19" fmla="*/ 3 h 36"/>
                  <a:gd name="T20" fmla="*/ 9 w 22"/>
                  <a:gd name="T21" fmla="*/ 1 h 36"/>
                  <a:gd name="T22" fmla="*/ 13 w 22"/>
                  <a:gd name="T23" fmla="*/ 0 h 36"/>
                  <a:gd name="T24" fmla="*/ 20 w 22"/>
                  <a:gd name="T25" fmla="*/ 3 h 36"/>
                  <a:gd name="T26" fmla="*/ 22 w 22"/>
                  <a:gd name="T27" fmla="*/ 13 h 36"/>
                  <a:gd name="T28" fmla="*/ 18 w 22"/>
                  <a:gd name="T29" fmla="*/ 13 h 36"/>
                  <a:gd name="T30" fmla="*/ 16 w 22"/>
                  <a:gd name="T31" fmla="*/ 7 h 36"/>
                  <a:gd name="T32" fmla="*/ 12 w 22"/>
                  <a:gd name="T33" fmla="*/ 4 h 36"/>
                  <a:gd name="T34" fmla="*/ 8 w 22"/>
                  <a:gd name="T35" fmla="*/ 5 h 36"/>
                  <a:gd name="T36" fmla="*/ 5 w 22"/>
                  <a:gd name="T37" fmla="*/ 7 h 36"/>
                  <a:gd name="T38" fmla="*/ 5 w 22"/>
                  <a:gd name="T39" fmla="*/ 22 h 36"/>
                  <a:gd name="T40" fmla="*/ 8 w 22"/>
                  <a:gd name="T41" fmla="*/ 23 h 36"/>
                  <a:gd name="T42" fmla="*/ 11 w 22"/>
                  <a:gd name="T43" fmla="*/ 23 h 36"/>
                  <a:gd name="T44" fmla="*/ 16 w 22"/>
                  <a:gd name="T45" fmla="*/ 21 h 36"/>
                  <a:gd name="T46" fmla="*/ 18 w 22"/>
                  <a:gd name="T47" fmla="*/ 1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 h="36">
                    <a:moveTo>
                      <a:pt x="22" y="13"/>
                    </a:moveTo>
                    <a:cubicBezTo>
                      <a:pt x="22" y="17"/>
                      <a:pt x="21" y="21"/>
                      <a:pt x="19" y="23"/>
                    </a:cubicBezTo>
                    <a:cubicBezTo>
                      <a:pt x="17" y="26"/>
                      <a:pt x="15" y="27"/>
                      <a:pt x="11" y="27"/>
                    </a:cubicBezTo>
                    <a:cubicBezTo>
                      <a:pt x="10" y="27"/>
                      <a:pt x="9" y="27"/>
                      <a:pt x="8" y="27"/>
                    </a:cubicBezTo>
                    <a:cubicBezTo>
                      <a:pt x="7" y="27"/>
                      <a:pt x="6" y="26"/>
                      <a:pt x="5" y="25"/>
                    </a:cubicBezTo>
                    <a:cubicBezTo>
                      <a:pt x="5" y="36"/>
                      <a:pt x="5" y="36"/>
                      <a:pt x="5" y="36"/>
                    </a:cubicBezTo>
                    <a:cubicBezTo>
                      <a:pt x="0" y="36"/>
                      <a:pt x="0" y="36"/>
                      <a:pt x="0" y="36"/>
                    </a:cubicBezTo>
                    <a:cubicBezTo>
                      <a:pt x="0" y="1"/>
                      <a:pt x="0" y="1"/>
                      <a:pt x="0" y="1"/>
                    </a:cubicBezTo>
                    <a:cubicBezTo>
                      <a:pt x="5" y="1"/>
                      <a:pt x="5" y="1"/>
                      <a:pt x="5" y="1"/>
                    </a:cubicBezTo>
                    <a:cubicBezTo>
                      <a:pt x="5" y="3"/>
                      <a:pt x="5" y="3"/>
                      <a:pt x="5" y="3"/>
                    </a:cubicBezTo>
                    <a:cubicBezTo>
                      <a:pt x="6" y="2"/>
                      <a:pt x="7" y="1"/>
                      <a:pt x="9" y="1"/>
                    </a:cubicBezTo>
                    <a:cubicBezTo>
                      <a:pt x="10" y="0"/>
                      <a:pt x="11" y="0"/>
                      <a:pt x="13" y="0"/>
                    </a:cubicBezTo>
                    <a:cubicBezTo>
                      <a:pt x="16" y="0"/>
                      <a:pt x="18" y="1"/>
                      <a:pt x="20" y="3"/>
                    </a:cubicBezTo>
                    <a:cubicBezTo>
                      <a:pt x="22" y="6"/>
                      <a:pt x="22" y="9"/>
                      <a:pt x="22" y="13"/>
                    </a:cubicBezTo>
                    <a:close/>
                    <a:moveTo>
                      <a:pt x="18" y="13"/>
                    </a:moveTo>
                    <a:cubicBezTo>
                      <a:pt x="18" y="10"/>
                      <a:pt x="17" y="8"/>
                      <a:pt x="16" y="7"/>
                    </a:cubicBezTo>
                    <a:cubicBezTo>
                      <a:pt x="16" y="5"/>
                      <a:pt x="14" y="4"/>
                      <a:pt x="12" y="4"/>
                    </a:cubicBezTo>
                    <a:cubicBezTo>
                      <a:pt x="11" y="4"/>
                      <a:pt x="9" y="4"/>
                      <a:pt x="8" y="5"/>
                    </a:cubicBezTo>
                    <a:cubicBezTo>
                      <a:pt x="7" y="5"/>
                      <a:pt x="6" y="6"/>
                      <a:pt x="5" y="7"/>
                    </a:cubicBezTo>
                    <a:cubicBezTo>
                      <a:pt x="5" y="22"/>
                      <a:pt x="5" y="22"/>
                      <a:pt x="5" y="22"/>
                    </a:cubicBezTo>
                    <a:cubicBezTo>
                      <a:pt x="6" y="22"/>
                      <a:pt x="7" y="23"/>
                      <a:pt x="8" y="23"/>
                    </a:cubicBezTo>
                    <a:cubicBezTo>
                      <a:pt x="9" y="23"/>
                      <a:pt x="10" y="23"/>
                      <a:pt x="11" y="23"/>
                    </a:cubicBezTo>
                    <a:cubicBezTo>
                      <a:pt x="13" y="23"/>
                      <a:pt x="15" y="22"/>
                      <a:pt x="16" y="21"/>
                    </a:cubicBezTo>
                    <a:cubicBezTo>
                      <a:pt x="17" y="19"/>
                      <a:pt x="18" y="17"/>
                      <a:pt x="18" y="13"/>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57" name="Freeform 13"/>
              <p:cNvSpPr>
                <a:spLocks noEditPoints="1"/>
              </p:cNvSpPr>
              <p:nvPr/>
            </p:nvSpPr>
            <p:spPr bwMode="auto">
              <a:xfrm>
                <a:off x="3637" y="906"/>
                <a:ext cx="47" cy="60"/>
              </a:xfrm>
              <a:custGeom>
                <a:avLst/>
                <a:gdLst>
                  <a:gd name="T0" fmla="*/ 17 w 21"/>
                  <a:gd name="T1" fmla="*/ 24 h 27"/>
                  <a:gd name="T2" fmla="*/ 15 w 21"/>
                  <a:gd name="T3" fmla="*/ 25 h 27"/>
                  <a:gd name="T4" fmla="*/ 13 w 21"/>
                  <a:gd name="T5" fmla="*/ 26 h 27"/>
                  <a:gd name="T6" fmla="*/ 11 w 21"/>
                  <a:gd name="T7" fmla="*/ 27 h 27"/>
                  <a:gd name="T8" fmla="*/ 8 w 21"/>
                  <a:gd name="T9" fmla="*/ 27 h 27"/>
                  <a:gd name="T10" fmla="*/ 5 w 21"/>
                  <a:gd name="T11" fmla="*/ 27 h 27"/>
                  <a:gd name="T12" fmla="*/ 3 w 21"/>
                  <a:gd name="T13" fmla="*/ 25 h 27"/>
                  <a:gd name="T14" fmla="*/ 1 w 21"/>
                  <a:gd name="T15" fmla="*/ 23 h 27"/>
                  <a:gd name="T16" fmla="*/ 0 w 21"/>
                  <a:gd name="T17" fmla="*/ 19 h 27"/>
                  <a:gd name="T18" fmla="*/ 1 w 21"/>
                  <a:gd name="T19" fmla="*/ 15 h 27"/>
                  <a:gd name="T20" fmla="*/ 5 w 21"/>
                  <a:gd name="T21" fmla="*/ 11 h 27"/>
                  <a:gd name="T22" fmla="*/ 10 w 21"/>
                  <a:gd name="T23" fmla="*/ 10 h 27"/>
                  <a:gd name="T24" fmla="*/ 17 w 21"/>
                  <a:gd name="T25" fmla="*/ 10 h 27"/>
                  <a:gd name="T26" fmla="*/ 17 w 21"/>
                  <a:gd name="T27" fmla="*/ 9 h 27"/>
                  <a:gd name="T28" fmla="*/ 16 w 21"/>
                  <a:gd name="T29" fmla="*/ 6 h 27"/>
                  <a:gd name="T30" fmla="*/ 15 w 21"/>
                  <a:gd name="T31" fmla="*/ 5 h 27"/>
                  <a:gd name="T32" fmla="*/ 13 w 21"/>
                  <a:gd name="T33" fmla="*/ 4 h 27"/>
                  <a:gd name="T34" fmla="*/ 10 w 21"/>
                  <a:gd name="T35" fmla="*/ 4 h 27"/>
                  <a:gd name="T36" fmla="*/ 7 w 21"/>
                  <a:gd name="T37" fmla="*/ 4 h 27"/>
                  <a:gd name="T38" fmla="*/ 3 w 21"/>
                  <a:gd name="T39" fmla="*/ 6 h 27"/>
                  <a:gd name="T40" fmla="*/ 2 w 21"/>
                  <a:gd name="T41" fmla="*/ 6 h 27"/>
                  <a:gd name="T42" fmla="*/ 2 w 21"/>
                  <a:gd name="T43" fmla="*/ 1 h 27"/>
                  <a:gd name="T44" fmla="*/ 6 w 21"/>
                  <a:gd name="T45" fmla="*/ 0 h 27"/>
                  <a:gd name="T46" fmla="*/ 10 w 21"/>
                  <a:gd name="T47" fmla="*/ 0 h 27"/>
                  <a:gd name="T48" fmla="*/ 15 w 21"/>
                  <a:gd name="T49" fmla="*/ 0 h 27"/>
                  <a:gd name="T50" fmla="*/ 18 w 21"/>
                  <a:gd name="T51" fmla="*/ 2 h 27"/>
                  <a:gd name="T52" fmla="*/ 20 w 21"/>
                  <a:gd name="T53" fmla="*/ 5 h 27"/>
                  <a:gd name="T54" fmla="*/ 21 w 21"/>
                  <a:gd name="T55" fmla="*/ 9 h 27"/>
                  <a:gd name="T56" fmla="*/ 21 w 21"/>
                  <a:gd name="T57" fmla="*/ 27 h 27"/>
                  <a:gd name="T58" fmla="*/ 17 w 21"/>
                  <a:gd name="T59" fmla="*/ 27 h 27"/>
                  <a:gd name="T60" fmla="*/ 17 w 21"/>
                  <a:gd name="T61" fmla="*/ 24 h 27"/>
                  <a:gd name="T62" fmla="*/ 17 w 21"/>
                  <a:gd name="T63" fmla="*/ 20 h 27"/>
                  <a:gd name="T64" fmla="*/ 17 w 21"/>
                  <a:gd name="T65" fmla="*/ 13 h 27"/>
                  <a:gd name="T66" fmla="*/ 13 w 21"/>
                  <a:gd name="T67" fmla="*/ 13 h 27"/>
                  <a:gd name="T68" fmla="*/ 9 w 21"/>
                  <a:gd name="T69" fmla="*/ 14 h 27"/>
                  <a:gd name="T70" fmla="*/ 6 w 21"/>
                  <a:gd name="T71" fmla="*/ 16 h 27"/>
                  <a:gd name="T72" fmla="*/ 5 w 21"/>
                  <a:gd name="T73" fmla="*/ 19 h 27"/>
                  <a:gd name="T74" fmla="*/ 6 w 21"/>
                  <a:gd name="T75" fmla="*/ 22 h 27"/>
                  <a:gd name="T76" fmla="*/ 10 w 21"/>
                  <a:gd name="T77" fmla="*/ 23 h 27"/>
                  <a:gd name="T78" fmla="*/ 13 w 21"/>
                  <a:gd name="T79" fmla="*/ 23 h 27"/>
                  <a:gd name="T80" fmla="*/ 17 w 21"/>
                  <a:gd name="T81" fmla="*/ 2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 h="27">
                    <a:moveTo>
                      <a:pt x="17" y="24"/>
                    </a:moveTo>
                    <a:cubicBezTo>
                      <a:pt x="16" y="24"/>
                      <a:pt x="16" y="25"/>
                      <a:pt x="15" y="25"/>
                    </a:cubicBezTo>
                    <a:cubicBezTo>
                      <a:pt x="15" y="26"/>
                      <a:pt x="14" y="26"/>
                      <a:pt x="13" y="26"/>
                    </a:cubicBezTo>
                    <a:cubicBezTo>
                      <a:pt x="13" y="27"/>
                      <a:pt x="12" y="27"/>
                      <a:pt x="11" y="27"/>
                    </a:cubicBezTo>
                    <a:cubicBezTo>
                      <a:pt x="10" y="27"/>
                      <a:pt x="9" y="27"/>
                      <a:pt x="8" y="27"/>
                    </a:cubicBezTo>
                    <a:cubicBezTo>
                      <a:pt x="7" y="27"/>
                      <a:pt x="6" y="27"/>
                      <a:pt x="5" y="27"/>
                    </a:cubicBezTo>
                    <a:cubicBezTo>
                      <a:pt x="4" y="26"/>
                      <a:pt x="3" y="26"/>
                      <a:pt x="3" y="25"/>
                    </a:cubicBezTo>
                    <a:cubicBezTo>
                      <a:pt x="2" y="24"/>
                      <a:pt x="1" y="24"/>
                      <a:pt x="1" y="23"/>
                    </a:cubicBezTo>
                    <a:cubicBezTo>
                      <a:pt x="0" y="21"/>
                      <a:pt x="0" y="20"/>
                      <a:pt x="0" y="19"/>
                    </a:cubicBezTo>
                    <a:cubicBezTo>
                      <a:pt x="0" y="17"/>
                      <a:pt x="1" y="16"/>
                      <a:pt x="1" y="15"/>
                    </a:cubicBezTo>
                    <a:cubicBezTo>
                      <a:pt x="2" y="13"/>
                      <a:pt x="3" y="12"/>
                      <a:pt x="5" y="11"/>
                    </a:cubicBezTo>
                    <a:cubicBezTo>
                      <a:pt x="6" y="11"/>
                      <a:pt x="8" y="10"/>
                      <a:pt x="10" y="10"/>
                    </a:cubicBezTo>
                    <a:cubicBezTo>
                      <a:pt x="12" y="10"/>
                      <a:pt x="14" y="10"/>
                      <a:pt x="17" y="10"/>
                    </a:cubicBezTo>
                    <a:cubicBezTo>
                      <a:pt x="17" y="9"/>
                      <a:pt x="17" y="9"/>
                      <a:pt x="17" y="9"/>
                    </a:cubicBezTo>
                    <a:cubicBezTo>
                      <a:pt x="17" y="8"/>
                      <a:pt x="16" y="7"/>
                      <a:pt x="16" y="6"/>
                    </a:cubicBezTo>
                    <a:cubicBezTo>
                      <a:pt x="16" y="6"/>
                      <a:pt x="15" y="5"/>
                      <a:pt x="15" y="5"/>
                    </a:cubicBezTo>
                    <a:cubicBezTo>
                      <a:pt x="14" y="4"/>
                      <a:pt x="14" y="4"/>
                      <a:pt x="13" y="4"/>
                    </a:cubicBezTo>
                    <a:cubicBezTo>
                      <a:pt x="12" y="4"/>
                      <a:pt x="11" y="4"/>
                      <a:pt x="10" y="4"/>
                    </a:cubicBezTo>
                    <a:cubicBezTo>
                      <a:pt x="9" y="4"/>
                      <a:pt x="8" y="4"/>
                      <a:pt x="7" y="4"/>
                    </a:cubicBezTo>
                    <a:cubicBezTo>
                      <a:pt x="5" y="5"/>
                      <a:pt x="4" y="5"/>
                      <a:pt x="3" y="6"/>
                    </a:cubicBezTo>
                    <a:cubicBezTo>
                      <a:pt x="2" y="6"/>
                      <a:pt x="2" y="6"/>
                      <a:pt x="2" y="6"/>
                    </a:cubicBezTo>
                    <a:cubicBezTo>
                      <a:pt x="2" y="1"/>
                      <a:pt x="2" y="1"/>
                      <a:pt x="2" y="1"/>
                    </a:cubicBezTo>
                    <a:cubicBezTo>
                      <a:pt x="3" y="1"/>
                      <a:pt x="4" y="1"/>
                      <a:pt x="6" y="0"/>
                    </a:cubicBezTo>
                    <a:cubicBezTo>
                      <a:pt x="7" y="0"/>
                      <a:pt x="9" y="0"/>
                      <a:pt x="10" y="0"/>
                    </a:cubicBezTo>
                    <a:cubicBezTo>
                      <a:pt x="12" y="0"/>
                      <a:pt x="14" y="0"/>
                      <a:pt x="15" y="0"/>
                    </a:cubicBezTo>
                    <a:cubicBezTo>
                      <a:pt x="16" y="1"/>
                      <a:pt x="17" y="1"/>
                      <a:pt x="18" y="2"/>
                    </a:cubicBezTo>
                    <a:cubicBezTo>
                      <a:pt x="19" y="3"/>
                      <a:pt x="20" y="4"/>
                      <a:pt x="20" y="5"/>
                    </a:cubicBezTo>
                    <a:cubicBezTo>
                      <a:pt x="21" y="6"/>
                      <a:pt x="21" y="7"/>
                      <a:pt x="21" y="9"/>
                    </a:cubicBezTo>
                    <a:cubicBezTo>
                      <a:pt x="21" y="27"/>
                      <a:pt x="21" y="27"/>
                      <a:pt x="21" y="27"/>
                    </a:cubicBezTo>
                    <a:cubicBezTo>
                      <a:pt x="17" y="27"/>
                      <a:pt x="17" y="27"/>
                      <a:pt x="17" y="27"/>
                    </a:cubicBezTo>
                    <a:lnTo>
                      <a:pt x="17" y="24"/>
                    </a:lnTo>
                    <a:close/>
                    <a:moveTo>
                      <a:pt x="17" y="20"/>
                    </a:moveTo>
                    <a:cubicBezTo>
                      <a:pt x="17" y="13"/>
                      <a:pt x="17" y="13"/>
                      <a:pt x="17" y="13"/>
                    </a:cubicBezTo>
                    <a:cubicBezTo>
                      <a:pt x="16" y="13"/>
                      <a:pt x="14" y="13"/>
                      <a:pt x="13" y="13"/>
                    </a:cubicBezTo>
                    <a:cubicBezTo>
                      <a:pt x="11" y="14"/>
                      <a:pt x="10" y="14"/>
                      <a:pt x="9" y="14"/>
                    </a:cubicBezTo>
                    <a:cubicBezTo>
                      <a:pt x="8" y="14"/>
                      <a:pt x="7" y="15"/>
                      <a:pt x="6" y="16"/>
                    </a:cubicBezTo>
                    <a:cubicBezTo>
                      <a:pt x="5" y="17"/>
                      <a:pt x="5" y="18"/>
                      <a:pt x="5" y="19"/>
                    </a:cubicBezTo>
                    <a:cubicBezTo>
                      <a:pt x="5" y="20"/>
                      <a:pt x="5" y="22"/>
                      <a:pt x="6" y="22"/>
                    </a:cubicBezTo>
                    <a:cubicBezTo>
                      <a:pt x="7" y="23"/>
                      <a:pt x="8" y="23"/>
                      <a:pt x="10" y="23"/>
                    </a:cubicBezTo>
                    <a:cubicBezTo>
                      <a:pt x="11" y="23"/>
                      <a:pt x="12" y="23"/>
                      <a:pt x="13" y="23"/>
                    </a:cubicBezTo>
                    <a:cubicBezTo>
                      <a:pt x="15" y="22"/>
                      <a:pt x="16" y="21"/>
                      <a:pt x="17" y="20"/>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58" name="Freeform 14"/>
              <p:cNvSpPr>
                <a:spLocks/>
              </p:cNvSpPr>
              <p:nvPr/>
            </p:nvSpPr>
            <p:spPr bwMode="auto">
              <a:xfrm>
                <a:off x="3697" y="909"/>
                <a:ext cx="47" cy="57"/>
              </a:xfrm>
              <a:custGeom>
                <a:avLst/>
                <a:gdLst>
                  <a:gd name="T0" fmla="*/ 47 w 47"/>
                  <a:gd name="T1" fmla="*/ 57 h 57"/>
                  <a:gd name="T2" fmla="*/ 38 w 47"/>
                  <a:gd name="T3" fmla="*/ 57 h 57"/>
                  <a:gd name="T4" fmla="*/ 38 w 47"/>
                  <a:gd name="T5" fmla="*/ 31 h 57"/>
                  <a:gd name="T6" fmla="*/ 12 w 47"/>
                  <a:gd name="T7" fmla="*/ 31 h 57"/>
                  <a:gd name="T8" fmla="*/ 12 w 47"/>
                  <a:gd name="T9" fmla="*/ 57 h 57"/>
                  <a:gd name="T10" fmla="*/ 0 w 47"/>
                  <a:gd name="T11" fmla="*/ 57 h 57"/>
                  <a:gd name="T12" fmla="*/ 0 w 47"/>
                  <a:gd name="T13" fmla="*/ 0 h 57"/>
                  <a:gd name="T14" fmla="*/ 12 w 47"/>
                  <a:gd name="T15" fmla="*/ 0 h 57"/>
                  <a:gd name="T16" fmla="*/ 12 w 47"/>
                  <a:gd name="T17" fmla="*/ 22 h 57"/>
                  <a:gd name="T18" fmla="*/ 38 w 47"/>
                  <a:gd name="T19" fmla="*/ 22 h 57"/>
                  <a:gd name="T20" fmla="*/ 38 w 47"/>
                  <a:gd name="T21" fmla="*/ 0 h 57"/>
                  <a:gd name="T22" fmla="*/ 47 w 47"/>
                  <a:gd name="T23" fmla="*/ 0 h 57"/>
                  <a:gd name="T24" fmla="*/ 47 w 47"/>
                  <a:gd name="T25"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7" h="57">
                    <a:moveTo>
                      <a:pt x="47" y="57"/>
                    </a:moveTo>
                    <a:lnTo>
                      <a:pt x="38" y="57"/>
                    </a:lnTo>
                    <a:lnTo>
                      <a:pt x="38" y="31"/>
                    </a:lnTo>
                    <a:lnTo>
                      <a:pt x="12" y="31"/>
                    </a:lnTo>
                    <a:lnTo>
                      <a:pt x="12" y="57"/>
                    </a:lnTo>
                    <a:lnTo>
                      <a:pt x="0" y="57"/>
                    </a:lnTo>
                    <a:lnTo>
                      <a:pt x="0" y="0"/>
                    </a:lnTo>
                    <a:lnTo>
                      <a:pt x="12" y="0"/>
                    </a:lnTo>
                    <a:lnTo>
                      <a:pt x="12" y="22"/>
                    </a:lnTo>
                    <a:lnTo>
                      <a:pt x="38" y="22"/>
                    </a:lnTo>
                    <a:lnTo>
                      <a:pt x="38" y="0"/>
                    </a:lnTo>
                    <a:lnTo>
                      <a:pt x="47" y="0"/>
                    </a:lnTo>
                    <a:lnTo>
                      <a:pt x="47" y="57"/>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59" name="Freeform 15"/>
              <p:cNvSpPr>
                <a:spLocks noEditPoints="1"/>
              </p:cNvSpPr>
              <p:nvPr/>
            </p:nvSpPr>
            <p:spPr bwMode="auto">
              <a:xfrm>
                <a:off x="3753" y="906"/>
                <a:ext cx="51" cy="60"/>
              </a:xfrm>
              <a:custGeom>
                <a:avLst/>
                <a:gdLst>
                  <a:gd name="T0" fmla="*/ 14 w 23"/>
                  <a:gd name="T1" fmla="*/ 27 h 27"/>
                  <a:gd name="T2" fmla="*/ 4 w 23"/>
                  <a:gd name="T3" fmla="*/ 24 h 27"/>
                  <a:gd name="T4" fmla="*/ 0 w 23"/>
                  <a:gd name="T5" fmla="*/ 14 h 27"/>
                  <a:gd name="T6" fmla="*/ 4 w 23"/>
                  <a:gd name="T7" fmla="*/ 4 h 27"/>
                  <a:gd name="T8" fmla="*/ 13 w 23"/>
                  <a:gd name="T9" fmla="*/ 0 h 27"/>
                  <a:gd name="T10" fmla="*/ 17 w 23"/>
                  <a:gd name="T11" fmla="*/ 1 h 27"/>
                  <a:gd name="T12" fmla="*/ 20 w 23"/>
                  <a:gd name="T13" fmla="*/ 3 h 27"/>
                  <a:gd name="T14" fmla="*/ 22 w 23"/>
                  <a:gd name="T15" fmla="*/ 6 h 27"/>
                  <a:gd name="T16" fmla="*/ 23 w 23"/>
                  <a:gd name="T17" fmla="*/ 12 h 27"/>
                  <a:gd name="T18" fmla="*/ 23 w 23"/>
                  <a:gd name="T19" fmla="*/ 14 h 27"/>
                  <a:gd name="T20" fmla="*/ 5 w 23"/>
                  <a:gd name="T21" fmla="*/ 14 h 27"/>
                  <a:gd name="T22" fmla="*/ 7 w 23"/>
                  <a:gd name="T23" fmla="*/ 21 h 27"/>
                  <a:gd name="T24" fmla="*/ 14 w 23"/>
                  <a:gd name="T25" fmla="*/ 24 h 27"/>
                  <a:gd name="T26" fmla="*/ 16 w 23"/>
                  <a:gd name="T27" fmla="*/ 23 h 27"/>
                  <a:gd name="T28" fmla="*/ 19 w 23"/>
                  <a:gd name="T29" fmla="*/ 22 h 27"/>
                  <a:gd name="T30" fmla="*/ 21 w 23"/>
                  <a:gd name="T31" fmla="*/ 21 h 27"/>
                  <a:gd name="T32" fmla="*/ 22 w 23"/>
                  <a:gd name="T33" fmla="*/ 20 h 27"/>
                  <a:gd name="T34" fmla="*/ 23 w 23"/>
                  <a:gd name="T35" fmla="*/ 20 h 27"/>
                  <a:gd name="T36" fmla="*/ 23 w 23"/>
                  <a:gd name="T37" fmla="*/ 25 h 27"/>
                  <a:gd name="T38" fmla="*/ 21 w 23"/>
                  <a:gd name="T39" fmla="*/ 26 h 27"/>
                  <a:gd name="T40" fmla="*/ 19 w 23"/>
                  <a:gd name="T41" fmla="*/ 27 h 27"/>
                  <a:gd name="T42" fmla="*/ 16 w 23"/>
                  <a:gd name="T43" fmla="*/ 27 h 27"/>
                  <a:gd name="T44" fmla="*/ 14 w 23"/>
                  <a:gd name="T45" fmla="*/ 27 h 27"/>
                  <a:gd name="T46" fmla="*/ 19 w 23"/>
                  <a:gd name="T47" fmla="*/ 11 h 27"/>
                  <a:gd name="T48" fmla="*/ 18 w 23"/>
                  <a:gd name="T49" fmla="*/ 8 h 27"/>
                  <a:gd name="T50" fmla="*/ 17 w 23"/>
                  <a:gd name="T51" fmla="*/ 5 h 27"/>
                  <a:gd name="T52" fmla="*/ 15 w 23"/>
                  <a:gd name="T53" fmla="*/ 4 h 27"/>
                  <a:gd name="T54" fmla="*/ 12 w 23"/>
                  <a:gd name="T55" fmla="*/ 3 h 27"/>
                  <a:gd name="T56" fmla="*/ 9 w 23"/>
                  <a:gd name="T57" fmla="*/ 4 h 27"/>
                  <a:gd name="T58" fmla="*/ 7 w 23"/>
                  <a:gd name="T59" fmla="*/ 6 h 27"/>
                  <a:gd name="T60" fmla="*/ 6 w 23"/>
                  <a:gd name="T61" fmla="*/ 8 h 27"/>
                  <a:gd name="T62" fmla="*/ 5 w 23"/>
                  <a:gd name="T63" fmla="*/ 11 h 27"/>
                  <a:gd name="T64" fmla="*/ 19 w 23"/>
                  <a:gd name="T65" fmla="*/ 1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 h="27">
                    <a:moveTo>
                      <a:pt x="14" y="27"/>
                    </a:moveTo>
                    <a:cubicBezTo>
                      <a:pt x="9" y="27"/>
                      <a:pt x="6" y="26"/>
                      <a:pt x="4" y="24"/>
                    </a:cubicBezTo>
                    <a:cubicBezTo>
                      <a:pt x="2" y="21"/>
                      <a:pt x="0" y="18"/>
                      <a:pt x="0" y="14"/>
                    </a:cubicBezTo>
                    <a:cubicBezTo>
                      <a:pt x="0" y="10"/>
                      <a:pt x="2" y="6"/>
                      <a:pt x="4" y="4"/>
                    </a:cubicBezTo>
                    <a:cubicBezTo>
                      <a:pt x="6" y="1"/>
                      <a:pt x="9" y="0"/>
                      <a:pt x="13" y="0"/>
                    </a:cubicBezTo>
                    <a:cubicBezTo>
                      <a:pt x="14" y="0"/>
                      <a:pt x="16" y="0"/>
                      <a:pt x="17" y="1"/>
                    </a:cubicBezTo>
                    <a:cubicBezTo>
                      <a:pt x="18" y="1"/>
                      <a:pt x="19" y="2"/>
                      <a:pt x="20" y="3"/>
                    </a:cubicBezTo>
                    <a:cubicBezTo>
                      <a:pt x="21" y="4"/>
                      <a:pt x="22" y="5"/>
                      <a:pt x="22" y="6"/>
                    </a:cubicBezTo>
                    <a:cubicBezTo>
                      <a:pt x="23" y="8"/>
                      <a:pt x="23" y="10"/>
                      <a:pt x="23" y="12"/>
                    </a:cubicBezTo>
                    <a:cubicBezTo>
                      <a:pt x="23" y="14"/>
                      <a:pt x="23" y="14"/>
                      <a:pt x="23" y="14"/>
                    </a:cubicBezTo>
                    <a:cubicBezTo>
                      <a:pt x="5" y="14"/>
                      <a:pt x="5" y="14"/>
                      <a:pt x="5" y="14"/>
                    </a:cubicBezTo>
                    <a:cubicBezTo>
                      <a:pt x="5" y="17"/>
                      <a:pt x="6" y="19"/>
                      <a:pt x="7" y="21"/>
                    </a:cubicBezTo>
                    <a:cubicBezTo>
                      <a:pt x="9" y="23"/>
                      <a:pt x="11" y="24"/>
                      <a:pt x="14" y="24"/>
                    </a:cubicBezTo>
                    <a:cubicBezTo>
                      <a:pt x="15" y="24"/>
                      <a:pt x="16" y="23"/>
                      <a:pt x="16" y="23"/>
                    </a:cubicBezTo>
                    <a:cubicBezTo>
                      <a:pt x="17" y="23"/>
                      <a:pt x="18" y="23"/>
                      <a:pt x="19" y="22"/>
                    </a:cubicBezTo>
                    <a:cubicBezTo>
                      <a:pt x="20" y="22"/>
                      <a:pt x="20" y="22"/>
                      <a:pt x="21" y="21"/>
                    </a:cubicBezTo>
                    <a:cubicBezTo>
                      <a:pt x="22" y="21"/>
                      <a:pt x="22" y="21"/>
                      <a:pt x="22" y="20"/>
                    </a:cubicBezTo>
                    <a:cubicBezTo>
                      <a:pt x="23" y="20"/>
                      <a:pt x="23" y="20"/>
                      <a:pt x="23" y="20"/>
                    </a:cubicBezTo>
                    <a:cubicBezTo>
                      <a:pt x="23" y="25"/>
                      <a:pt x="23" y="25"/>
                      <a:pt x="23" y="25"/>
                    </a:cubicBezTo>
                    <a:cubicBezTo>
                      <a:pt x="22" y="25"/>
                      <a:pt x="21" y="26"/>
                      <a:pt x="21" y="26"/>
                    </a:cubicBezTo>
                    <a:cubicBezTo>
                      <a:pt x="20" y="26"/>
                      <a:pt x="19" y="26"/>
                      <a:pt x="19" y="27"/>
                    </a:cubicBezTo>
                    <a:cubicBezTo>
                      <a:pt x="18" y="27"/>
                      <a:pt x="17" y="27"/>
                      <a:pt x="16" y="27"/>
                    </a:cubicBezTo>
                    <a:cubicBezTo>
                      <a:pt x="16" y="27"/>
                      <a:pt x="15" y="27"/>
                      <a:pt x="14" y="27"/>
                    </a:cubicBezTo>
                    <a:close/>
                    <a:moveTo>
                      <a:pt x="19" y="11"/>
                    </a:moveTo>
                    <a:cubicBezTo>
                      <a:pt x="19" y="10"/>
                      <a:pt x="19" y="9"/>
                      <a:pt x="18" y="8"/>
                    </a:cubicBezTo>
                    <a:cubicBezTo>
                      <a:pt x="18" y="7"/>
                      <a:pt x="18" y="6"/>
                      <a:pt x="17" y="5"/>
                    </a:cubicBezTo>
                    <a:cubicBezTo>
                      <a:pt x="17" y="5"/>
                      <a:pt x="16" y="4"/>
                      <a:pt x="15" y="4"/>
                    </a:cubicBezTo>
                    <a:cubicBezTo>
                      <a:pt x="15" y="4"/>
                      <a:pt x="14" y="3"/>
                      <a:pt x="12" y="3"/>
                    </a:cubicBezTo>
                    <a:cubicBezTo>
                      <a:pt x="11" y="3"/>
                      <a:pt x="10" y="4"/>
                      <a:pt x="9" y="4"/>
                    </a:cubicBezTo>
                    <a:cubicBezTo>
                      <a:pt x="9" y="4"/>
                      <a:pt x="8" y="5"/>
                      <a:pt x="7" y="6"/>
                    </a:cubicBezTo>
                    <a:cubicBezTo>
                      <a:pt x="6" y="6"/>
                      <a:pt x="6" y="7"/>
                      <a:pt x="6" y="8"/>
                    </a:cubicBezTo>
                    <a:cubicBezTo>
                      <a:pt x="5" y="9"/>
                      <a:pt x="5" y="10"/>
                      <a:pt x="5" y="11"/>
                    </a:cubicBezTo>
                    <a:lnTo>
                      <a:pt x="19" y="11"/>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60" name="Freeform 16"/>
              <p:cNvSpPr>
                <a:spLocks/>
              </p:cNvSpPr>
              <p:nvPr/>
            </p:nvSpPr>
            <p:spPr bwMode="auto">
              <a:xfrm>
                <a:off x="3815" y="909"/>
                <a:ext cx="45" cy="57"/>
              </a:xfrm>
              <a:custGeom>
                <a:avLst/>
                <a:gdLst>
                  <a:gd name="T0" fmla="*/ 45 w 45"/>
                  <a:gd name="T1" fmla="*/ 57 h 57"/>
                  <a:gd name="T2" fmla="*/ 36 w 45"/>
                  <a:gd name="T3" fmla="*/ 57 h 57"/>
                  <a:gd name="T4" fmla="*/ 36 w 45"/>
                  <a:gd name="T5" fmla="*/ 31 h 57"/>
                  <a:gd name="T6" fmla="*/ 9 w 45"/>
                  <a:gd name="T7" fmla="*/ 31 h 57"/>
                  <a:gd name="T8" fmla="*/ 9 w 45"/>
                  <a:gd name="T9" fmla="*/ 57 h 57"/>
                  <a:gd name="T10" fmla="*/ 0 w 45"/>
                  <a:gd name="T11" fmla="*/ 57 h 57"/>
                  <a:gd name="T12" fmla="*/ 0 w 45"/>
                  <a:gd name="T13" fmla="*/ 0 h 57"/>
                  <a:gd name="T14" fmla="*/ 9 w 45"/>
                  <a:gd name="T15" fmla="*/ 0 h 57"/>
                  <a:gd name="T16" fmla="*/ 9 w 45"/>
                  <a:gd name="T17" fmla="*/ 22 h 57"/>
                  <a:gd name="T18" fmla="*/ 36 w 45"/>
                  <a:gd name="T19" fmla="*/ 22 h 57"/>
                  <a:gd name="T20" fmla="*/ 36 w 45"/>
                  <a:gd name="T21" fmla="*/ 0 h 57"/>
                  <a:gd name="T22" fmla="*/ 45 w 45"/>
                  <a:gd name="T23" fmla="*/ 0 h 57"/>
                  <a:gd name="T24" fmla="*/ 45 w 45"/>
                  <a:gd name="T25"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5" h="57">
                    <a:moveTo>
                      <a:pt x="45" y="57"/>
                    </a:moveTo>
                    <a:lnTo>
                      <a:pt x="36" y="57"/>
                    </a:lnTo>
                    <a:lnTo>
                      <a:pt x="36" y="31"/>
                    </a:lnTo>
                    <a:lnTo>
                      <a:pt x="9" y="31"/>
                    </a:lnTo>
                    <a:lnTo>
                      <a:pt x="9" y="57"/>
                    </a:lnTo>
                    <a:lnTo>
                      <a:pt x="0" y="57"/>
                    </a:lnTo>
                    <a:lnTo>
                      <a:pt x="0" y="0"/>
                    </a:lnTo>
                    <a:lnTo>
                      <a:pt x="9" y="0"/>
                    </a:lnTo>
                    <a:lnTo>
                      <a:pt x="9" y="22"/>
                    </a:lnTo>
                    <a:lnTo>
                      <a:pt x="36" y="22"/>
                    </a:lnTo>
                    <a:lnTo>
                      <a:pt x="36" y="0"/>
                    </a:lnTo>
                    <a:lnTo>
                      <a:pt x="45" y="0"/>
                    </a:lnTo>
                    <a:lnTo>
                      <a:pt x="45" y="57"/>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61" name="Freeform 17"/>
              <p:cNvSpPr>
                <a:spLocks/>
              </p:cNvSpPr>
              <p:nvPr/>
            </p:nvSpPr>
            <p:spPr bwMode="auto">
              <a:xfrm>
                <a:off x="3876" y="909"/>
                <a:ext cx="44" cy="57"/>
              </a:xfrm>
              <a:custGeom>
                <a:avLst/>
                <a:gdLst>
                  <a:gd name="T0" fmla="*/ 44 w 44"/>
                  <a:gd name="T1" fmla="*/ 57 h 57"/>
                  <a:gd name="T2" fmla="*/ 35 w 44"/>
                  <a:gd name="T3" fmla="*/ 57 h 57"/>
                  <a:gd name="T4" fmla="*/ 35 w 44"/>
                  <a:gd name="T5" fmla="*/ 13 h 57"/>
                  <a:gd name="T6" fmla="*/ 8 w 44"/>
                  <a:gd name="T7" fmla="*/ 57 h 57"/>
                  <a:gd name="T8" fmla="*/ 0 w 44"/>
                  <a:gd name="T9" fmla="*/ 57 h 57"/>
                  <a:gd name="T10" fmla="*/ 0 w 44"/>
                  <a:gd name="T11" fmla="*/ 0 h 57"/>
                  <a:gd name="T12" fmla="*/ 8 w 44"/>
                  <a:gd name="T13" fmla="*/ 0 h 57"/>
                  <a:gd name="T14" fmla="*/ 8 w 44"/>
                  <a:gd name="T15" fmla="*/ 42 h 57"/>
                  <a:gd name="T16" fmla="*/ 35 w 44"/>
                  <a:gd name="T17" fmla="*/ 0 h 57"/>
                  <a:gd name="T18" fmla="*/ 44 w 44"/>
                  <a:gd name="T19" fmla="*/ 0 h 57"/>
                  <a:gd name="T20" fmla="*/ 44 w 44"/>
                  <a:gd name="T21"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 h="57">
                    <a:moveTo>
                      <a:pt x="44" y="57"/>
                    </a:moveTo>
                    <a:lnTo>
                      <a:pt x="35" y="57"/>
                    </a:lnTo>
                    <a:lnTo>
                      <a:pt x="35" y="13"/>
                    </a:lnTo>
                    <a:lnTo>
                      <a:pt x="8" y="57"/>
                    </a:lnTo>
                    <a:lnTo>
                      <a:pt x="0" y="57"/>
                    </a:lnTo>
                    <a:lnTo>
                      <a:pt x="0" y="0"/>
                    </a:lnTo>
                    <a:lnTo>
                      <a:pt x="8" y="0"/>
                    </a:lnTo>
                    <a:lnTo>
                      <a:pt x="8" y="42"/>
                    </a:lnTo>
                    <a:lnTo>
                      <a:pt x="35" y="0"/>
                    </a:lnTo>
                    <a:lnTo>
                      <a:pt x="44" y="0"/>
                    </a:lnTo>
                    <a:lnTo>
                      <a:pt x="44" y="57"/>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62" name="Freeform 18"/>
              <p:cNvSpPr>
                <a:spLocks noEditPoints="1"/>
              </p:cNvSpPr>
              <p:nvPr/>
            </p:nvSpPr>
            <p:spPr bwMode="auto">
              <a:xfrm>
                <a:off x="3929" y="909"/>
                <a:ext cx="49" cy="57"/>
              </a:xfrm>
              <a:custGeom>
                <a:avLst/>
                <a:gdLst>
                  <a:gd name="T0" fmla="*/ 22 w 22"/>
                  <a:gd name="T1" fmla="*/ 26 h 26"/>
                  <a:gd name="T2" fmla="*/ 17 w 22"/>
                  <a:gd name="T3" fmla="*/ 26 h 26"/>
                  <a:gd name="T4" fmla="*/ 17 w 22"/>
                  <a:gd name="T5" fmla="*/ 15 h 26"/>
                  <a:gd name="T6" fmla="*/ 13 w 22"/>
                  <a:gd name="T7" fmla="*/ 15 h 26"/>
                  <a:gd name="T8" fmla="*/ 5 w 22"/>
                  <a:gd name="T9" fmla="*/ 26 h 26"/>
                  <a:gd name="T10" fmla="*/ 0 w 22"/>
                  <a:gd name="T11" fmla="*/ 26 h 26"/>
                  <a:gd name="T12" fmla="*/ 8 w 22"/>
                  <a:gd name="T13" fmla="*/ 15 h 26"/>
                  <a:gd name="T14" fmla="*/ 4 w 22"/>
                  <a:gd name="T15" fmla="*/ 12 h 26"/>
                  <a:gd name="T16" fmla="*/ 2 w 22"/>
                  <a:gd name="T17" fmla="*/ 7 h 26"/>
                  <a:gd name="T18" fmla="*/ 3 w 22"/>
                  <a:gd name="T19" fmla="*/ 4 h 26"/>
                  <a:gd name="T20" fmla="*/ 5 w 22"/>
                  <a:gd name="T21" fmla="*/ 1 h 26"/>
                  <a:gd name="T22" fmla="*/ 8 w 22"/>
                  <a:gd name="T23" fmla="*/ 0 h 26"/>
                  <a:gd name="T24" fmla="*/ 12 w 22"/>
                  <a:gd name="T25" fmla="*/ 0 h 26"/>
                  <a:gd name="T26" fmla="*/ 22 w 22"/>
                  <a:gd name="T27" fmla="*/ 0 h 26"/>
                  <a:gd name="T28" fmla="*/ 22 w 22"/>
                  <a:gd name="T29" fmla="*/ 26 h 26"/>
                  <a:gd name="T30" fmla="*/ 17 w 22"/>
                  <a:gd name="T31" fmla="*/ 12 h 26"/>
                  <a:gd name="T32" fmla="*/ 17 w 22"/>
                  <a:gd name="T33" fmla="*/ 3 h 26"/>
                  <a:gd name="T34" fmla="*/ 12 w 22"/>
                  <a:gd name="T35" fmla="*/ 3 h 26"/>
                  <a:gd name="T36" fmla="*/ 10 w 22"/>
                  <a:gd name="T37" fmla="*/ 3 h 26"/>
                  <a:gd name="T38" fmla="*/ 8 w 22"/>
                  <a:gd name="T39" fmla="*/ 4 h 26"/>
                  <a:gd name="T40" fmla="*/ 7 w 22"/>
                  <a:gd name="T41" fmla="*/ 5 h 26"/>
                  <a:gd name="T42" fmla="*/ 7 w 22"/>
                  <a:gd name="T43" fmla="*/ 7 h 26"/>
                  <a:gd name="T44" fmla="*/ 7 w 22"/>
                  <a:gd name="T45" fmla="*/ 9 h 26"/>
                  <a:gd name="T46" fmla="*/ 8 w 22"/>
                  <a:gd name="T47" fmla="*/ 11 h 26"/>
                  <a:gd name="T48" fmla="*/ 10 w 22"/>
                  <a:gd name="T49" fmla="*/ 12 h 26"/>
                  <a:gd name="T50" fmla="*/ 13 w 22"/>
                  <a:gd name="T51" fmla="*/ 12 h 26"/>
                  <a:gd name="T52" fmla="*/ 17 w 22"/>
                  <a:gd name="T53" fmla="*/ 1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2" h="26">
                    <a:moveTo>
                      <a:pt x="22" y="26"/>
                    </a:moveTo>
                    <a:cubicBezTo>
                      <a:pt x="17" y="26"/>
                      <a:pt x="17" y="26"/>
                      <a:pt x="17" y="26"/>
                    </a:cubicBezTo>
                    <a:cubicBezTo>
                      <a:pt x="17" y="15"/>
                      <a:pt x="17" y="15"/>
                      <a:pt x="17" y="15"/>
                    </a:cubicBezTo>
                    <a:cubicBezTo>
                      <a:pt x="13" y="15"/>
                      <a:pt x="13" y="15"/>
                      <a:pt x="13" y="15"/>
                    </a:cubicBezTo>
                    <a:cubicBezTo>
                      <a:pt x="5" y="26"/>
                      <a:pt x="5" y="26"/>
                      <a:pt x="5" y="26"/>
                    </a:cubicBezTo>
                    <a:cubicBezTo>
                      <a:pt x="0" y="26"/>
                      <a:pt x="0" y="26"/>
                      <a:pt x="0" y="26"/>
                    </a:cubicBezTo>
                    <a:cubicBezTo>
                      <a:pt x="8" y="15"/>
                      <a:pt x="8" y="15"/>
                      <a:pt x="8" y="15"/>
                    </a:cubicBezTo>
                    <a:cubicBezTo>
                      <a:pt x="6" y="14"/>
                      <a:pt x="5" y="13"/>
                      <a:pt x="4" y="12"/>
                    </a:cubicBezTo>
                    <a:cubicBezTo>
                      <a:pt x="3" y="11"/>
                      <a:pt x="2" y="9"/>
                      <a:pt x="2" y="7"/>
                    </a:cubicBezTo>
                    <a:cubicBezTo>
                      <a:pt x="2" y="6"/>
                      <a:pt x="2" y="5"/>
                      <a:pt x="3" y="4"/>
                    </a:cubicBezTo>
                    <a:cubicBezTo>
                      <a:pt x="4" y="3"/>
                      <a:pt x="4" y="2"/>
                      <a:pt x="5" y="1"/>
                    </a:cubicBezTo>
                    <a:cubicBezTo>
                      <a:pt x="6" y="1"/>
                      <a:pt x="7" y="0"/>
                      <a:pt x="8" y="0"/>
                    </a:cubicBezTo>
                    <a:cubicBezTo>
                      <a:pt x="9" y="0"/>
                      <a:pt x="11" y="0"/>
                      <a:pt x="12" y="0"/>
                    </a:cubicBezTo>
                    <a:cubicBezTo>
                      <a:pt x="22" y="0"/>
                      <a:pt x="22" y="0"/>
                      <a:pt x="22" y="0"/>
                    </a:cubicBezTo>
                    <a:lnTo>
                      <a:pt x="22" y="26"/>
                    </a:lnTo>
                    <a:close/>
                    <a:moveTo>
                      <a:pt x="17" y="12"/>
                    </a:moveTo>
                    <a:cubicBezTo>
                      <a:pt x="17" y="3"/>
                      <a:pt x="17" y="3"/>
                      <a:pt x="17" y="3"/>
                    </a:cubicBezTo>
                    <a:cubicBezTo>
                      <a:pt x="12" y="3"/>
                      <a:pt x="12" y="3"/>
                      <a:pt x="12" y="3"/>
                    </a:cubicBezTo>
                    <a:cubicBezTo>
                      <a:pt x="11" y="3"/>
                      <a:pt x="11" y="3"/>
                      <a:pt x="10" y="3"/>
                    </a:cubicBezTo>
                    <a:cubicBezTo>
                      <a:pt x="9" y="3"/>
                      <a:pt x="9" y="4"/>
                      <a:pt x="8" y="4"/>
                    </a:cubicBezTo>
                    <a:cubicBezTo>
                      <a:pt x="8" y="4"/>
                      <a:pt x="7" y="5"/>
                      <a:pt x="7" y="5"/>
                    </a:cubicBezTo>
                    <a:cubicBezTo>
                      <a:pt x="7" y="6"/>
                      <a:pt x="7" y="6"/>
                      <a:pt x="7" y="7"/>
                    </a:cubicBezTo>
                    <a:cubicBezTo>
                      <a:pt x="7" y="8"/>
                      <a:pt x="7" y="9"/>
                      <a:pt x="7" y="9"/>
                    </a:cubicBezTo>
                    <a:cubicBezTo>
                      <a:pt x="7" y="10"/>
                      <a:pt x="8" y="10"/>
                      <a:pt x="8" y="11"/>
                    </a:cubicBezTo>
                    <a:cubicBezTo>
                      <a:pt x="9" y="11"/>
                      <a:pt x="9" y="12"/>
                      <a:pt x="10" y="12"/>
                    </a:cubicBezTo>
                    <a:cubicBezTo>
                      <a:pt x="11" y="12"/>
                      <a:pt x="12" y="12"/>
                      <a:pt x="13" y="12"/>
                    </a:cubicBezTo>
                    <a:lnTo>
                      <a:pt x="17" y="12"/>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63" name="Freeform 19"/>
              <p:cNvSpPr>
                <a:spLocks/>
              </p:cNvSpPr>
              <p:nvPr/>
            </p:nvSpPr>
            <p:spPr bwMode="auto">
              <a:xfrm>
                <a:off x="4025" y="909"/>
                <a:ext cx="46" cy="57"/>
              </a:xfrm>
              <a:custGeom>
                <a:avLst/>
                <a:gdLst>
                  <a:gd name="T0" fmla="*/ 46 w 46"/>
                  <a:gd name="T1" fmla="*/ 57 h 57"/>
                  <a:gd name="T2" fmla="*/ 35 w 46"/>
                  <a:gd name="T3" fmla="*/ 57 h 57"/>
                  <a:gd name="T4" fmla="*/ 35 w 46"/>
                  <a:gd name="T5" fmla="*/ 13 h 57"/>
                  <a:gd name="T6" fmla="*/ 9 w 46"/>
                  <a:gd name="T7" fmla="*/ 57 h 57"/>
                  <a:gd name="T8" fmla="*/ 0 w 46"/>
                  <a:gd name="T9" fmla="*/ 57 h 57"/>
                  <a:gd name="T10" fmla="*/ 0 w 46"/>
                  <a:gd name="T11" fmla="*/ 0 h 57"/>
                  <a:gd name="T12" fmla="*/ 9 w 46"/>
                  <a:gd name="T13" fmla="*/ 0 h 57"/>
                  <a:gd name="T14" fmla="*/ 9 w 46"/>
                  <a:gd name="T15" fmla="*/ 42 h 57"/>
                  <a:gd name="T16" fmla="*/ 38 w 46"/>
                  <a:gd name="T17" fmla="*/ 0 h 57"/>
                  <a:gd name="T18" fmla="*/ 46 w 46"/>
                  <a:gd name="T19" fmla="*/ 0 h 57"/>
                  <a:gd name="T20" fmla="*/ 46 w 46"/>
                  <a:gd name="T21"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57">
                    <a:moveTo>
                      <a:pt x="46" y="57"/>
                    </a:moveTo>
                    <a:lnTo>
                      <a:pt x="35" y="57"/>
                    </a:lnTo>
                    <a:lnTo>
                      <a:pt x="35" y="13"/>
                    </a:lnTo>
                    <a:lnTo>
                      <a:pt x="9" y="57"/>
                    </a:lnTo>
                    <a:lnTo>
                      <a:pt x="0" y="57"/>
                    </a:lnTo>
                    <a:lnTo>
                      <a:pt x="0" y="0"/>
                    </a:lnTo>
                    <a:lnTo>
                      <a:pt x="9" y="0"/>
                    </a:lnTo>
                    <a:lnTo>
                      <a:pt x="9" y="42"/>
                    </a:lnTo>
                    <a:lnTo>
                      <a:pt x="38" y="0"/>
                    </a:lnTo>
                    <a:lnTo>
                      <a:pt x="46" y="0"/>
                    </a:lnTo>
                    <a:lnTo>
                      <a:pt x="46" y="57"/>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64" name="Freeform 20"/>
              <p:cNvSpPr>
                <a:spLocks/>
              </p:cNvSpPr>
              <p:nvPr/>
            </p:nvSpPr>
            <p:spPr bwMode="auto">
              <a:xfrm>
                <a:off x="4085" y="909"/>
                <a:ext cx="47" cy="57"/>
              </a:xfrm>
              <a:custGeom>
                <a:avLst/>
                <a:gdLst>
                  <a:gd name="T0" fmla="*/ 47 w 47"/>
                  <a:gd name="T1" fmla="*/ 57 h 57"/>
                  <a:gd name="T2" fmla="*/ 35 w 47"/>
                  <a:gd name="T3" fmla="*/ 57 h 57"/>
                  <a:gd name="T4" fmla="*/ 35 w 47"/>
                  <a:gd name="T5" fmla="*/ 31 h 57"/>
                  <a:gd name="T6" fmla="*/ 11 w 47"/>
                  <a:gd name="T7" fmla="*/ 31 h 57"/>
                  <a:gd name="T8" fmla="*/ 11 w 47"/>
                  <a:gd name="T9" fmla="*/ 57 h 57"/>
                  <a:gd name="T10" fmla="*/ 0 w 47"/>
                  <a:gd name="T11" fmla="*/ 57 h 57"/>
                  <a:gd name="T12" fmla="*/ 0 w 47"/>
                  <a:gd name="T13" fmla="*/ 0 h 57"/>
                  <a:gd name="T14" fmla="*/ 11 w 47"/>
                  <a:gd name="T15" fmla="*/ 0 h 57"/>
                  <a:gd name="T16" fmla="*/ 11 w 47"/>
                  <a:gd name="T17" fmla="*/ 22 h 57"/>
                  <a:gd name="T18" fmla="*/ 35 w 47"/>
                  <a:gd name="T19" fmla="*/ 22 h 57"/>
                  <a:gd name="T20" fmla="*/ 35 w 47"/>
                  <a:gd name="T21" fmla="*/ 0 h 57"/>
                  <a:gd name="T22" fmla="*/ 47 w 47"/>
                  <a:gd name="T23" fmla="*/ 0 h 57"/>
                  <a:gd name="T24" fmla="*/ 47 w 47"/>
                  <a:gd name="T25"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7" h="57">
                    <a:moveTo>
                      <a:pt x="47" y="57"/>
                    </a:moveTo>
                    <a:lnTo>
                      <a:pt x="35" y="57"/>
                    </a:lnTo>
                    <a:lnTo>
                      <a:pt x="35" y="31"/>
                    </a:lnTo>
                    <a:lnTo>
                      <a:pt x="11" y="31"/>
                    </a:lnTo>
                    <a:lnTo>
                      <a:pt x="11" y="57"/>
                    </a:lnTo>
                    <a:lnTo>
                      <a:pt x="0" y="57"/>
                    </a:lnTo>
                    <a:lnTo>
                      <a:pt x="0" y="0"/>
                    </a:lnTo>
                    <a:lnTo>
                      <a:pt x="11" y="0"/>
                    </a:lnTo>
                    <a:lnTo>
                      <a:pt x="11" y="22"/>
                    </a:lnTo>
                    <a:lnTo>
                      <a:pt x="35" y="22"/>
                    </a:lnTo>
                    <a:lnTo>
                      <a:pt x="35" y="0"/>
                    </a:lnTo>
                    <a:lnTo>
                      <a:pt x="47" y="0"/>
                    </a:lnTo>
                    <a:lnTo>
                      <a:pt x="47" y="57"/>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65" name="Freeform 21"/>
              <p:cNvSpPr>
                <a:spLocks noEditPoints="1"/>
              </p:cNvSpPr>
              <p:nvPr/>
            </p:nvSpPr>
            <p:spPr bwMode="auto">
              <a:xfrm>
                <a:off x="4140" y="884"/>
                <a:ext cx="76" cy="103"/>
              </a:xfrm>
              <a:custGeom>
                <a:avLst/>
                <a:gdLst>
                  <a:gd name="T0" fmla="*/ 34 w 34"/>
                  <a:gd name="T1" fmla="*/ 23 h 46"/>
                  <a:gd name="T2" fmla="*/ 33 w 34"/>
                  <a:gd name="T3" fmla="*/ 29 h 46"/>
                  <a:gd name="T4" fmla="*/ 31 w 34"/>
                  <a:gd name="T5" fmla="*/ 34 h 46"/>
                  <a:gd name="T6" fmla="*/ 28 w 34"/>
                  <a:gd name="T7" fmla="*/ 36 h 46"/>
                  <a:gd name="T8" fmla="*/ 24 w 34"/>
                  <a:gd name="T9" fmla="*/ 37 h 46"/>
                  <a:gd name="T10" fmla="*/ 21 w 34"/>
                  <a:gd name="T11" fmla="*/ 37 h 46"/>
                  <a:gd name="T12" fmla="*/ 19 w 34"/>
                  <a:gd name="T13" fmla="*/ 36 h 46"/>
                  <a:gd name="T14" fmla="*/ 19 w 34"/>
                  <a:gd name="T15" fmla="*/ 46 h 46"/>
                  <a:gd name="T16" fmla="*/ 15 w 34"/>
                  <a:gd name="T17" fmla="*/ 46 h 46"/>
                  <a:gd name="T18" fmla="*/ 15 w 34"/>
                  <a:gd name="T19" fmla="*/ 36 h 46"/>
                  <a:gd name="T20" fmla="*/ 13 w 34"/>
                  <a:gd name="T21" fmla="*/ 37 h 46"/>
                  <a:gd name="T22" fmla="*/ 10 w 34"/>
                  <a:gd name="T23" fmla="*/ 37 h 46"/>
                  <a:gd name="T24" fmla="*/ 3 w 34"/>
                  <a:gd name="T25" fmla="*/ 34 h 46"/>
                  <a:gd name="T26" fmla="*/ 0 w 34"/>
                  <a:gd name="T27" fmla="*/ 24 h 46"/>
                  <a:gd name="T28" fmla="*/ 1 w 34"/>
                  <a:gd name="T29" fmla="*/ 18 h 46"/>
                  <a:gd name="T30" fmla="*/ 4 w 34"/>
                  <a:gd name="T31" fmla="*/ 13 h 46"/>
                  <a:gd name="T32" fmla="*/ 7 w 34"/>
                  <a:gd name="T33" fmla="*/ 11 h 46"/>
                  <a:gd name="T34" fmla="*/ 11 w 34"/>
                  <a:gd name="T35" fmla="*/ 10 h 46"/>
                  <a:gd name="T36" fmla="*/ 13 w 34"/>
                  <a:gd name="T37" fmla="*/ 10 h 46"/>
                  <a:gd name="T38" fmla="*/ 15 w 34"/>
                  <a:gd name="T39" fmla="*/ 12 h 46"/>
                  <a:gd name="T40" fmla="*/ 15 w 34"/>
                  <a:gd name="T41" fmla="*/ 0 h 46"/>
                  <a:gd name="T42" fmla="*/ 19 w 34"/>
                  <a:gd name="T43" fmla="*/ 0 h 46"/>
                  <a:gd name="T44" fmla="*/ 19 w 34"/>
                  <a:gd name="T45" fmla="*/ 12 h 46"/>
                  <a:gd name="T46" fmla="*/ 22 w 34"/>
                  <a:gd name="T47" fmla="*/ 10 h 46"/>
                  <a:gd name="T48" fmla="*/ 25 w 34"/>
                  <a:gd name="T49" fmla="*/ 10 h 46"/>
                  <a:gd name="T50" fmla="*/ 32 w 34"/>
                  <a:gd name="T51" fmla="*/ 13 h 46"/>
                  <a:gd name="T52" fmla="*/ 34 w 34"/>
                  <a:gd name="T53" fmla="*/ 23 h 46"/>
                  <a:gd name="T54" fmla="*/ 15 w 34"/>
                  <a:gd name="T55" fmla="*/ 32 h 46"/>
                  <a:gd name="T56" fmla="*/ 15 w 34"/>
                  <a:gd name="T57" fmla="*/ 15 h 46"/>
                  <a:gd name="T58" fmla="*/ 13 w 34"/>
                  <a:gd name="T59" fmla="*/ 14 h 46"/>
                  <a:gd name="T60" fmla="*/ 12 w 34"/>
                  <a:gd name="T61" fmla="*/ 14 h 46"/>
                  <a:gd name="T62" fmla="*/ 7 w 34"/>
                  <a:gd name="T63" fmla="*/ 16 h 46"/>
                  <a:gd name="T64" fmla="*/ 5 w 34"/>
                  <a:gd name="T65" fmla="*/ 24 h 46"/>
                  <a:gd name="T66" fmla="*/ 7 w 34"/>
                  <a:gd name="T67" fmla="*/ 31 h 46"/>
                  <a:gd name="T68" fmla="*/ 11 w 34"/>
                  <a:gd name="T69" fmla="*/ 33 h 46"/>
                  <a:gd name="T70" fmla="*/ 13 w 34"/>
                  <a:gd name="T71" fmla="*/ 33 h 46"/>
                  <a:gd name="T72" fmla="*/ 15 w 34"/>
                  <a:gd name="T73" fmla="*/ 32 h 46"/>
                  <a:gd name="T74" fmla="*/ 30 w 34"/>
                  <a:gd name="T75" fmla="*/ 23 h 46"/>
                  <a:gd name="T76" fmla="*/ 28 w 34"/>
                  <a:gd name="T77" fmla="*/ 16 h 46"/>
                  <a:gd name="T78" fmla="*/ 24 w 34"/>
                  <a:gd name="T79" fmla="*/ 14 h 46"/>
                  <a:gd name="T80" fmla="*/ 21 w 34"/>
                  <a:gd name="T81" fmla="*/ 14 h 46"/>
                  <a:gd name="T82" fmla="*/ 19 w 34"/>
                  <a:gd name="T83" fmla="*/ 15 h 46"/>
                  <a:gd name="T84" fmla="*/ 19 w 34"/>
                  <a:gd name="T85" fmla="*/ 32 h 46"/>
                  <a:gd name="T86" fmla="*/ 21 w 34"/>
                  <a:gd name="T87" fmla="*/ 33 h 46"/>
                  <a:gd name="T88" fmla="*/ 23 w 34"/>
                  <a:gd name="T89" fmla="*/ 33 h 46"/>
                  <a:gd name="T90" fmla="*/ 28 w 34"/>
                  <a:gd name="T91" fmla="*/ 31 h 46"/>
                  <a:gd name="T92" fmla="*/ 30 w 34"/>
                  <a:gd name="T93" fmla="*/ 2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4" h="46">
                    <a:moveTo>
                      <a:pt x="34" y="23"/>
                    </a:moveTo>
                    <a:cubicBezTo>
                      <a:pt x="34" y="25"/>
                      <a:pt x="34" y="27"/>
                      <a:pt x="33" y="29"/>
                    </a:cubicBezTo>
                    <a:cubicBezTo>
                      <a:pt x="33" y="31"/>
                      <a:pt x="32" y="32"/>
                      <a:pt x="31" y="34"/>
                    </a:cubicBezTo>
                    <a:cubicBezTo>
                      <a:pt x="30" y="35"/>
                      <a:pt x="29" y="36"/>
                      <a:pt x="28" y="36"/>
                    </a:cubicBezTo>
                    <a:cubicBezTo>
                      <a:pt x="26" y="37"/>
                      <a:pt x="25" y="37"/>
                      <a:pt x="24" y="37"/>
                    </a:cubicBezTo>
                    <a:cubicBezTo>
                      <a:pt x="23" y="37"/>
                      <a:pt x="22" y="37"/>
                      <a:pt x="21" y="37"/>
                    </a:cubicBezTo>
                    <a:cubicBezTo>
                      <a:pt x="21" y="36"/>
                      <a:pt x="20" y="36"/>
                      <a:pt x="19" y="36"/>
                    </a:cubicBezTo>
                    <a:cubicBezTo>
                      <a:pt x="19" y="46"/>
                      <a:pt x="19" y="46"/>
                      <a:pt x="19" y="46"/>
                    </a:cubicBezTo>
                    <a:cubicBezTo>
                      <a:pt x="15" y="46"/>
                      <a:pt x="15" y="46"/>
                      <a:pt x="15" y="46"/>
                    </a:cubicBezTo>
                    <a:cubicBezTo>
                      <a:pt x="15" y="36"/>
                      <a:pt x="15" y="36"/>
                      <a:pt x="15" y="36"/>
                    </a:cubicBezTo>
                    <a:cubicBezTo>
                      <a:pt x="14" y="36"/>
                      <a:pt x="13" y="36"/>
                      <a:pt x="13" y="37"/>
                    </a:cubicBezTo>
                    <a:cubicBezTo>
                      <a:pt x="12" y="37"/>
                      <a:pt x="11" y="37"/>
                      <a:pt x="10" y="37"/>
                    </a:cubicBezTo>
                    <a:cubicBezTo>
                      <a:pt x="7" y="37"/>
                      <a:pt x="5" y="36"/>
                      <a:pt x="3" y="34"/>
                    </a:cubicBezTo>
                    <a:cubicBezTo>
                      <a:pt x="1" y="31"/>
                      <a:pt x="0" y="28"/>
                      <a:pt x="0" y="24"/>
                    </a:cubicBezTo>
                    <a:cubicBezTo>
                      <a:pt x="0" y="22"/>
                      <a:pt x="1" y="20"/>
                      <a:pt x="1" y="18"/>
                    </a:cubicBezTo>
                    <a:cubicBezTo>
                      <a:pt x="2" y="16"/>
                      <a:pt x="3" y="15"/>
                      <a:pt x="4" y="13"/>
                    </a:cubicBezTo>
                    <a:cubicBezTo>
                      <a:pt x="5" y="12"/>
                      <a:pt x="6" y="12"/>
                      <a:pt x="7" y="11"/>
                    </a:cubicBezTo>
                    <a:cubicBezTo>
                      <a:pt x="8" y="10"/>
                      <a:pt x="9" y="10"/>
                      <a:pt x="11" y="10"/>
                    </a:cubicBezTo>
                    <a:cubicBezTo>
                      <a:pt x="11" y="10"/>
                      <a:pt x="12" y="10"/>
                      <a:pt x="13" y="10"/>
                    </a:cubicBezTo>
                    <a:cubicBezTo>
                      <a:pt x="14" y="11"/>
                      <a:pt x="14" y="11"/>
                      <a:pt x="15" y="12"/>
                    </a:cubicBezTo>
                    <a:cubicBezTo>
                      <a:pt x="15" y="0"/>
                      <a:pt x="15" y="0"/>
                      <a:pt x="15" y="0"/>
                    </a:cubicBezTo>
                    <a:cubicBezTo>
                      <a:pt x="19" y="0"/>
                      <a:pt x="19" y="0"/>
                      <a:pt x="19" y="0"/>
                    </a:cubicBezTo>
                    <a:cubicBezTo>
                      <a:pt x="19" y="12"/>
                      <a:pt x="19" y="12"/>
                      <a:pt x="19" y="12"/>
                    </a:cubicBezTo>
                    <a:cubicBezTo>
                      <a:pt x="20" y="11"/>
                      <a:pt x="21" y="11"/>
                      <a:pt x="22" y="10"/>
                    </a:cubicBezTo>
                    <a:cubicBezTo>
                      <a:pt x="23" y="10"/>
                      <a:pt x="24" y="10"/>
                      <a:pt x="25" y="10"/>
                    </a:cubicBezTo>
                    <a:cubicBezTo>
                      <a:pt x="27" y="10"/>
                      <a:pt x="30" y="11"/>
                      <a:pt x="32" y="13"/>
                    </a:cubicBezTo>
                    <a:cubicBezTo>
                      <a:pt x="33" y="16"/>
                      <a:pt x="34" y="19"/>
                      <a:pt x="34" y="23"/>
                    </a:cubicBezTo>
                    <a:close/>
                    <a:moveTo>
                      <a:pt x="15" y="32"/>
                    </a:moveTo>
                    <a:cubicBezTo>
                      <a:pt x="15" y="15"/>
                      <a:pt x="15" y="15"/>
                      <a:pt x="15" y="15"/>
                    </a:cubicBezTo>
                    <a:cubicBezTo>
                      <a:pt x="15" y="15"/>
                      <a:pt x="14" y="14"/>
                      <a:pt x="13" y="14"/>
                    </a:cubicBezTo>
                    <a:cubicBezTo>
                      <a:pt x="13" y="14"/>
                      <a:pt x="12" y="14"/>
                      <a:pt x="12" y="14"/>
                    </a:cubicBezTo>
                    <a:cubicBezTo>
                      <a:pt x="10" y="14"/>
                      <a:pt x="8" y="15"/>
                      <a:pt x="7" y="16"/>
                    </a:cubicBezTo>
                    <a:cubicBezTo>
                      <a:pt x="6" y="18"/>
                      <a:pt x="5" y="20"/>
                      <a:pt x="5" y="24"/>
                    </a:cubicBezTo>
                    <a:cubicBezTo>
                      <a:pt x="5" y="27"/>
                      <a:pt x="6" y="29"/>
                      <a:pt x="7" y="31"/>
                    </a:cubicBezTo>
                    <a:cubicBezTo>
                      <a:pt x="8" y="32"/>
                      <a:pt x="9" y="33"/>
                      <a:pt x="11" y="33"/>
                    </a:cubicBezTo>
                    <a:cubicBezTo>
                      <a:pt x="12" y="33"/>
                      <a:pt x="13" y="33"/>
                      <a:pt x="13" y="33"/>
                    </a:cubicBezTo>
                    <a:cubicBezTo>
                      <a:pt x="14" y="33"/>
                      <a:pt x="14" y="33"/>
                      <a:pt x="15" y="32"/>
                    </a:cubicBezTo>
                    <a:close/>
                    <a:moveTo>
                      <a:pt x="30" y="23"/>
                    </a:moveTo>
                    <a:cubicBezTo>
                      <a:pt x="30" y="20"/>
                      <a:pt x="29" y="18"/>
                      <a:pt x="28" y="16"/>
                    </a:cubicBezTo>
                    <a:cubicBezTo>
                      <a:pt x="27" y="15"/>
                      <a:pt x="26" y="14"/>
                      <a:pt x="24" y="14"/>
                    </a:cubicBezTo>
                    <a:cubicBezTo>
                      <a:pt x="23" y="14"/>
                      <a:pt x="22" y="14"/>
                      <a:pt x="21" y="14"/>
                    </a:cubicBezTo>
                    <a:cubicBezTo>
                      <a:pt x="21" y="14"/>
                      <a:pt x="20" y="15"/>
                      <a:pt x="19" y="15"/>
                    </a:cubicBezTo>
                    <a:cubicBezTo>
                      <a:pt x="19" y="32"/>
                      <a:pt x="19" y="32"/>
                      <a:pt x="19" y="32"/>
                    </a:cubicBezTo>
                    <a:cubicBezTo>
                      <a:pt x="20" y="33"/>
                      <a:pt x="21" y="33"/>
                      <a:pt x="21" y="33"/>
                    </a:cubicBezTo>
                    <a:cubicBezTo>
                      <a:pt x="22" y="33"/>
                      <a:pt x="22" y="33"/>
                      <a:pt x="23" y="33"/>
                    </a:cubicBezTo>
                    <a:cubicBezTo>
                      <a:pt x="25" y="33"/>
                      <a:pt x="27" y="33"/>
                      <a:pt x="28" y="31"/>
                    </a:cubicBezTo>
                    <a:cubicBezTo>
                      <a:pt x="29" y="29"/>
                      <a:pt x="30" y="27"/>
                      <a:pt x="30" y="23"/>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66" name="Freeform 22"/>
              <p:cNvSpPr>
                <a:spLocks noEditPoints="1"/>
              </p:cNvSpPr>
              <p:nvPr/>
            </p:nvSpPr>
            <p:spPr bwMode="auto">
              <a:xfrm>
                <a:off x="4223" y="906"/>
                <a:ext cx="51" cy="60"/>
              </a:xfrm>
              <a:custGeom>
                <a:avLst/>
                <a:gdLst>
                  <a:gd name="T0" fmla="*/ 23 w 23"/>
                  <a:gd name="T1" fmla="*/ 14 h 27"/>
                  <a:gd name="T2" fmla="*/ 20 w 23"/>
                  <a:gd name="T3" fmla="*/ 24 h 27"/>
                  <a:gd name="T4" fmla="*/ 12 w 23"/>
                  <a:gd name="T5" fmla="*/ 27 h 27"/>
                  <a:gd name="T6" fmla="*/ 3 w 23"/>
                  <a:gd name="T7" fmla="*/ 24 h 27"/>
                  <a:gd name="T8" fmla="*/ 0 w 23"/>
                  <a:gd name="T9" fmla="*/ 14 h 27"/>
                  <a:gd name="T10" fmla="*/ 3 w 23"/>
                  <a:gd name="T11" fmla="*/ 3 h 27"/>
                  <a:gd name="T12" fmla="*/ 12 w 23"/>
                  <a:gd name="T13" fmla="*/ 0 h 27"/>
                  <a:gd name="T14" fmla="*/ 20 w 23"/>
                  <a:gd name="T15" fmla="*/ 3 h 27"/>
                  <a:gd name="T16" fmla="*/ 23 w 23"/>
                  <a:gd name="T17" fmla="*/ 14 h 27"/>
                  <a:gd name="T18" fmla="*/ 19 w 23"/>
                  <a:gd name="T19" fmla="*/ 14 h 27"/>
                  <a:gd name="T20" fmla="*/ 17 w 23"/>
                  <a:gd name="T21" fmla="*/ 6 h 27"/>
                  <a:gd name="T22" fmla="*/ 12 w 23"/>
                  <a:gd name="T23" fmla="*/ 4 h 27"/>
                  <a:gd name="T24" fmla="*/ 6 w 23"/>
                  <a:gd name="T25" fmla="*/ 6 h 27"/>
                  <a:gd name="T26" fmla="*/ 4 w 23"/>
                  <a:gd name="T27" fmla="*/ 14 h 27"/>
                  <a:gd name="T28" fmla="*/ 6 w 23"/>
                  <a:gd name="T29" fmla="*/ 21 h 27"/>
                  <a:gd name="T30" fmla="*/ 12 w 23"/>
                  <a:gd name="T31" fmla="*/ 24 h 27"/>
                  <a:gd name="T32" fmla="*/ 17 w 23"/>
                  <a:gd name="T33" fmla="*/ 21 h 27"/>
                  <a:gd name="T34" fmla="*/ 19 w 23"/>
                  <a:gd name="T35"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27">
                    <a:moveTo>
                      <a:pt x="23" y="14"/>
                    </a:moveTo>
                    <a:cubicBezTo>
                      <a:pt x="23" y="18"/>
                      <a:pt x="22" y="21"/>
                      <a:pt x="20" y="24"/>
                    </a:cubicBezTo>
                    <a:cubicBezTo>
                      <a:pt x="18" y="26"/>
                      <a:pt x="15" y="27"/>
                      <a:pt x="12" y="27"/>
                    </a:cubicBezTo>
                    <a:cubicBezTo>
                      <a:pt x="8" y="27"/>
                      <a:pt x="5" y="26"/>
                      <a:pt x="3" y="24"/>
                    </a:cubicBezTo>
                    <a:cubicBezTo>
                      <a:pt x="1" y="21"/>
                      <a:pt x="0" y="18"/>
                      <a:pt x="0" y="14"/>
                    </a:cubicBezTo>
                    <a:cubicBezTo>
                      <a:pt x="0" y="9"/>
                      <a:pt x="1" y="6"/>
                      <a:pt x="3" y="3"/>
                    </a:cubicBezTo>
                    <a:cubicBezTo>
                      <a:pt x="5" y="1"/>
                      <a:pt x="8" y="0"/>
                      <a:pt x="12" y="0"/>
                    </a:cubicBezTo>
                    <a:cubicBezTo>
                      <a:pt x="15" y="0"/>
                      <a:pt x="18" y="1"/>
                      <a:pt x="20" y="3"/>
                    </a:cubicBezTo>
                    <a:cubicBezTo>
                      <a:pt x="22" y="6"/>
                      <a:pt x="23" y="9"/>
                      <a:pt x="23" y="14"/>
                    </a:cubicBezTo>
                    <a:close/>
                    <a:moveTo>
                      <a:pt x="19" y="14"/>
                    </a:moveTo>
                    <a:cubicBezTo>
                      <a:pt x="19" y="10"/>
                      <a:pt x="18" y="8"/>
                      <a:pt x="17" y="6"/>
                    </a:cubicBezTo>
                    <a:cubicBezTo>
                      <a:pt x="16" y="4"/>
                      <a:pt x="14" y="4"/>
                      <a:pt x="12" y="4"/>
                    </a:cubicBezTo>
                    <a:cubicBezTo>
                      <a:pt x="9" y="4"/>
                      <a:pt x="7" y="4"/>
                      <a:pt x="6" y="6"/>
                    </a:cubicBezTo>
                    <a:cubicBezTo>
                      <a:pt x="5" y="8"/>
                      <a:pt x="4" y="10"/>
                      <a:pt x="4" y="14"/>
                    </a:cubicBezTo>
                    <a:cubicBezTo>
                      <a:pt x="4" y="17"/>
                      <a:pt x="5" y="19"/>
                      <a:pt x="6" y="21"/>
                    </a:cubicBezTo>
                    <a:cubicBezTo>
                      <a:pt x="7" y="23"/>
                      <a:pt x="9" y="24"/>
                      <a:pt x="12" y="24"/>
                    </a:cubicBezTo>
                    <a:cubicBezTo>
                      <a:pt x="14" y="24"/>
                      <a:pt x="16" y="23"/>
                      <a:pt x="17" y="21"/>
                    </a:cubicBezTo>
                    <a:cubicBezTo>
                      <a:pt x="18" y="20"/>
                      <a:pt x="19" y="17"/>
                      <a:pt x="19" y="14"/>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67" name="Freeform 23"/>
              <p:cNvSpPr>
                <a:spLocks noEditPoints="1"/>
              </p:cNvSpPr>
              <p:nvPr/>
            </p:nvSpPr>
            <p:spPr bwMode="auto">
              <a:xfrm>
                <a:off x="4285" y="906"/>
                <a:ext cx="49" cy="81"/>
              </a:xfrm>
              <a:custGeom>
                <a:avLst/>
                <a:gdLst>
                  <a:gd name="T0" fmla="*/ 22 w 22"/>
                  <a:gd name="T1" fmla="*/ 13 h 36"/>
                  <a:gd name="T2" fmla="*/ 19 w 22"/>
                  <a:gd name="T3" fmla="*/ 23 h 36"/>
                  <a:gd name="T4" fmla="*/ 11 w 22"/>
                  <a:gd name="T5" fmla="*/ 27 h 36"/>
                  <a:gd name="T6" fmla="*/ 7 w 22"/>
                  <a:gd name="T7" fmla="*/ 27 h 36"/>
                  <a:gd name="T8" fmla="*/ 4 w 22"/>
                  <a:gd name="T9" fmla="*/ 25 h 36"/>
                  <a:gd name="T10" fmla="*/ 4 w 22"/>
                  <a:gd name="T11" fmla="*/ 36 h 36"/>
                  <a:gd name="T12" fmla="*/ 0 w 22"/>
                  <a:gd name="T13" fmla="*/ 36 h 36"/>
                  <a:gd name="T14" fmla="*/ 0 w 22"/>
                  <a:gd name="T15" fmla="*/ 1 h 36"/>
                  <a:gd name="T16" fmla="*/ 4 w 22"/>
                  <a:gd name="T17" fmla="*/ 1 h 36"/>
                  <a:gd name="T18" fmla="*/ 4 w 22"/>
                  <a:gd name="T19" fmla="*/ 3 h 36"/>
                  <a:gd name="T20" fmla="*/ 8 w 22"/>
                  <a:gd name="T21" fmla="*/ 1 h 36"/>
                  <a:gd name="T22" fmla="*/ 12 w 22"/>
                  <a:gd name="T23" fmla="*/ 0 h 36"/>
                  <a:gd name="T24" fmla="*/ 19 w 22"/>
                  <a:gd name="T25" fmla="*/ 3 h 36"/>
                  <a:gd name="T26" fmla="*/ 22 w 22"/>
                  <a:gd name="T27" fmla="*/ 13 h 36"/>
                  <a:gd name="T28" fmla="*/ 17 w 22"/>
                  <a:gd name="T29" fmla="*/ 13 h 36"/>
                  <a:gd name="T30" fmla="*/ 16 w 22"/>
                  <a:gd name="T31" fmla="*/ 7 h 36"/>
                  <a:gd name="T32" fmla="*/ 11 w 22"/>
                  <a:gd name="T33" fmla="*/ 4 h 36"/>
                  <a:gd name="T34" fmla="*/ 8 w 22"/>
                  <a:gd name="T35" fmla="*/ 5 h 36"/>
                  <a:gd name="T36" fmla="*/ 4 w 22"/>
                  <a:gd name="T37" fmla="*/ 7 h 36"/>
                  <a:gd name="T38" fmla="*/ 4 w 22"/>
                  <a:gd name="T39" fmla="*/ 22 h 36"/>
                  <a:gd name="T40" fmla="*/ 7 w 22"/>
                  <a:gd name="T41" fmla="*/ 23 h 36"/>
                  <a:gd name="T42" fmla="*/ 10 w 22"/>
                  <a:gd name="T43" fmla="*/ 23 h 36"/>
                  <a:gd name="T44" fmla="*/ 15 w 22"/>
                  <a:gd name="T45" fmla="*/ 21 h 36"/>
                  <a:gd name="T46" fmla="*/ 17 w 22"/>
                  <a:gd name="T47" fmla="*/ 1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 h="36">
                    <a:moveTo>
                      <a:pt x="22" y="13"/>
                    </a:moveTo>
                    <a:cubicBezTo>
                      <a:pt x="22" y="17"/>
                      <a:pt x="21" y="21"/>
                      <a:pt x="19" y="23"/>
                    </a:cubicBezTo>
                    <a:cubicBezTo>
                      <a:pt x="17" y="26"/>
                      <a:pt x="14" y="27"/>
                      <a:pt x="11" y="27"/>
                    </a:cubicBezTo>
                    <a:cubicBezTo>
                      <a:pt x="9" y="27"/>
                      <a:pt x="8" y="27"/>
                      <a:pt x="7" y="27"/>
                    </a:cubicBezTo>
                    <a:cubicBezTo>
                      <a:pt x="6" y="27"/>
                      <a:pt x="5" y="26"/>
                      <a:pt x="4" y="25"/>
                    </a:cubicBezTo>
                    <a:cubicBezTo>
                      <a:pt x="4" y="36"/>
                      <a:pt x="4" y="36"/>
                      <a:pt x="4" y="36"/>
                    </a:cubicBezTo>
                    <a:cubicBezTo>
                      <a:pt x="0" y="36"/>
                      <a:pt x="0" y="36"/>
                      <a:pt x="0" y="36"/>
                    </a:cubicBezTo>
                    <a:cubicBezTo>
                      <a:pt x="0" y="1"/>
                      <a:pt x="0" y="1"/>
                      <a:pt x="0" y="1"/>
                    </a:cubicBezTo>
                    <a:cubicBezTo>
                      <a:pt x="4" y="1"/>
                      <a:pt x="4" y="1"/>
                      <a:pt x="4" y="1"/>
                    </a:cubicBezTo>
                    <a:cubicBezTo>
                      <a:pt x="4" y="3"/>
                      <a:pt x="4" y="3"/>
                      <a:pt x="4" y="3"/>
                    </a:cubicBezTo>
                    <a:cubicBezTo>
                      <a:pt x="5" y="2"/>
                      <a:pt x="6" y="1"/>
                      <a:pt x="8" y="1"/>
                    </a:cubicBezTo>
                    <a:cubicBezTo>
                      <a:pt x="9" y="0"/>
                      <a:pt x="11" y="0"/>
                      <a:pt x="12" y="0"/>
                    </a:cubicBezTo>
                    <a:cubicBezTo>
                      <a:pt x="15" y="0"/>
                      <a:pt x="18" y="1"/>
                      <a:pt x="19" y="3"/>
                    </a:cubicBezTo>
                    <a:cubicBezTo>
                      <a:pt x="21" y="6"/>
                      <a:pt x="22" y="9"/>
                      <a:pt x="22" y="13"/>
                    </a:cubicBezTo>
                    <a:close/>
                    <a:moveTo>
                      <a:pt x="17" y="13"/>
                    </a:moveTo>
                    <a:cubicBezTo>
                      <a:pt x="17" y="10"/>
                      <a:pt x="17" y="8"/>
                      <a:pt x="16" y="7"/>
                    </a:cubicBezTo>
                    <a:cubicBezTo>
                      <a:pt x="15" y="5"/>
                      <a:pt x="13" y="4"/>
                      <a:pt x="11" y="4"/>
                    </a:cubicBezTo>
                    <a:cubicBezTo>
                      <a:pt x="10" y="4"/>
                      <a:pt x="9" y="4"/>
                      <a:pt x="8" y="5"/>
                    </a:cubicBezTo>
                    <a:cubicBezTo>
                      <a:pt x="6" y="5"/>
                      <a:pt x="5" y="6"/>
                      <a:pt x="4" y="7"/>
                    </a:cubicBezTo>
                    <a:cubicBezTo>
                      <a:pt x="4" y="22"/>
                      <a:pt x="4" y="22"/>
                      <a:pt x="4" y="22"/>
                    </a:cubicBezTo>
                    <a:cubicBezTo>
                      <a:pt x="5" y="22"/>
                      <a:pt x="6" y="23"/>
                      <a:pt x="7" y="23"/>
                    </a:cubicBezTo>
                    <a:cubicBezTo>
                      <a:pt x="8" y="23"/>
                      <a:pt x="9" y="23"/>
                      <a:pt x="10" y="23"/>
                    </a:cubicBezTo>
                    <a:cubicBezTo>
                      <a:pt x="12" y="23"/>
                      <a:pt x="14" y="22"/>
                      <a:pt x="15" y="21"/>
                    </a:cubicBezTo>
                    <a:cubicBezTo>
                      <a:pt x="17" y="19"/>
                      <a:pt x="17" y="17"/>
                      <a:pt x="17" y="13"/>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68" name="Freeform 24"/>
              <p:cNvSpPr>
                <a:spLocks/>
              </p:cNvSpPr>
              <p:nvPr/>
            </p:nvSpPr>
            <p:spPr bwMode="auto">
              <a:xfrm>
                <a:off x="4343" y="909"/>
                <a:ext cx="56" cy="57"/>
              </a:xfrm>
              <a:custGeom>
                <a:avLst/>
                <a:gdLst>
                  <a:gd name="T0" fmla="*/ 56 w 56"/>
                  <a:gd name="T1" fmla="*/ 57 h 57"/>
                  <a:gd name="T2" fmla="*/ 45 w 56"/>
                  <a:gd name="T3" fmla="*/ 57 h 57"/>
                  <a:gd name="T4" fmla="*/ 45 w 56"/>
                  <a:gd name="T5" fmla="*/ 11 h 57"/>
                  <a:gd name="T6" fmla="*/ 31 w 56"/>
                  <a:gd name="T7" fmla="*/ 42 h 57"/>
                  <a:gd name="T8" fmla="*/ 24 w 56"/>
                  <a:gd name="T9" fmla="*/ 42 h 57"/>
                  <a:gd name="T10" fmla="*/ 9 w 56"/>
                  <a:gd name="T11" fmla="*/ 11 h 57"/>
                  <a:gd name="T12" fmla="*/ 9 w 56"/>
                  <a:gd name="T13" fmla="*/ 57 h 57"/>
                  <a:gd name="T14" fmla="*/ 0 w 56"/>
                  <a:gd name="T15" fmla="*/ 57 h 57"/>
                  <a:gd name="T16" fmla="*/ 0 w 56"/>
                  <a:gd name="T17" fmla="*/ 0 h 57"/>
                  <a:gd name="T18" fmla="*/ 13 w 56"/>
                  <a:gd name="T19" fmla="*/ 0 h 57"/>
                  <a:gd name="T20" fmla="*/ 29 w 56"/>
                  <a:gd name="T21" fmla="*/ 31 h 57"/>
                  <a:gd name="T22" fmla="*/ 42 w 56"/>
                  <a:gd name="T23" fmla="*/ 0 h 57"/>
                  <a:gd name="T24" fmla="*/ 56 w 56"/>
                  <a:gd name="T25" fmla="*/ 0 h 57"/>
                  <a:gd name="T26" fmla="*/ 56 w 56"/>
                  <a:gd name="T27"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7">
                    <a:moveTo>
                      <a:pt x="56" y="57"/>
                    </a:moveTo>
                    <a:lnTo>
                      <a:pt x="45" y="57"/>
                    </a:lnTo>
                    <a:lnTo>
                      <a:pt x="45" y="11"/>
                    </a:lnTo>
                    <a:lnTo>
                      <a:pt x="31" y="42"/>
                    </a:lnTo>
                    <a:lnTo>
                      <a:pt x="24" y="42"/>
                    </a:lnTo>
                    <a:lnTo>
                      <a:pt x="9" y="11"/>
                    </a:lnTo>
                    <a:lnTo>
                      <a:pt x="9" y="57"/>
                    </a:lnTo>
                    <a:lnTo>
                      <a:pt x="0" y="57"/>
                    </a:lnTo>
                    <a:lnTo>
                      <a:pt x="0" y="0"/>
                    </a:lnTo>
                    <a:lnTo>
                      <a:pt x="13" y="0"/>
                    </a:lnTo>
                    <a:lnTo>
                      <a:pt x="29" y="31"/>
                    </a:lnTo>
                    <a:lnTo>
                      <a:pt x="42" y="0"/>
                    </a:lnTo>
                    <a:lnTo>
                      <a:pt x="56" y="0"/>
                    </a:lnTo>
                    <a:lnTo>
                      <a:pt x="56" y="57"/>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69" name="Freeform 25"/>
              <p:cNvSpPr>
                <a:spLocks noEditPoints="1"/>
              </p:cNvSpPr>
              <p:nvPr/>
            </p:nvSpPr>
            <p:spPr bwMode="auto">
              <a:xfrm>
                <a:off x="4408" y="906"/>
                <a:ext cx="46" cy="60"/>
              </a:xfrm>
              <a:custGeom>
                <a:avLst/>
                <a:gdLst>
                  <a:gd name="T0" fmla="*/ 17 w 21"/>
                  <a:gd name="T1" fmla="*/ 24 h 27"/>
                  <a:gd name="T2" fmla="*/ 15 w 21"/>
                  <a:gd name="T3" fmla="*/ 25 h 27"/>
                  <a:gd name="T4" fmla="*/ 13 w 21"/>
                  <a:gd name="T5" fmla="*/ 26 h 27"/>
                  <a:gd name="T6" fmla="*/ 11 w 21"/>
                  <a:gd name="T7" fmla="*/ 27 h 27"/>
                  <a:gd name="T8" fmla="*/ 8 w 21"/>
                  <a:gd name="T9" fmla="*/ 27 h 27"/>
                  <a:gd name="T10" fmla="*/ 5 w 21"/>
                  <a:gd name="T11" fmla="*/ 27 h 27"/>
                  <a:gd name="T12" fmla="*/ 3 w 21"/>
                  <a:gd name="T13" fmla="*/ 25 h 27"/>
                  <a:gd name="T14" fmla="*/ 1 w 21"/>
                  <a:gd name="T15" fmla="*/ 23 h 27"/>
                  <a:gd name="T16" fmla="*/ 0 w 21"/>
                  <a:gd name="T17" fmla="*/ 19 h 27"/>
                  <a:gd name="T18" fmla="*/ 1 w 21"/>
                  <a:gd name="T19" fmla="*/ 15 h 27"/>
                  <a:gd name="T20" fmla="*/ 5 w 21"/>
                  <a:gd name="T21" fmla="*/ 11 h 27"/>
                  <a:gd name="T22" fmla="*/ 10 w 21"/>
                  <a:gd name="T23" fmla="*/ 10 h 27"/>
                  <a:gd name="T24" fmla="*/ 17 w 21"/>
                  <a:gd name="T25" fmla="*/ 10 h 27"/>
                  <a:gd name="T26" fmla="*/ 17 w 21"/>
                  <a:gd name="T27" fmla="*/ 9 h 27"/>
                  <a:gd name="T28" fmla="*/ 16 w 21"/>
                  <a:gd name="T29" fmla="*/ 6 h 27"/>
                  <a:gd name="T30" fmla="*/ 15 w 21"/>
                  <a:gd name="T31" fmla="*/ 5 h 27"/>
                  <a:gd name="T32" fmla="*/ 13 w 21"/>
                  <a:gd name="T33" fmla="*/ 4 h 27"/>
                  <a:gd name="T34" fmla="*/ 10 w 21"/>
                  <a:gd name="T35" fmla="*/ 4 h 27"/>
                  <a:gd name="T36" fmla="*/ 7 w 21"/>
                  <a:gd name="T37" fmla="*/ 4 h 27"/>
                  <a:gd name="T38" fmla="*/ 3 w 21"/>
                  <a:gd name="T39" fmla="*/ 6 h 27"/>
                  <a:gd name="T40" fmla="*/ 2 w 21"/>
                  <a:gd name="T41" fmla="*/ 6 h 27"/>
                  <a:gd name="T42" fmla="*/ 2 w 21"/>
                  <a:gd name="T43" fmla="*/ 1 h 27"/>
                  <a:gd name="T44" fmla="*/ 6 w 21"/>
                  <a:gd name="T45" fmla="*/ 0 h 27"/>
                  <a:gd name="T46" fmla="*/ 10 w 21"/>
                  <a:gd name="T47" fmla="*/ 0 h 27"/>
                  <a:gd name="T48" fmla="*/ 15 w 21"/>
                  <a:gd name="T49" fmla="*/ 0 h 27"/>
                  <a:gd name="T50" fmla="*/ 18 w 21"/>
                  <a:gd name="T51" fmla="*/ 2 h 27"/>
                  <a:gd name="T52" fmla="*/ 20 w 21"/>
                  <a:gd name="T53" fmla="*/ 5 h 27"/>
                  <a:gd name="T54" fmla="*/ 21 w 21"/>
                  <a:gd name="T55" fmla="*/ 9 h 27"/>
                  <a:gd name="T56" fmla="*/ 21 w 21"/>
                  <a:gd name="T57" fmla="*/ 27 h 27"/>
                  <a:gd name="T58" fmla="*/ 17 w 21"/>
                  <a:gd name="T59" fmla="*/ 27 h 27"/>
                  <a:gd name="T60" fmla="*/ 17 w 21"/>
                  <a:gd name="T61" fmla="*/ 24 h 27"/>
                  <a:gd name="T62" fmla="*/ 17 w 21"/>
                  <a:gd name="T63" fmla="*/ 20 h 27"/>
                  <a:gd name="T64" fmla="*/ 17 w 21"/>
                  <a:gd name="T65" fmla="*/ 13 h 27"/>
                  <a:gd name="T66" fmla="*/ 13 w 21"/>
                  <a:gd name="T67" fmla="*/ 13 h 27"/>
                  <a:gd name="T68" fmla="*/ 9 w 21"/>
                  <a:gd name="T69" fmla="*/ 14 h 27"/>
                  <a:gd name="T70" fmla="*/ 6 w 21"/>
                  <a:gd name="T71" fmla="*/ 16 h 27"/>
                  <a:gd name="T72" fmla="*/ 5 w 21"/>
                  <a:gd name="T73" fmla="*/ 19 h 27"/>
                  <a:gd name="T74" fmla="*/ 6 w 21"/>
                  <a:gd name="T75" fmla="*/ 22 h 27"/>
                  <a:gd name="T76" fmla="*/ 10 w 21"/>
                  <a:gd name="T77" fmla="*/ 23 h 27"/>
                  <a:gd name="T78" fmla="*/ 13 w 21"/>
                  <a:gd name="T79" fmla="*/ 23 h 27"/>
                  <a:gd name="T80" fmla="*/ 17 w 21"/>
                  <a:gd name="T81" fmla="*/ 2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 h="27">
                    <a:moveTo>
                      <a:pt x="17" y="24"/>
                    </a:moveTo>
                    <a:cubicBezTo>
                      <a:pt x="16" y="24"/>
                      <a:pt x="16" y="25"/>
                      <a:pt x="15" y="25"/>
                    </a:cubicBezTo>
                    <a:cubicBezTo>
                      <a:pt x="15" y="26"/>
                      <a:pt x="14" y="26"/>
                      <a:pt x="13" y="26"/>
                    </a:cubicBezTo>
                    <a:cubicBezTo>
                      <a:pt x="13" y="27"/>
                      <a:pt x="12" y="27"/>
                      <a:pt x="11" y="27"/>
                    </a:cubicBezTo>
                    <a:cubicBezTo>
                      <a:pt x="10" y="27"/>
                      <a:pt x="9" y="27"/>
                      <a:pt x="8" y="27"/>
                    </a:cubicBezTo>
                    <a:cubicBezTo>
                      <a:pt x="7" y="27"/>
                      <a:pt x="6" y="27"/>
                      <a:pt x="5" y="27"/>
                    </a:cubicBezTo>
                    <a:cubicBezTo>
                      <a:pt x="4" y="26"/>
                      <a:pt x="3" y="26"/>
                      <a:pt x="3" y="25"/>
                    </a:cubicBezTo>
                    <a:cubicBezTo>
                      <a:pt x="2" y="24"/>
                      <a:pt x="1" y="24"/>
                      <a:pt x="1" y="23"/>
                    </a:cubicBezTo>
                    <a:cubicBezTo>
                      <a:pt x="0" y="21"/>
                      <a:pt x="0" y="20"/>
                      <a:pt x="0" y="19"/>
                    </a:cubicBezTo>
                    <a:cubicBezTo>
                      <a:pt x="0" y="17"/>
                      <a:pt x="1" y="16"/>
                      <a:pt x="1" y="15"/>
                    </a:cubicBezTo>
                    <a:cubicBezTo>
                      <a:pt x="2" y="13"/>
                      <a:pt x="3" y="12"/>
                      <a:pt x="5" y="11"/>
                    </a:cubicBezTo>
                    <a:cubicBezTo>
                      <a:pt x="6" y="11"/>
                      <a:pt x="8" y="10"/>
                      <a:pt x="10" y="10"/>
                    </a:cubicBezTo>
                    <a:cubicBezTo>
                      <a:pt x="12" y="10"/>
                      <a:pt x="14" y="10"/>
                      <a:pt x="17" y="10"/>
                    </a:cubicBezTo>
                    <a:cubicBezTo>
                      <a:pt x="17" y="9"/>
                      <a:pt x="17" y="9"/>
                      <a:pt x="17" y="9"/>
                    </a:cubicBezTo>
                    <a:cubicBezTo>
                      <a:pt x="17" y="8"/>
                      <a:pt x="17" y="7"/>
                      <a:pt x="16" y="6"/>
                    </a:cubicBezTo>
                    <a:cubicBezTo>
                      <a:pt x="16" y="6"/>
                      <a:pt x="15" y="5"/>
                      <a:pt x="15" y="5"/>
                    </a:cubicBezTo>
                    <a:cubicBezTo>
                      <a:pt x="14" y="4"/>
                      <a:pt x="14" y="4"/>
                      <a:pt x="13" y="4"/>
                    </a:cubicBezTo>
                    <a:cubicBezTo>
                      <a:pt x="12" y="4"/>
                      <a:pt x="11" y="4"/>
                      <a:pt x="10" y="4"/>
                    </a:cubicBezTo>
                    <a:cubicBezTo>
                      <a:pt x="9" y="4"/>
                      <a:pt x="8" y="4"/>
                      <a:pt x="7" y="4"/>
                    </a:cubicBezTo>
                    <a:cubicBezTo>
                      <a:pt x="5" y="5"/>
                      <a:pt x="4" y="5"/>
                      <a:pt x="3" y="6"/>
                    </a:cubicBezTo>
                    <a:cubicBezTo>
                      <a:pt x="2" y="6"/>
                      <a:pt x="2" y="6"/>
                      <a:pt x="2" y="6"/>
                    </a:cubicBezTo>
                    <a:cubicBezTo>
                      <a:pt x="2" y="1"/>
                      <a:pt x="2" y="1"/>
                      <a:pt x="2" y="1"/>
                    </a:cubicBezTo>
                    <a:cubicBezTo>
                      <a:pt x="3" y="1"/>
                      <a:pt x="4" y="1"/>
                      <a:pt x="6" y="0"/>
                    </a:cubicBezTo>
                    <a:cubicBezTo>
                      <a:pt x="7" y="0"/>
                      <a:pt x="9" y="0"/>
                      <a:pt x="10" y="0"/>
                    </a:cubicBezTo>
                    <a:cubicBezTo>
                      <a:pt x="12" y="0"/>
                      <a:pt x="14" y="0"/>
                      <a:pt x="15" y="0"/>
                    </a:cubicBezTo>
                    <a:cubicBezTo>
                      <a:pt x="16" y="1"/>
                      <a:pt x="17" y="1"/>
                      <a:pt x="18" y="2"/>
                    </a:cubicBezTo>
                    <a:cubicBezTo>
                      <a:pt x="19" y="3"/>
                      <a:pt x="20" y="4"/>
                      <a:pt x="20" y="5"/>
                    </a:cubicBezTo>
                    <a:cubicBezTo>
                      <a:pt x="21" y="6"/>
                      <a:pt x="21" y="7"/>
                      <a:pt x="21" y="9"/>
                    </a:cubicBezTo>
                    <a:cubicBezTo>
                      <a:pt x="21" y="27"/>
                      <a:pt x="21" y="27"/>
                      <a:pt x="21" y="27"/>
                    </a:cubicBezTo>
                    <a:cubicBezTo>
                      <a:pt x="17" y="27"/>
                      <a:pt x="17" y="27"/>
                      <a:pt x="17" y="27"/>
                    </a:cubicBezTo>
                    <a:lnTo>
                      <a:pt x="17" y="24"/>
                    </a:lnTo>
                    <a:close/>
                    <a:moveTo>
                      <a:pt x="17" y="20"/>
                    </a:moveTo>
                    <a:cubicBezTo>
                      <a:pt x="17" y="13"/>
                      <a:pt x="17" y="13"/>
                      <a:pt x="17" y="13"/>
                    </a:cubicBezTo>
                    <a:cubicBezTo>
                      <a:pt x="16" y="13"/>
                      <a:pt x="14" y="13"/>
                      <a:pt x="13" y="13"/>
                    </a:cubicBezTo>
                    <a:cubicBezTo>
                      <a:pt x="11" y="14"/>
                      <a:pt x="10" y="14"/>
                      <a:pt x="9" y="14"/>
                    </a:cubicBezTo>
                    <a:cubicBezTo>
                      <a:pt x="8" y="14"/>
                      <a:pt x="7" y="15"/>
                      <a:pt x="6" y="16"/>
                    </a:cubicBezTo>
                    <a:cubicBezTo>
                      <a:pt x="5" y="17"/>
                      <a:pt x="5" y="18"/>
                      <a:pt x="5" y="19"/>
                    </a:cubicBezTo>
                    <a:cubicBezTo>
                      <a:pt x="5" y="20"/>
                      <a:pt x="5" y="22"/>
                      <a:pt x="6" y="22"/>
                    </a:cubicBezTo>
                    <a:cubicBezTo>
                      <a:pt x="7" y="23"/>
                      <a:pt x="8" y="23"/>
                      <a:pt x="10" y="23"/>
                    </a:cubicBezTo>
                    <a:cubicBezTo>
                      <a:pt x="11" y="23"/>
                      <a:pt x="12" y="23"/>
                      <a:pt x="13" y="23"/>
                    </a:cubicBezTo>
                    <a:cubicBezTo>
                      <a:pt x="15" y="22"/>
                      <a:pt x="16" y="21"/>
                      <a:pt x="17" y="20"/>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70" name="Freeform 26"/>
              <p:cNvSpPr>
                <a:spLocks/>
              </p:cNvSpPr>
              <p:nvPr/>
            </p:nvSpPr>
            <p:spPr bwMode="auto">
              <a:xfrm>
                <a:off x="4468" y="909"/>
                <a:ext cx="51" cy="71"/>
              </a:xfrm>
              <a:custGeom>
                <a:avLst/>
                <a:gdLst>
                  <a:gd name="T0" fmla="*/ 51 w 51"/>
                  <a:gd name="T1" fmla="*/ 71 h 71"/>
                  <a:gd name="T2" fmla="*/ 42 w 51"/>
                  <a:gd name="T3" fmla="*/ 71 h 71"/>
                  <a:gd name="T4" fmla="*/ 42 w 51"/>
                  <a:gd name="T5" fmla="*/ 57 h 71"/>
                  <a:gd name="T6" fmla="*/ 0 w 51"/>
                  <a:gd name="T7" fmla="*/ 57 h 71"/>
                  <a:gd name="T8" fmla="*/ 0 w 51"/>
                  <a:gd name="T9" fmla="*/ 0 h 71"/>
                  <a:gd name="T10" fmla="*/ 11 w 51"/>
                  <a:gd name="T11" fmla="*/ 0 h 71"/>
                  <a:gd name="T12" fmla="*/ 11 w 51"/>
                  <a:gd name="T13" fmla="*/ 49 h 71"/>
                  <a:gd name="T14" fmla="*/ 35 w 51"/>
                  <a:gd name="T15" fmla="*/ 49 h 71"/>
                  <a:gd name="T16" fmla="*/ 35 w 51"/>
                  <a:gd name="T17" fmla="*/ 0 h 71"/>
                  <a:gd name="T18" fmla="*/ 46 w 51"/>
                  <a:gd name="T19" fmla="*/ 0 h 71"/>
                  <a:gd name="T20" fmla="*/ 46 w 51"/>
                  <a:gd name="T21" fmla="*/ 49 h 71"/>
                  <a:gd name="T22" fmla="*/ 51 w 51"/>
                  <a:gd name="T23" fmla="*/ 49 h 71"/>
                  <a:gd name="T24" fmla="*/ 51 w 51"/>
                  <a:gd name="T25"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1">
                    <a:moveTo>
                      <a:pt x="51" y="71"/>
                    </a:moveTo>
                    <a:lnTo>
                      <a:pt x="42" y="71"/>
                    </a:lnTo>
                    <a:lnTo>
                      <a:pt x="42" y="57"/>
                    </a:lnTo>
                    <a:lnTo>
                      <a:pt x="0" y="57"/>
                    </a:lnTo>
                    <a:lnTo>
                      <a:pt x="0" y="0"/>
                    </a:lnTo>
                    <a:lnTo>
                      <a:pt x="11" y="0"/>
                    </a:lnTo>
                    <a:lnTo>
                      <a:pt x="11" y="49"/>
                    </a:lnTo>
                    <a:lnTo>
                      <a:pt x="35" y="49"/>
                    </a:lnTo>
                    <a:lnTo>
                      <a:pt x="35" y="0"/>
                    </a:lnTo>
                    <a:lnTo>
                      <a:pt x="46" y="0"/>
                    </a:lnTo>
                    <a:lnTo>
                      <a:pt x="46" y="49"/>
                    </a:lnTo>
                    <a:lnTo>
                      <a:pt x="51" y="49"/>
                    </a:lnTo>
                    <a:lnTo>
                      <a:pt x="51" y="71"/>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71" name="Freeform 27"/>
              <p:cNvSpPr>
                <a:spLocks/>
              </p:cNvSpPr>
              <p:nvPr/>
            </p:nvSpPr>
            <p:spPr bwMode="auto">
              <a:xfrm>
                <a:off x="4530" y="909"/>
                <a:ext cx="44" cy="57"/>
              </a:xfrm>
              <a:custGeom>
                <a:avLst/>
                <a:gdLst>
                  <a:gd name="T0" fmla="*/ 44 w 44"/>
                  <a:gd name="T1" fmla="*/ 57 h 57"/>
                  <a:gd name="T2" fmla="*/ 36 w 44"/>
                  <a:gd name="T3" fmla="*/ 57 h 57"/>
                  <a:gd name="T4" fmla="*/ 36 w 44"/>
                  <a:gd name="T5" fmla="*/ 13 h 57"/>
                  <a:gd name="T6" fmla="*/ 9 w 44"/>
                  <a:gd name="T7" fmla="*/ 57 h 57"/>
                  <a:gd name="T8" fmla="*/ 0 w 44"/>
                  <a:gd name="T9" fmla="*/ 57 h 57"/>
                  <a:gd name="T10" fmla="*/ 0 w 44"/>
                  <a:gd name="T11" fmla="*/ 0 h 57"/>
                  <a:gd name="T12" fmla="*/ 9 w 44"/>
                  <a:gd name="T13" fmla="*/ 0 h 57"/>
                  <a:gd name="T14" fmla="*/ 9 w 44"/>
                  <a:gd name="T15" fmla="*/ 42 h 57"/>
                  <a:gd name="T16" fmla="*/ 36 w 44"/>
                  <a:gd name="T17" fmla="*/ 0 h 57"/>
                  <a:gd name="T18" fmla="*/ 44 w 44"/>
                  <a:gd name="T19" fmla="*/ 0 h 57"/>
                  <a:gd name="T20" fmla="*/ 44 w 44"/>
                  <a:gd name="T21"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 h="57">
                    <a:moveTo>
                      <a:pt x="44" y="57"/>
                    </a:moveTo>
                    <a:lnTo>
                      <a:pt x="36" y="57"/>
                    </a:lnTo>
                    <a:lnTo>
                      <a:pt x="36" y="13"/>
                    </a:lnTo>
                    <a:lnTo>
                      <a:pt x="9" y="57"/>
                    </a:lnTo>
                    <a:lnTo>
                      <a:pt x="0" y="57"/>
                    </a:lnTo>
                    <a:lnTo>
                      <a:pt x="0" y="0"/>
                    </a:lnTo>
                    <a:lnTo>
                      <a:pt x="9" y="0"/>
                    </a:lnTo>
                    <a:lnTo>
                      <a:pt x="9" y="42"/>
                    </a:lnTo>
                    <a:lnTo>
                      <a:pt x="36" y="0"/>
                    </a:lnTo>
                    <a:lnTo>
                      <a:pt x="44" y="0"/>
                    </a:lnTo>
                    <a:lnTo>
                      <a:pt x="44" y="57"/>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72" name="Freeform 28"/>
              <p:cNvSpPr>
                <a:spLocks/>
              </p:cNvSpPr>
              <p:nvPr/>
            </p:nvSpPr>
            <p:spPr bwMode="auto">
              <a:xfrm>
                <a:off x="4590" y="909"/>
                <a:ext cx="45" cy="57"/>
              </a:xfrm>
              <a:custGeom>
                <a:avLst/>
                <a:gdLst>
                  <a:gd name="T0" fmla="*/ 45 w 45"/>
                  <a:gd name="T1" fmla="*/ 57 h 57"/>
                  <a:gd name="T2" fmla="*/ 36 w 45"/>
                  <a:gd name="T3" fmla="*/ 57 h 57"/>
                  <a:gd name="T4" fmla="*/ 36 w 45"/>
                  <a:gd name="T5" fmla="*/ 13 h 57"/>
                  <a:gd name="T6" fmla="*/ 9 w 45"/>
                  <a:gd name="T7" fmla="*/ 57 h 57"/>
                  <a:gd name="T8" fmla="*/ 0 w 45"/>
                  <a:gd name="T9" fmla="*/ 57 h 57"/>
                  <a:gd name="T10" fmla="*/ 0 w 45"/>
                  <a:gd name="T11" fmla="*/ 0 h 57"/>
                  <a:gd name="T12" fmla="*/ 9 w 45"/>
                  <a:gd name="T13" fmla="*/ 0 h 57"/>
                  <a:gd name="T14" fmla="*/ 9 w 45"/>
                  <a:gd name="T15" fmla="*/ 42 h 57"/>
                  <a:gd name="T16" fmla="*/ 36 w 45"/>
                  <a:gd name="T17" fmla="*/ 0 h 57"/>
                  <a:gd name="T18" fmla="*/ 45 w 45"/>
                  <a:gd name="T19" fmla="*/ 0 h 57"/>
                  <a:gd name="T20" fmla="*/ 45 w 45"/>
                  <a:gd name="T21"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57">
                    <a:moveTo>
                      <a:pt x="45" y="57"/>
                    </a:moveTo>
                    <a:lnTo>
                      <a:pt x="36" y="57"/>
                    </a:lnTo>
                    <a:lnTo>
                      <a:pt x="36" y="13"/>
                    </a:lnTo>
                    <a:lnTo>
                      <a:pt x="9" y="57"/>
                    </a:lnTo>
                    <a:lnTo>
                      <a:pt x="0" y="57"/>
                    </a:lnTo>
                    <a:lnTo>
                      <a:pt x="0" y="0"/>
                    </a:lnTo>
                    <a:lnTo>
                      <a:pt x="9" y="0"/>
                    </a:lnTo>
                    <a:lnTo>
                      <a:pt x="9" y="42"/>
                    </a:lnTo>
                    <a:lnTo>
                      <a:pt x="36" y="0"/>
                    </a:lnTo>
                    <a:lnTo>
                      <a:pt x="45" y="0"/>
                    </a:lnTo>
                    <a:lnTo>
                      <a:pt x="45" y="57"/>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73" name="Freeform 29"/>
              <p:cNvSpPr>
                <a:spLocks/>
              </p:cNvSpPr>
              <p:nvPr/>
            </p:nvSpPr>
            <p:spPr bwMode="auto">
              <a:xfrm>
                <a:off x="1652" y="1102"/>
                <a:ext cx="414" cy="498"/>
              </a:xfrm>
              <a:custGeom>
                <a:avLst/>
                <a:gdLst>
                  <a:gd name="T0" fmla="*/ 182 w 414"/>
                  <a:gd name="T1" fmla="*/ 0 h 498"/>
                  <a:gd name="T2" fmla="*/ 0 w 414"/>
                  <a:gd name="T3" fmla="*/ 183 h 498"/>
                  <a:gd name="T4" fmla="*/ 20 w 414"/>
                  <a:gd name="T5" fmla="*/ 259 h 498"/>
                  <a:gd name="T6" fmla="*/ 147 w 414"/>
                  <a:gd name="T7" fmla="*/ 292 h 498"/>
                  <a:gd name="T8" fmla="*/ 193 w 414"/>
                  <a:gd name="T9" fmla="*/ 464 h 498"/>
                  <a:gd name="T10" fmla="*/ 314 w 414"/>
                  <a:gd name="T11" fmla="*/ 498 h 498"/>
                  <a:gd name="T12" fmla="*/ 358 w 414"/>
                  <a:gd name="T13" fmla="*/ 453 h 498"/>
                  <a:gd name="T14" fmla="*/ 340 w 414"/>
                  <a:gd name="T15" fmla="*/ 451 h 498"/>
                  <a:gd name="T16" fmla="*/ 276 w 414"/>
                  <a:gd name="T17" fmla="*/ 201 h 498"/>
                  <a:gd name="T18" fmla="*/ 414 w 414"/>
                  <a:gd name="T19" fmla="*/ 63 h 498"/>
                  <a:gd name="T20" fmla="*/ 182 w 414"/>
                  <a:gd name="T21" fmla="*/ 0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4" h="498">
                    <a:moveTo>
                      <a:pt x="182" y="0"/>
                    </a:moveTo>
                    <a:lnTo>
                      <a:pt x="0" y="183"/>
                    </a:lnTo>
                    <a:lnTo>
                      <a:pt x="20" y="259"/>
                    </a:lnTo>
                    <a:lnTo>
                      <a:pt x="147" y="292"/>
                    </a:lnTo>
                    <a:lnTo>
                      <a:pt x="193" y="464"/>
                    </a:lnTo>
                    <a:lnTo>
                      <a:pt x="314" y="498"/>
                    </a:lnTo>
                    <a:lnTo>
                      <a:pt x="358" y="453"/>
                    </a:lnTo>
                    <a:lnTo>
                      <a:pt x="340" y="451"/>
                    </a:lnTo>
                    <a:lnTo>
                      <a:pt x="276" y="201"/>
                    </a:lnTo>
                    <a:lnTo>
                      <a:pt x="414" y="63"/>
                    </a:lnTo>
                    <a:lnTo>
                      <a:pt x="182" y="0"/>
                    </a:lnTo>
                    <a:close/>
                  </a:path>
                </a:pathLst>
              </a:custGeom>
              <a:solidFill>
                <a:srgbClr val="EF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74" name="Freeform 30"/>
              <p:cNvSpPr>
                <a:spLocks/>
              </p:cNvSpPr>
              <p:nvPr/>
            </p:nvSpPr>
            <p:spPr bwMode="auto">
              <a:xfrm>
                <a:off x="1652" y="1102"/>
                <a:ext cx="414" cy="498"/>
              </a:xfrm>
              <a:custGeom>
                <a:avLst/>
                <a:gdLst>
                  <a:gd name="T0" fmla="*/ 182 w 414"/>
                  <a:gd name="T1" fmla="*/ 0 h 498"/>
                  <a:gd name="T2" fmla="*/ 0 w 414"/>
                  <a:gd name="T3" fmla="*/ 183 h 498"/>
                  <a:gd name="T4" fmla="*/ 20 w 414"/>
                  <a:gd name="T5" fmla="*/ 259 h 498"/>
                  <a:gd name="T6" fmla="*/ 147 w 414"/>
                  <a:gd name="T7" fmla="*/ 292 h 498"/>
                  <a:gd name="T8" fmla="*/ 193 w 414"/>
                  <a:gd name="T9" fmla="*/ 464 h 498"/>
                  <a:gd name="T10" fmla="*/ 314 w 414"/>
                  <a:gd name="T11" fmla="*/ 498 h 498"/>
                  <a:gd name="T12" fmla="*/ 358 w 414"/>
                  <a:gd name="T13" fmla="*/ 453 h 498"/>
                  <a:gd name="T14" fmla="*/ 340 w 414"/>
                  <a:gd name="T15" fmla="*/ 451 h 498"/>
                  <a:gd name="T16" fmla="*/ 276 w 414"/>
                  <a:gd name="T17" fmla="*/ 201 h 498"/>
                  <a:gd name="T18" fmla="*/ 414 w 414"/>
                  <a:gd name="T19" fmla="*/ 63 h 498"/>
                  <a:gd name="T20" fmla="*/ 182 w 414"/>
                  <a:gd name="T21" fmla="*/ 0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4" h="498">
                    <a:moveTo>
                      <a:pt x="182" y="0"/>
                    </a:moveTo>
                    <a:lnTo>
                      <a:pt x="0" y="183"/>
                    </a:lnTo>
                    <a:lnTo>
                      <a:pt x="20" y="259"/>
                    </a:lnTo>
                    <a:lnTo>
                      <a:pt x="147" y="292"/>
                    </a:lnTo>
                    <a:lnTo>
                      <a:pt x="193" y="464"/>
                    </a:lnTo>
                    <a:lnTo>
                      <a:pt x="314" y="498"/>
                    </a:lnTo>
                    <a:lnTo>
                      <a:pt x="358" y="453"/>
                    </a:lnTo>
                    <a:lnTo>
                      <a:pt x="340" y="451"/>
                    </a:lnTo>
                    <a:lnTo>
                      <a:pt x="276" y="201"/>
                    </a:lnTo>
                    <a:lnTo>
                      <a:pt x="414" y="63"/>
                    </a:lnTo>
                    <a:lnTo>
                      <a:pt x="18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75" name="Freeform 31"/>
              <p:cNvSpPr>
                <a:spLocks/>
              </p:cNvSpPr>
              <p:nvPr/>
            </p:nvSpPr>
            <p:spPr bwMode="auto">
              <a:xfrm>
                <a:off x="1503" y="1350"/>
                <a:ext cx="342" cy="343"/>
              </a:xfrm>
              <a:custGeom>
                <a:avLst/>
                <a:gdLst>
                  <a:gd name="T0" fmla="*/ 124 w 342"/>
                  <a:gd name="T1" fmla="*/ 0 h 343"/>
                  <a:gd name="T2" fmla="*/ 0 w 342"/>
                  <a:gd name="T3" fmla="*/ 125 h 343"/>
                  <a:gd name="T4" fmla="*/ 44 w 342"/>
                  <a:gd name="T5" fmla="*/ 296 h 343"/>
                  <a:gd name="T6" fmla="*/ 216 w 342"/>
                  <a:gd name="T7" fmla="*/ 343 h 343"/>
                  <a:gd name="T8" fmla="*/ 342 w 342"/>
                  <a:gd name="T9" fmla="*/ 216 h 343"/>
                  <a:gd name="T10" fmla="*/ 342 w 342"/>
                  <a:gd name="T11" fmla="*/ 216 h 343"/>
                  <a:gd name="T12" fmla="*/ 216 w 342"/>
                  <a:gd name="T13" fmla="*/ 183 h 343"/>
                  <a:gd name="T14" fmla="*/ 169 w 342"/>
                  <a:gd name="T15" fmla="*/ 11 h 343"/>
                  <a:gd name="T16" fmla="*/ 124 w 342"/>
                  <a:gd name="T17"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2" h="343">
                    <a:moveTo>
                      <a:pt x="124" y="0"/>
                    </a:moveTo>
                    <a:lnTo>
                      <a:pt x="0" y="125"/>
                    </a:lnTo>
                    <a:lnTo>
                      <a:pt x="44" y="296"/>
                    </a:lnTo>
                    <a:lnTo>
                      <a:pt x="216" y="343"/>
                    </a:lnTo>
                    <a:lnTo>
                      <a:pt x="342" y="216"/>
                    </a:lnTo>
                    <a:lnTo>
                      <a:pt x="342" y="216"/>
                    </a:lnTo>
                    <a:lnTo>
                      <a:pt x="216" y="183"/>
                    </a:lnTo>
                    <a:lnTo>
                      <a:pt x="169" y="11"/>
                    </a:lnTo>
                    <a:lnTo>
                      <a:pt x="124" y="0"/>
                    </a:lnTo>
                    <a:close/>
                  </a:path>
                </a:pathLst>
              </a:custGeom>
              <a:solidFill>
                <a:srgbClr val="EF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76" name="Freeform 32"/>
              <p:cNvSpPr>
                <a:spLocks/>
              </p:cNvSpPr>
              <p:nvPr/>
            </p:nvSpPr>
            <p:spPr bwMode="auto">
              <a:xfrm>
                <a:off x="1503" y="1350"/>
                <a:ext cx="342" cy="343"/>
              </a:xfrm>
              <a:custGeom>
                <a:avLst/>
                <a:gdLst>
                  <a:gd name="T0" fmla="*/ 124 w 342"/>
                  <a:gd name="T1" fmla="*/ 0 h 343"/>
                  <a:gd name="T2" fmla="*/ 0 w 342"/>
                  <a:gd name="T3" fmla="*/ 125 h 343"/>
                  <a:gd name="T4" fmla="*/ 44 w 342"/>
                  <a:gd name="T5" fmla="*/ 296 h 343"/>
                  <a:gd name="T6" fmla="*/ 216 w 342"/>
                  <a:gd name="T7" fmla="*/ 343 h 343"/>
                  <a:gd name="T8" fmla="*/ 342 w 342"/>
                  <a:gd name="T9" fmla="*/ 216 h 343"/>
                  <a:gd name="T10" fmla="*/ 342 w 342"/>
                  <a:gd name="T11" fmla="*/ 216 h 343"/>
                  <a:gd name="T12" fmla="*/ 216 w 342"/>
                  <a:gd name="T13" fmla="*/ 183 h 343"/>
                  <a:gd name="T14" fmla="*/ 169 w 342"/>
                  <a:gd name="T15" fmla="*/ 11 h 343"/>
                  <a:gd name="T16" fmla="*/ 124 w 342"/>
                  <a:gd name="T17"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2" h="343">
                    <a:moveTo>
                      <a:pt x="124" y="0"/>
                    </a:moveTo>
                    <a:lnTo>
                      <a:pt x="0" y="125"/>
                    </a:lnTo>
                    <a:lnTo>
                      <a:pt x="44" y="296"/>
                    </a:lnTo>
                    <a:lnTo>
                      <a:pt x="216" y="343"/>
                    </a:lnTo>
                    <a:lnTo>
                      <a:pt x="342" y="216"/>
                    </a:lnTo>
                    <a:lnTo>
                      <a:pt x="342" y="216"/>
                    </a:lnTo>
                    <a:lnTo>
                      <a:pt x="216" y="183"/>
                    </a:lnTo>
                    <a:lnTo>
                      <a:pt x="169" y="11"/>
                    </a:lnTo>
                    <a:lnTo>
                      <a:pt x="1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77" name="Freeform 33"/>
              <p:cNvSpPr>
                <a:spLocks/>
              </p:cNvSpPr>
              <p:nvPr/>
            </p:nvSpPr>
            <p:spPr bwMode="auto">
              <a:xfrm>
                <a:off x="1672" y="1361"/>
                <a:ext cx="173" cy="205"/>
              </a:xfrm>
              <a:custGeom>
                <a:avLst/>
                <a:gdLst>
                  <a:gd name="T0" fmla="*/ 0 w 173"/>
                  <a:gd name="T1" fmla="*/ 0 h 205"/>
                  <a:gd name="T2" fmla="*/ 47 w 173"/>
                  <a:gd name="T3" fmla="*/ 172 h 205"/>
                  <a:gd name="T4" fmla="*/ 173 w 173"/>
                  <a:gd name="T5" fmla="*/ 205 h 205"/>
                  <a:gd name="T6" fmla="*/ 127 w 173"/>
                  <a:gd name="T7" fmla="*/ 33 h 205"/>
                  <a:gd name="T8" fmla="*/ 0 w 173"/>
                  <a:gd name="T9" fmla="*/ 0 h 205"/>
                </a:gdLst>
                <a:ahLst/>
                <a:cxnLst>
                  <a:cxn ang="0">
                    <a:pos x="T0" y="T1"/>
                  </a:cxn>
                  <a:cxn ang="0">
                    <a:pos x="T2" y="T3"/>
                  </a:cxn>
                  <a:cxn ang="0">
                    <a:pos x="T4" y="T5"/>
                  </a:cxn>
                  <a:cxn ang="0">
                    <a:pos x="T6" y="T7"/>
                  </a:cxn>
                  <a:cxn ang="0">
                    <a:pos x="T8" y="T9"/>
                  </a:cxn>
                </a:cxnLst>
                <a:rect l="0" t="0" r="r" b="b"/>
                <a:pathLst>
                  <a:path w="173" h="205">
                    <a:moveTo>
                      <a:pt x="0" y="0"/>
                    </a:moveTo>
                    <a:lnTo>
                      <a:pt x="47" y="172"/>
                    </a:lnTo>
                    <a:lnTo>
                      <a:pt x="173" y="205"/>
                    </a:lnTo>
                    <a:lnTo>
                      <a:pt x="127" y="33"/>
                    </a:lnTo>
                    <a:lnTo>
                      <a:pt x="0" y="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78" name="Freeform 34"/>
              <p:cNvSpPr>
                <a:spLocks/>
              </p:cNvSpPr>
              <p:nvPr/>
            </p:nvSpPr>
            <p:spPr bwMode="auto">
              <a:xfrm>
                <a:off x="1672" y="1361"/>
                <a:ext cx="173" cy="205"/>
              </a:xfrm>
              <a:custGeom>
                <a:avLst/>
                <a:gdLst>
                  <a:gd name="T0" fmla="*/ 0 w 173"/>
                  <a:gd name="T1" fmla="*/ 0 h 205"/>
                  <a:gd name="T2" fmla="*/ 47 w 173"/>
                  <a:gd name="T3" fmla="*/ 172 h 205"/>
                  <a:gd name="T4" fmla="*/ 173 w 173"/>
                  <a:gd name="T5" fmla="*/ 205 h 205"/>
                  <a:gd name="T6" fmla="*/ 127 w 173"/>
                  <a:gd name="T7" fmla="*/ 33 h 205"/>
                  <a:gd name="T8" fmla="*/ 0 w 173"/>
                  <a:gd name="T9" fmla="*/ 0 h 205"/>
                </a:gdLst>
                <a:ahLst/>
                <a:cxnLst>
                  <a:cxn ang="0">
                    <a:pos x="T0" y="T1"/>
                  </a:cxn>
                  <a:cxn ang="0">
                    <a:pos x="T2" y="T3"/>
                  </a:cxn>
                  <a:cxn ang="0">
                    <a:pos x="T4" y="T5"/>
                  </a:cxn>
                  <a:cxn ang="0">
                    <a:pos x="T6" y="T7"/>
                  </a:cxn>
                  <a:cxn ang="0">
                    <a:pos x="T8" y="T9"/>
                  </a:cxn>
                </a:cxnLst>
                <a:rect l="0" t="0" r="r" b="b"/>
                <a:pathLst>
                  <a:path w="173" h="205">
                    <a:moveTo>
                      <a:pt x="0" y="0"/>
                    </a:moveTo>
                    <a:lnTo>
                      <a:pt x="47" y="172"/>
                    </a:lnTo>
                    <a:lnTo>
                      <a:pt x="173" y="205"/>
                    </a:lnTo>
                    <a:lnTo>
                      <a:pt x="127" y="3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79" name="Freeform 35"/>
              <p:cNvSpPr>
                <a:spLocks/>
              </p:cNvSpPr>
              <p:nvPr/>
            </p:nvSpPr>
            <p:spPr bwMode="auto">
              <a:xfrm>
                <a:off x="2369" y="1178"/>
                <a:ext cx="269" cy="344"/>
              </a:xfrm>
              <a:custGeom>
                <a:avLst/>
                <a:gdLst>
                  <a:gd name="T0" fmla="*/ 53 w 269"/>
                  <a:gd name="T1" fmla="*/ 0 h 344"/>
                  <a:gd name="T2" fmla="*/ 0 w 269"/>
                  <a:gd name="T3" fmla="*/ 54 h 344"/>
                  <a:gd name="T4" fmla="*/ 55 w 269"/>
                  <a:gd name="T5" fmla="*/ 259 h 344"/>
                  <a:gd name="T6" fmla="*/ 6 w 269"/>
                  <a:gd name="T7" fmla="*/ 306 h 344"/>
                  <a:gd name="T8" fmla="*/ 144 w 269"/>
                  <a:gd name="T9" fmla="*/ 344 h 344"/>
                  <a:gd name="T10" fmla="*/ 269 w 269"/>
                  <a:gd name="T11" fmla="*/ 216 h 344"/>
                  <a:gd name="T12" fmla="*/ 222 w 269"/>
                  <a:gd name="T13" fmla="*/ 47 h 344"/>
                  <a:gd name="T14" fmla="*/ 53 w 269"/>
                  <a:gd name="T15" fmla="*/ 0 h 3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9" h="344">
                    <a:moveTo>
                      <a:pt x="53" y="0"/>
                    </a:moveTo>
                    <a:lnTo>
                      <a:pt x="0" y="54"/>
                    </a:lnTo>
                    <a:lnTo>
                      <a:pt x="55" y="259"/>
                    </a:lnTo>
                    <a:lnTo>
                      <a:pt x="6" y="306"/>
                    </a:lnTo>
                    <a:lnTo>
                      <a:pt x="144" y="344"/>
                    </a:lnTo>
                    <a:lnTo>
                      <a:pt x="269" y="216"/>
                    </a:lnTo>
                    <a:lnTo>
                      <a:pt x="222" y="47"/>
                    </a:lnTo>
                    <a:lnTo>
                      <a:pt x="53" y="0"/>
                    </a:lnTo>
                    <a:close/>
                  </a:path>
                </a:pathLst>
              </a:custGeom>
              <a:solidFill>
                <a:srgbClr val="EF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80" name="Freeform 36"/>
              <p:cNvSpPr>
                <a:spLocks/>
              </p:cNvSpPr>
              <p:nvPr/>
            </p:nvSpPr>
            <p:spPr bwMode="auto">
              <a:xfrm>
                <a:off x="2369" y="1178"/>
                <a:ext cx="269" cy="344"/>
              </a:xfrm>
              <a:custGeom>
                <a:avLst/>
                <a:gdLst>
                  <a:gd name="T0" fmla="*/ 53 w 269"/>
                  <a:gd name="T1" fmla="*/ 0 h 344"/>
                  <a:gd name="T2" fmla="*/ 0 w 269"/>
                  <a:gd name="T3" fmla="*/ 54 h 344"/>
                  <a:gd name="T4" fmla="*/ 55 w 269"/>
                  <a:gd name="T5" fmla="*/ 259 h 344"/>
                  <a:gd name="T6" fmla="*/ 6 w 269"/>
                  <a:gd name="T7" fmla="*/ 306 h 344"/>
                  <a:gd name="T8" fmla="*/ 144 w 269"/>
                  <a:gd name="T9" fmla="*/ 344 h 344"/>
                  <a:gd name="T10" fmla="*/ 269 w 269"/>
                  <a:gd name="T11" fmla="*/ 216 h 344"/>
                  <a:gd name="T12" fmla="*/ 222 w 269"/>
                  <a:gd name="T13" fmla="*/ 47 h 344"/>
                  <a:gd name="T14" fmla="*/ 53 w 269"/>
                  <a:gd name="T15" fmla="*/ 0 h 3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9" h="344">
                    <a:moveTo>
                      <a:pt x="53" y="0"/>
                    </a:moveTo>
                    <a:lnTo>
                      <a:pt x="0" y="54"/>
                    </a:lnTo>
                    <a:lnTo>
                      <a:pt x="55" y="259"/>
                    </a:lnTo>
                    <a:lnTo>
                      <a:pt x="6" y="306"/>
                    </a:lnTo>
                    <a:lnTo>
                      <a:pt x="144" y="344"/>
                    </a:lnTo>
                    <a:lnTo>
                      <a:pt x="269" y="216"/>
                    </a:lnTo>
                    <a:lnTo>
                      <a:pt x="222" y="47"/>
                    </a:lnTo>
                    <a:lnTo>
                      <a:pt x="5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81" name="Freeform 37"/>
              <p:cNvSpPr>
                <a:spLocks/>
              </p:cNvSpPr>
              <p:nvPr/>
            </p:nvSpPr>
            <p:spPr bwMode="auto">
              <a:xfrm>
                <a:off x="2010" y="1120"/>
                <a:ext cx="365" cy="497"/>
              </a:xfrm>
              <a:custGeom>
                <a:avLst/>
                <a:gdLst>
                  <a:gd name="T0" fmla="*/ 98 w 365"/>
                  <a:gd name="T1" fmla="*/ 0 h 497"/>
                  <a:gd name="T2" fmla="*/ 56 w 365"/>
                  <a:gd name="T3" fmla="*/ 45 h 497"/>
                  <a:gd name="T4" fmla="*/ 71 w 365"/>
                  <a:gd name="T5" fmla="*/ 49 h 497"/>
                  <a:gd name="T6" fmla="*/ 138 w 365"/>
                  <a:gd name="T7" fmla="*/ 297 h 497"/>
                  <a:gd name="T8" fmla="*/ 0 w 365"/>
                  <a:gd name="T9" fmla="*/ 435 h 497"/>
                  <a:gd name="T10" fmla="*/ 232 w 365"/>
                  <a:gd name="T11" fmla="*/ 497 h 497"/>
                  <a:gd name="T12" fmla="*/ 365 w 365"/>
                  <a:gd name="T13" fmla="*/ 364 h 497"/>
                  <a:gd name="T14" fmla="*/ 332 w 365"/>
                  <a:gd name="T15" fmla="*/ 355 h 497"/>
                  <a:gd name="T16" fmla="*/ 285 w 365"/>
                  <a:gd name="T17" fmla="*/ 183 h 497"/>
                  <a:gd name="T18" fmla="*/ 359 w 365"/>
                  <a:gd name="T19" fmla="*/ 112 h 497"/>
                  <a:gd name="T20" fmla="*/ 347 w 365"/>
                  <a:gd name="T21" fmla="*/ 67 h 497"/>
                  <a:gd name="T22" fmla="*/ 98 w 365"/>
                  <a:gd name="T23" fmla="*/ 0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5" h="497">
                    <a:moveTo>
                      <a:pt x="98" y="0"/>
                    </a:moveTo>
                    <a:lnTo>
                      <a:pt x="56" y="45"/>
                    </a:lnTo>
                    <a:lnTo>
                      <a:pt x="71" y="49"/>
                    </a:lnTo>
                    <a:lnTo>
                      <a:pt x="138" y="297"/>
                    </a:lnTo>
                    <a:lnTo>
                      <a:pt x="0" y="435"/>
                    </a:lnTo>
                    <a:lnTo>
                      <a:pt x="232" y="497"/>
                    </a:lnTo>
                    <a:lnTo>
                      <a:pt x="365" y="364"/>
                    </a:lnTo>
                    <a:lnTo>
                      <a:pt x="332" y="355"/>
                    </a:lnTo>
                    <a:lnTo>
                      <a:pt x="285" y="183"/>
                    </a:lnTo>
                    <a:lnTo>
                      <a:pt x="359" y="112"/>
                    </a:lnTo>
                    <a:lnTo>
                      <a:pt x="347" y="67"/>
                    </a:lnTo>
                    <a:lnTo>
                      <a:pt x="98" y="0"/>
                    </a:lnTo>
                    <a:close/>
                  </a:path>
                </a:pathLst>
              </a:custGeom>
              <a:solidFill>
                <a:srgbClr val="EF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82" name="Freeform 38"/>
              <p:cNvSpPr>
                <a:spLocks/>
              </p:cNvSpPr>
              <p:nvPr/>
            </p:nvSpPr>
            <p:spPr bwMode="auto">
              <a:xfrm>
                <a:off x="2010" y="1120"/>
                <a:ext cx="365" cy="497"/>
              </a:xfrm>
              <a:custGeom>
                <a:avLst/>
                <a:gdLst>
                  <a:gd name="T0" fmla="*/ 98 w 365"/>
                  <a:gd name="T1" fmla="*/ 0 h 497"/>
                  <a:gd name="T2" fmla="*/ 56 w 365"/>
                  <a:gd name="T3" fmla="*/ 45 h 497"/>
                  <a:gd name="T4" fmla="*/ 71 w 365"/>
                  <a:gd name="T5" fmla="*/ 49 h 497"/>
                  <a:gd name="T6" fmla="*/ 138 w 365"/>
                  <a:gd name="T7" fmla="*/ 297 h 497"/>
                  <a:gd name="T8" fmla="*/ 0 w 365"/>
                  <a:gd name="T9" fmla="*/ 435 h 497"/>
                  <a:gd name="T10" fmla="*/ 232 w 365"/>
                  <a:gd name="T11" fmla="*/ 497 h 497"/>
                  <a:gd name="T12" fmla="*/ 365 w 365"/>
                  <a:gd name="T13" fmla="*/ 364 h 497"/>
                  <a:gd name="T14" fmla="*/ 332 w 365"/>
                  <a:gd name="T15" fmla="*/ 355 h 497"/>
                  <a:gd name="T16" fmla="*/ 285 w 365"/>
                  <a:gd name="T17" fmla="*/ 183 h 497"/>
                  <a:gd name="T18" fmla="*/ 359 w 365"/>
                  <a:gd name="T19" fmla="*/ 112 h 497"/>
                  <a:gd name="T20" fmla="*/ 347 w 365"/>
                  <a:gd name="T21" fmla="*/ 67 h 497"/>
                  <a:gd name="T22" fmla="*/ 98 w 365"/>
                  <a:gd name="T23" fmla="*/ 0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5" h="497">
                    <a:moveTo>
                      <a:pt x="98" y="0"/>
                    </a:moveTo>
                    <a:lnTo>
                      <a:pt x="56" y="45"/>
                    </a:lnTo>
                    <a:lnTo>
                      <a:pt x="71" y="49"/>
                    </a:lnTo>
                    <a:lnTo>
                      <a:pt x="138" y="297"/>
                    </a:lnTo>
                    <a:lnTo>
                      <a:pt x="0" y="435"/>
                    </a:lnTo>
                    <a:lnTo>
                      <a:pt x="232" y="497"/>
                    </a:lnTo>
                    <a:lnTo>
                      <a:pt x="365" y="364"/>
                    </a:lnTo>
                    <a:lnTo>
                      <a:pt x="332" y="355"/>
                    </a:lnTo>
                    <a:lnTo>
                      <a:pt x="285" y="183"/>
                    </a:lnTo>
                    <a:lnTo>
                      <a:pt x="359" y="112"/>
                    </a:lnTo>
                    <a:lnTo>
                      <a:pt x="347" y="67"/>
                    </a:lnTo>
                    <a:lnTo>
                      <a:pt x="9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83" name="Freeform 39"/>
              <p:cNvSpPr>
                <a:spLocks/>
              </p:cNvSpPr>
              <p:nvPr/>
            </p:nvSpPr>
            <p:spPr bwMode="auto">
              <a:xfrm>
                <a:off x="1928" y="1165"/>
                <a:ext cx="220" cy="390"/>
              </a:xfrm>
              <a:custGeom>
                <a:avLst/>
                <a:gdLst>
                  <a:gd name="T0" fmla="*/ 138 w 220"/>
                  <a:gd name="T1" fmla="*/ 0 h 390"/>
                  <a:gd name="T2" fmla="*/ 0 w 220"/>
                  <a:gd name="T3" fmla="*/ 138 h 390"/>
                  <a:gd name="T4" fmla="*/ 64 w 220"/>
                  <a:gd name="T5" fmla="*/ 388 h 390"/>
                  <a:gd name="T6" fmla="*/ 82 w 220"/>
                  <a:gd name="T7" fmla="*/ 390 h 390"/>
                  <a:gd name="T8" fmla="*/ 220 w 220"/>
                  <a:gd name="T9" fmla="*/ 252 h 390"/>
                  <a:gd name="T10" fmla="*/ 153 w 220"/>
                  <a:gd name="T11" fmla="*/ 4 h 390"/>
                  <a:gd name="T12" fmla="*/ 138 w 220"/>
                  <a:gd name="T13" fmla="*/ 0 h 390"/>
                </a:gdLst>
                <a:ahLst/>
                <a:cxnLst>
                  <a:cxn ang="0">
                    <a:pos x="T0" y="T1"/>
                  </a:cxn>
                  <a:cxn ang="0">
                    <a:pos x="T2" y="T3"/>
                  </a:cxn>
                  <a:cxn ang="0">
                    <a:pos x="T4" y="T5"/>
                  </a:cxn>
                  <a:cxn ang="0">
                    <a:pos x="T6" y="T7"/>
                  </a:cxn>
                  <a:cxn ang="0">
                    <a:pos x="T8" y="T9"/>
                  </a:cxn>
                  <a:cxn ang="0">
                    <a:pos x="T10" y="T11"/>
                  </a:cxn>
                  <a:cxn ang="0">
                    <a:pos x="T12" y="T13"/>
                  </a:cxn>
                </a:cxnLst>
                <a:rect l="0" t="0" r="r" b="b"/>
                <a:pathLst>
                  <a:path w="220" h="390">
                    <a:moveTo>
                      <a:pt x="138" y="0"/>
                    </a:moveTo>
                    <a:lnTo>
                      <a:pt x="0" y="138"/>
                    </a:lnTo>
                    <a:lnTo>
                      <a:pt x="64" y="388"/>
                    </a:lnTo>
                    <a:lnTo>
                      <a:pt x="82" y="390"/>
                    </a:lnTo>
                    <a:lnTo>
                      <a:pt x="220" y="252"/>
                    </a:lnTo>
                    <a:lnTo>
                      <a:pt x="153" y="4"/>
                    </a:lnTo>
                    <a:lnTo>
                      <a:pt x="138" y="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84" name="Freeform 40"/>
              <p:cNvSpPr>
                <a:spLocks/>
              </p:cNvSpPr>
              <p:nvPr/>
            </p:nvSpPr>
            <p:spPr bwMode="auto">
              <a:xfrm>
                <a:off x="1928" y="1165"/>
                <a:ext cx="220" cy="390"/>
              </a:xfrm>
              <a:custGeom>
                <a:avLst/>
                <a:gdLst>
                  <a:gd name="T0" fmla="*/ 138 w 220"/>
                  <a:gd name="T1" fmla="*/ 0 h 390"/>
                  <a:gd name="T2" fmla="*/ 0 w 220"/>
                  <a:gd name="T3" fmla="*/ 138 h 390"/>
                  <a:gd name="T4" fmla="*/ 64 w 220"/>
                  <a:gd name="T5" fmla="*/ 388 h 390"/>
                  <a:gd name="T6" fmla="*/ 82 w 220"/>
                  <a:gd name="T7" fmla="*/ 390 h 390"/>
                  <a:gd name="T8" fmla="*/ 220 w 220"/>
                  <a:gd name="T9" fmla="*/ 252 h 390"/>
                  <a:gd name="T10" fmla="*/ 153 w 220"/>
                  <a:gd name="T11" fmla="*/ 4 h 390"/>
                  <a:gd name="T12" fmla="*/ 138 w 220"/>
                  <a:gd name="T13" fmla="*/ 0 h 390"/>
                </a:gdLst>
                <a:ahLst/>
                <a:cxnLst>
                  <a:cxn ang="0">
                    <a:pos x="T0" y="T1"/>
                  </a:cxn>
                  <a:cxn ang="0">
                    <a:pos x="T2" y="T3"/>
                  </a:cxn>
                  <a:cxn ang="0">
                    <a:pos x="T4" y="T5"/>
                  </a:cxn>
                  <a:cxn ang="0">
                    <a:pos x="T6" y="T7"/>
                  </a:cxn>
                  <a:cxn ang="0">
                    <a:pos x="T8" y="T9"/>
                  </a:cxn>
                  <a:cxn ang="0">
                    <a:pos x="T10" y="T11"/>
                  </a:cxn>
                  <a:cxn ang="0">
                    <a:pos x="T12" y="T13"/>
                  </a:cxn>
                </a:cxnLst>
                <a:rect l="0" t="0" r="r" b="b"/>
                <a:pathLst>
                  <a:path w="220" h="390">
                    <a:moveTo>
                      <a:pt x="138" y="0"/>
                    </a:moveTo>
                    <a:lnTo>
                      <a:pt x="0" y="138"/>
                    </a:lnTo>
                    <a:lnTo>
                      <a:pt x="64" y="388"/>
                    </a:lnTo>
                    <a:lnTo>
                      <a:pt x="82" y="390"/>
                    </a:lnTo>
                    <a:lnTo>
                      <a:pt x="220" y="252"/>
                    </a:lnTo>
                    <a:lnTo>
                      <a:pt x="153" y="4"/>
                    </a:lnTo>
                    <a:lnTo>
                      <a:pt x="13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85" name="Freeform 41"/>
              <p:cNvSpPr>
                <a:spLocks/>
              </p:cNvSpPr>
              <p:nvPr/>
            </p:nvSpPr>
            <p:spPr bwMode="auto">
              <a:xfrm>
                <a:off x="2295" y="1232"/>
                <a:ext cx="129" cy="252"/>
              </a:xfrm>
              <a:custGeom>
                <a:avLst/>
                <a:gdLst>
                  <a:gd name="T0" fmla="*/ 74 w 129"/>
                  <a:gd name="T1" fmla="*/ 0 h 252"/>
                  <a:gd name="T2" fmla="*/ 0 w 129"/>
                  <a:gd name="T3" fmla="*/ 71 h 252"/>
                  <a:gd name="T4" fmla="*/ 47 w 129"/>
                  <a:gd name="T5" fmla="*/ 243 h 252"/>
                  <a:gd name="T6" fmla="*/ 80 w 129"/>
                  <a:gd name="T7" fmla="*/ 252 h 252"/>
                  <a:gd name="T8" fmla="*/ 129 w 129"/>
                  <a:gd name="T9" fmla="*/ 205 h 252"/>
                  <a:gd name="T10" fmla="*/ 74 w 129"/>
                  <a:gd name="T11" fmla="*/ 0 h 252"/>
                </a:gdLst>
                <a:ahLst/>
                <a:cxnLst>
                  <a:cxn ang="0">
                    <a:pos x="T0" y="T1"/>
                  </a:cxn>
                  <a:cxn ang="0">
                    <a:pos x="T2" y="T3"/>
                  </a:cxn>
                  <a:cxn ang="0">
                    <a:pos x="T4" y="T5"/>
                  </a:cxn>
                  <a:cxn ang="0">
                    <a:pos x="T6" y="T7"/>
                  </a:cxn>
                  <a:cxn ang="0">
                    <a:pos x="T8" y="T9"/>
                  </a:cxn>
                  <a:cxn ang="0">
                    <a:pos x="T10" y="T11"/>
                  </a:cxn>
                </a:cxnLst>
                <a:rect l="0" t="0" r="r" b="b"/>
                <a:pathLst>
                  <a:path w="129" h="252">
                    <a:moveTo>
                      <a:pt x="74" y="0"/>
                    </a:moveTo>
                    <a:lnTo>
                      <a:pt x="0" y="71"/>
                    </a:lnTo>
                    <a:lnTo>
                      <a:pt x="47" y="243"/>
                    </a:lnTo>
                    <a:lnTo>
                      <a:pt x="80" y="252"/>
                    </a:lnTo>
                    <a:lnTo>
                      <a:pt x="129" y="205"/>
                    </a:lnTo>
                    <a:lnTo>
                      <a:pt x="74" y="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86" name="Freeform 42"/>
              <p:cNvSpPr>
                <a:spLocks/>
              </p:cNvSpPr>
              <p:nvPr/>
            </p:nvSpPr>
            <p:spPr bwMode="auto">
              <a:xfrm>
                <a:off x="2295" y="1232"/>
                <a:ext cx="129" cy="252"/>
              </a:xfrm>
              <a:custGeom>
                <a:avLst/>
                <a:gdLst>
                  <a:gd name="T0" fmla="*/ 74 w 129"/>
                  <a:gd name="T1" fmla="*/ 0 h 252"/>
                  <a:gd name="T2" fmla="*/ 0 w 129"/>
                  <a:gd name="T3" fmla="*/ 71 h 252"/>
                  <a:gd name="T4" fmla="*/ 47 w 129"/>
                  <a:gd name="T5" fmla="*/ 243 h 252"/>
                  <a:gd name="T6" fmla="*/ 80 w 129"/>
                  <a:gd name="T7" fmla="*/ 252 h 252"/>
                  <a:gd name="T8" fmla="*/ 129 w 129"/>
                  <a:gd name="T9" fmla="*/ 205 h 252"/>
                  <a:gd name="T10" fmla="*/ 74 w 129"/>
                  <a:gd name="T11" fmla="*/ 0 h 252"/>
                </a:gdLst>
                <a:ahLst/>
                <a:cxnLst>
                  <a:cxn ang="0">
                    <a:pos x="T0" y="T1"/>
                  </a:cxn>
                  <a:cxn ang="0">
                    <a:pos x="T2" y="T3"/>
                  </a:cxn>
                  <a:cxn ang="0">
                    <a:pos x="T4" y="T5"/>
                  </a:cxn>
                  <a:cxn ang="0">
                    <a:pos x="T6" y="T7"/>
                  </a:cxn>
                  <a:cxn ang="0">
                    <a:pos x="T8" y="T9"/>
                  </a:cxn>
                  <a:cxn ang="0">
                    <a:pos x="T10" y="T11"/>
                  </a:cxn>
                </a:cxnLst>
                <a:rect l="0" t="0" r="r" b="b"/>
                <a:pathLst>
                  <a:path w="129" h="252">
                    <a:moveTo>
                      <a:pt x="74" y="0"/>
                    </a:moveTo>
                    <a:lnTo>
                      <a:pt x="0" y="71"/>
                    </a:lnTo>
                    <a:lnTo>
                      <a:pt x="47" y="243"/>
                    </a:lnTo>
                    <a:lnTo>
                      <a:pt x="80" y="252"/>
                    </a:lnTo>
                    <a:lnTo>
                      <a:pt x="129" y="205"/>
                    </a:lnTo>
                    <a:lnTo>
                      <a:pt x="7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87" name="Freeform 43"/>
              <p:cNvSpPr>
                <a:spLocks/>
              </p:cNvSpPr>
              <p:nvPr/>
            </p:nvSpPr>
            <p:spPr bwMode="auto">
              <a:xfrm>
                <a:off x="2072" y="1270"/>
                <a:ext cx="43" cy="42"/>
              </a:xfrm>
              <a:custGeom>
                <a:avLst/>
                <a:gdLst>
                  <a:gd name="T0" fmla="*/ 43 w 43"/>
                  <a:gd name="T1" fmla="*/ 13 h 42"/>
                  <a:gd name="T2" fmla="*/ 29 w 43"/>
                  <a:gd name="T3" fmla="*/ 0 h 42"/>
                  <a:gd name="T4" fmla="*/ 0 w 43"/>
                  <a:gd name="T5" fmla="*/ 29 h 42"/>
                  <a:gd name="T6" fmla="*/ 14 w 43"/>
                  <a:gd name="T7" fmla="*/ 42 h 42"/>
                  <a:gd name="T8" fmla="*/ 43 w 43"/>
                  <a:gd name="T9" fmla="*/ 13 h 42"/>
                </a:gdLst>
                <a:ahLst/>
                <a:cxnLst>
                  <a:cxn ang="0">
                    <a:pos x="T0" y="T1"/>
                  </a:cxn>
                  <a:cxn ang="0">
                    <a:pos x="T2" y="T3"/>
                  </a:cxn>
                  <a:cxn ang="0">
                    <a:pos x="T4" y="T5"/>
                  </a:cxn>
                  <a:cxn ang="0">
                    <a:pos x="T6" y="T7"/>
                  </a:cxn>
                  <a:cxn ang="0">
                    <a:pos x="T8" y="T9"/>
                  </a:cxn>
                </a:cxnLst>
                <a:rect l="0" t="0" r="r" b="b"/>
                <a:pathLst>
                  <a:path w="43" h="42">
                    <a:moveTo>
                      <a:pt x="43" y="13"/>
                    </a:moveTo>
                    <a:lnTo>
                      <a:pt x="29" y="0"/>
                    </a:lnTo>
                    <a:lnTo>
                      <a:pt x="0" y="29"/>
                    </a:lnTo>
                    <a:lnTo>
                      <a:pt x="14" y="42"/>
                    </a:lnTo>
                    <a:lnTo>
                      <a:pt x="43" y="13"/>
                    </a:lnTo>
                    <a:close/>
                  </a:path>
                </a:pathLst>
              </a:cu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88" name="Freeform 44"/>
              <p:cNvSpPr>
                <a:spLocks/>
              </p:cNvSpPr>
              <p:nvPr/>
            </p:nvSpPr>
            <p:spPr bwMode="auto">
              <a:xfrm>
                <a:off x="2072" y="1283"/>
                <a:ext cx="27" cy="29"/>
              </a:xfrm>
              <a:custGeom>
                <a:avLst/>
                <a:gdLst>
                  <a:gd name="T0" fmla="*/ 27 w 27"/>
                  <a:gd name="T1" fmla="*/ 16 h 29"/>
                  <a:gd name="T2" fmla="*/ 14 w 27"/>
                  <a:gd name="T3" fmla="*/ 0 h 29"/>
                  <a:gd name="T4" fmla="*/ 0 w 27"/>
                  <a:gd name="T5" fmla="*/ 16 h 29"/>
                  <a:gd name="T6" fmla="*/ 14 w 27"/>
                  <a:gd name="T7" fmla="*/ 29 h 29"/>
                  <a:gd name="T8" fmla="*/ 27 w 27"/>
                  <a:gd name="T9" fmla="*/ 16 h 29"/>
                </a:gdLst>
                <a:ahLst/>
                <a:cxnLst>
                  <a:cxn ang="0">
                    <a:pos x="T0" y="T1"/>
                  </a:cxn>
                  <a:cxn ang="0">
                    <a:pos x="T2" y="T3"/>
                  </a:cxn>
                  <a:cxn ang="0">
                    <a:pos x="T4" y="T5"/>
                  </a:cxn>
                  <a:cxn ang="0">
                    <a:pos x="T6" y="T7"/>
                  </a:cxn>
                  <a:cxn ang="0">
                    <a:pos x="T8" y="T9"/>
                  </a:cxn>
                </a:cxnLst>
                <a:rect l="0" t="0" r="r" b="b"/>
                <a:pathLst>
                  <a:path w="27" h="29">
                    <a:moveTo>
                      <a:pt x="27" y="16"/>
                    </a:moveTo>
                    <a:lnTo>
                      <a:pt x="14" y="0"/>
                    </a:lnTo>
                    <a:lnTo>
                      <a:pt x="0" y="16"/>
                    </a:lnTo>
                    <a:lnTo>
                      <a:pt x="14" y="29"/>
                    </a:lnTo>
                    <a:lnTo>
                      <a:pt x="27" y="16"/>
                    </a:lnTo>
                    <a:close/>
                  </a:path>
                </a:pathLst>
              </a:custGeom>
              <a:solidFill>
                <a:srgbClr val="1313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89" name="Freeform 45"/>
              <p:cNvSpPr>
                <a:spLocks/>
              </p:cNvSpPr>
              <p:nvPr/>
            </p:nvSpPr>
            <p:spPr bwMode="auto">
              <a:xfrm>
                <a:off x="2197" y="1394"/>
                <a:ext cx="42" cy="45"/>
              </a:xfrm>
              <a:custGeom>
                <a:avLst/>
                <a:gdLst>
                  <a:gd name="T0" fmla="*/ 42 w 42"/>
                  <a:gd name="T1" fmla="*/ 16 h 45"/>
                  <a:gd name="T2" fmla="*/ 29 w 42"/>
                  <a:gd name="T3" fmla="*/ 0 h 45"/>
                  <a:gd name="T4" fmla="*/ 0 w 42"/>
                  <a:gd name="T5" fmla="*/ 29 h 45"/>
                  <a:gd name="T6" fmla="*/ 13 w 42"/>
                  <a:gd name="T7" fmla="*/ 45 h 45"/>
                  <a:gd name="T8" fmla="*/ 42 w 42"/>
                  <a:gd name="T9" fmla="*/ 16 h 45"/>
                </a:gdLst>
                <a:ahLst/>
                <a:cxnLst>
                  <a:cxn ang="0">
                    <a:pos x="T0" y="T1"/>
                  </a:cxn>
                  <a:cxn ang="0">
                    <a:pos x="T2" y="T3"/>
                  </a:cxn>
                  <a:cxn ang="0">
                    <a:pos x="T4" y="T5"/>
                  </a:cxn>
                  <a:cxn ang="0">
                    <a:pos x="T6" y="T7"/>
                  </a:cxn>
                  <a:cxn ang="0">
                    <a:pos x="T8" y="T9"/>
                  </a:cxn>
                </a:cxnLst>
                <a:rect l="0" t="0" r="r" b="b"/>
                <a:pathLst>
                  <a:path w="42" h="45">
                    <a:moveTo>
                      <a:pt x="42" y="16"/>
                    </a:moveTo>
                    <a:lnTo>
                      <a:pt x="29" y="0"/>
                    </a:lnTo>
                    <a:lnTo>
                      <a:pt x="0" y="29"/>
                    </a:lnTo>
                    <a:lnTo>
                      <a:pt x="13" y="45"/>
                    </a:lnTo>
                    <a:lnTo>
                      <a:pt x="42" y="16"/>
                    </a:lnTo>
                    <a:close/>
                  </a:path>
                </a:pathLst>
              </a:cu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90" name="Freeform 46"/>
              <p:cNvSpPr>
                <a:spLocks/>
              </p:cNvSpPr>
              <p:nvPr/>
            </p:nvSpPr>
            <p:spPr bwMode="auto">
              <a:xfrm>
                <a:off x="2197" y="1410"/>
                <a:ext cx="29" cy="29"/>
              </a:xfrm>
              <a:custGeom>
                <a:avLst/>
                <a:gdLst>
                  <a:gd name="T0" fmla="*/ 29 w 29"/>
                  <a:gd name="T1" fmla="*/ 13 h 29"/>
                  <a:gd name="T2" fmla="*/ 16 w 29"/>
                  <a:gd name="T3" fmla="*/ 0 h 29"/>
                  <a:gd name="T4" fmla="*/ 0 w 29"/>
                  <a:gd name="T5" fmla="*/ 13 h 29"/>
                  <a:gd name="T6" fmla="*/ 13 w 29"/>
                  <a:gd name="T7" fmla="*/ 29 h 29"/>
                  <a:gd name="T8" fmla="*/ 29 w 29"/>
                  <a:gd name="T9" fmla="*/ 13 h 29"/>
                </a:gdLst>
                <a:ahLst/>
                <a:cxnLst>
                  <a:cxn ang="0">
                    <a:pos x="T0" y="T1"/>
                  </a:cxn>
                  <a:cxn ang="0">
                    <a:pos x="T2" y="T3"/>
                  </a:cxn>
                  <a:cxn ang="0">
                    <a:pos x="T4" y="T5"/>
                  </a:cxn>
                  <a:cxn ang="0">
                    <a:pos x="T6" y="T7"/>
                  </a:cxn>
                  <a:cxn ang="0">
                    <a:pos x="T8" y="T9"/>
                  </a:cxn>
                </a:cxnLst>
                <a:rect l="0" t="0" r="r" b="b"/>
                <a:pathLst>
                  <a:path w="29" h="29">
                    <a:moveTo>
                      <a:pt x="29" y="13"/>
                    </a:moveTo>
                    <a:lnTo>
                      <a:pt x="16" y="0"/>
                    </a:lnTo>
                    <a:lnTo>
                      <a:pt x="0" y="13"/>
                    </a:lnTo>
                    <a:lnTo>
                      <a:pt x="13" y="29"/>
                    </a:lnTo>
                    <a:lnTo>
                      <a:pt x="29" y="13"/>
                    </a:lnTo>
                    <a:close/>
                  </a:path>
                </a:pathLst>
              </a:custGeom>
              <a:solidFill>
                <a:srgbClr val="1313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91" name="Freeform 47"/>
              <p:cNvSpPr>
                <a:spLocks/>
              </p:cNvSpPr>
              <p:nvPr/>
            </p:nvSpPr>
            <p:spPr bwMode="auto">
              <a:xfrm>
                <a:off x="2173" y="1370"/>
                <a:ext cx="267" cy="267"/>
              </a:xfrm>
              <a:custGeom>
                <a:avLst/>
                <a:gdLst>
                  <a:gd name="T0" fmla="*/ 267 w 267"/>
                  <a:gd name="T1" fmla="*/ 160 h 267"/>
                  <a:gd name="T2" fmla="*/ 106 w 267"/>
                  <a:gd name="T3" fmla="*/ 0 h 267"/>
                  <a:gd name="T4" fmla="*/ 0 w 267"/>
                  <a:gd name="T5" fmla="*/ 107 h 267"/>
                  <a:gd name="T6" fmla="*/ 158 w 267"/>
                  <a:gd name="T7" fmla="*/ 267 h 267"/>
                  <a:gd name="T8" fmla="*/ 267 w 267"/>
                  <a:gd name="T9" fmla="*/ 160 h 267"/>
                </a:gdLst>
                <a:ahLst/>
                <a:cxnLst>
                  <a:cxn ang="0">
                    <a:pos x="T0" y="T1"/>
                  </a:cxn>
                  <a:cxn ang="0">
                    <a:pos x="T2" y="T3"/>
                  </a:cxn>
                  <a:cxn ang="0">
                    <a:pos x="T4" y="T5"/>
                  </a:cxn>
                  <a:cxn ang="0">
                    <a:pos x="T6" y="T7"/>
                  </a:cxn>
                  <a:cxn ang="0">
                    <a:pos x="T8" y="T9"/>
                  </a:cxn>
                </a:cxnLst>
                <a:rect l="0" t="0" r="r" b="b"/>
                <a:pathLst>
                  <a:path w="267" h="267">
                    <a:moveTo>
                      <a:pt x="267" y="160"/>
                    </a:moveTo>
                    <a:lnTo>
                      <a:pt x="106" y="0"/>
                    </a:lnTo>
                    <a:lnTo>
                      <a:pt x="0" y="107"/>
                    </a:lnTo>
                    <a:lnTo>
                      <a:pt x="158" y="267"/>
                    </a:lnTo>
                    <a:lnTo>
                      <a:pt x="267" y="160"/>
                    </a:lnTo>
                    <a:close/>
                  </a:path>
                </a:pathLst>
              </a:custGeom>
              <a:solidFill>
                <a:srgbClr val="4C4C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92" name="Freeform 48"/>
              <p:cNvSpPr>
                <a:spLocks/>
              </p:cNvSpPr>
              <p:nvPr/>
            </p:nvSpPr>
            <p:spPr bwMode="auto">
              <a:xfrm>
                <a:off x="2279" y="1370"/>
                <a:ext cx="161" cy="267"/>
              </a:xfrm>
              <a:custGeom>
                <a:avLst/>
                <a:gdLst>
                  <a:gd name="T0" fmla="*/ 0 w 161"/>
                  <a:gd name="T1" fmla="*/ 0 h 267"/>
                  <a:gd name="T2" fmla="*/ 161 w 161"/>
                  <a:gd name="T3" fmla="*/ 160 h 267"/>
                  <a:gd name="T4" fmla="*/ 52 w 161"/>
                  <a:gd name="T5" fmla="*/ 267 h 267"/>
                  <a:gd name="T6" fmla="*/ 0 w 161"/>
                  <a:gd name="T7" fmla="*/ 0 h 267"/>
                </a:gdLst>
                <a:ahLst/>
                <a:cxnLst>
                  <a:cxn ang="0">
                    <a:pos x="T0" y="T1"/>
                  </a:cxn>
                  <a:cxn ang="0">
                    <a:pos x="T2" y="T3"/>
                  </a:cxn>
                  <a:cxn ang="0">
                    <a:pos x="T4" y="T5"/>
                  </a:cxn>
                  <a:cxn ang="0">
                    <a:pos x="T6" y="T7"/>
                  </a:cxn>
                </a:cxnLst>
                <a:rect l="0" t="0" r="r" b="b"/>
                <a:pathLst>
                  <a:path w="161" h="267">
                    <a:moveTo>
                      <a:pt x="0" y="0"/>
                    </a:moveTo>
                    <a:lnTo>
                      <a:pt x="161" y="160"/>
                    </a:lnTo>
                    <a:lnTo>
                      <a:pt x="52" y="267"/>
                    </a:lnTo>
                    <a:lnTo>
                      <a:pt x="0" y="0"/>
                    </a:lnTo>
                    <a:close/>
                  </a:path>
                </a:pathLst>
              </a:cu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93" name="Freeform 49"/>
              <p:cNvSpPr>
                <a:spLocks/>
              </p:cNvSpPr>
              <p:nvPr/>
            </p:nvSpPr>
            <p:spPr bwMode="auto">
              <a:xfrm>
                <a:off x="1874" y="1073"/>
                <a:ext cx="270" cy="268"/>
              </a:xfrm>
              <a:custGeom>
                <a:avLst/>
                <a:gdLst>
                  <a:gd name="T0" fmla="*/ 109 w 270"/>
                  <a:gd name="T1" fmla="*/ 0 h 268"/>
                  <a:gd name="T2" fmla="*/ 270 w 270"/>
                  <a:gd name="T3" fmla="*/ 159 h 268"/>
                  <a:gd name="T4" fmla="*/ 161 w 270"/>
                  <a:gd name="T5" fmla="*/ 268 h 268"/>
                  <a:gd name="T6" fmla="*/ 0 w 270"/>
                  <a:gd name="T7" fmla="*/ 107 h 268"/>
                  <a:gd name="T8" fmla="*/ 109 w 270"/>
                  <a:gd name="T9" fmla="*/ 0 h 268"/>
                </a:gdLst>
                <a:ahLst/>
                <a:cxnLst>
                  <a:cxn ang="0">
                    <a:pos x="T0" y="T1"/>
                  </a:cxn>
                  <a:cxn ang="0">
                    <a:pos x="T2" y="T3"/>
                  </a:cxn>
                  <a:cxn ang="0">
                    <a:pos x="T4" y="T5"/>
                  </a:cxn>
                  <a:cxn ang="0">
                    <a:pos x="T6" y="T7"/>
                  </a:cxn>
                  <a:cxn ang="0">
                    <a:pos x="T8" y="T9"/>
                  </a:cxn>
                </a:cxnLst>
                <a:rect l="0" t="0" r="r" b="b"/>
                <a:pathLst>
                  <a:path w="270" h="268">
                    <a:moveTo>
                      <a:pt x="109" y="0"/>
                    </a:moveTo>
                    <a:lnTo>
                      <a:pt x="270" y="159"/>
                    </a:lnTo>
                    <a:lnTo>
                      <a:pt x="161" y="268"/>
                    </a:lnTo>
                    <a:lnTo>
                      <a:pt x="0" y="107"/>
                    </a:lnTo>
                    <a:lnTo>
                      <a:pt x="109" y="0"/>
                    </a:lnTo>
                    <a:close/>
                  </a:path>
                </a:pathLst>
              </a:custGeom>
              <a:solidFill>
                <a:srgbClr val="4C4C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94" name="Freeform 50"/>
              <p:cNvSpPr>
                <a:spLocks/>
              </p:cNvSpPr>
              <p:nvPr/>
            </p:nvSpPr>
            <p:spPr bwMode="auto">
              <a:xfrm>
                <a:off x="1874" y="1073"/>
                <a:ext cx="270" cy="159"/>
              </a:xfrm>
              <a:custGeom>
                <a:avLst/>
                <a:gdLst>
                  <a:gd name="T0" fmla="*/ 270 w 270"/>
                  <a:gd name="T1" fmla="*/ 159 h 159"/>
                  <a:gd name="T2" fmla="*/ 109 w 270"/>
                  <a:gd name="T3" fmla="*/ 0 h 159"/>
                  <a:gd name="T4" fmla="*/ 0 w 270"/>
                  <a:gd name="T5" fmla="*/ 107 h 159"/>
                  <a:gd name="T6" fmla="*/ 270 w 270"/>
                  <a:gd name="T7" fmla="*/ 159 h 159"/>
                </a:gdLst>
                <a:ahLst/>
                <a:cxnLst>
                  <a:cxn ang="0">
                    <a:pos x="T0" y="T1"/>
                  </a:cxn>
                  <a:cxn ang="0">
                    <a:pos x="T2" y="T3"/>
                  </a:cxn>
                  <a:cxn ang="0">
                    <a:pos x="T4" y="T5"/>
                  </a:cxn>
                  <a:cxn ang="0">
                    <a:pos x="T6" y="T7"/>
                  </a:cxn>
                </a:cxnLst>
                <a:rect l="0" t="0" r="r" b="b"/>
                <a:pathLst>
                  <a:path w="270" h="159">
                    <a:moveTo>
                      <a:pt x="270" y="159"/>
                    </a:moveTo>
                    <a:lnTo>
                      <a:pt x="109" y="0"/>
                    </a:lnTo>
                    <a:lnTo>
                      <a:pt x="0" y="107"/>
                    </a:lnTo>
                    <a:lnTo>
                      <a:pt x="270" y="159"/>
                    </a:lnTo>
                    <a:close/>
                  </a:path>
                </a:pathLst>
              </a:cu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95" name="Freeform 51"/>
              <p:cNvSpPr>
                <a:spLocks/>
              </p:cNvSpPr>
              <p:nvPr/>
            </p:nvSpPr>
            <p:spPr bwMode="auto">
              <a:xfrm>
                <a:off x="2173" y="1218"/>
                <a:ext cx="122" cy="123"/>
              </a:xfrm>
              <a:custGeom>
                <a:avLst/>
                <a:gdLst>
                  <a:gd name="T0" fmla="*/ 122 w 122"/>
                  <a:gd name="T1" fmla="*/ 94 h 123"/>
                  <a:gd name="T2" fmla="*/ 29 w 122"/>
                  <a:gd name="T3" fmla="*/ 0 h 123"/>
                  <a:gd name="T4" fmla="*/ 0 w 122"/>
                  <a:gd name="T5" fmla="*/ 29 h 123"/>
                  <a:gd name="T6" fmla="*/ 93 w 122"/>
                  <a:gd name="T7" fmla="*/ 123 h 123"/>
                  <a:gd name="T8" fmla="*/ 122 w 122"/>
                  <a:gd name="T9" fmla="*/ 94 h 123"/>
                </a:gdLst>
                <a:ahLst/>
                <a:cxnLst>
                  <a:cxn ang="0">
                    <a:pos x="T0" y="T1"/>
                  </a:cxn>
                  <a:cxn ang="0">
                    <a:pos x="T2" y="T3"/>
                  </a:cxn>
                  <a:cxn ang="0">
                    <a:pos x="T4" y="T5"/>
                  </a:cxn>
                  <a:cxn ang="0">
                    <a:pos x="T6" y="T7"/>
                  </a:cxn>
                  <a:cxn ang="0">
                    <a:pos x="T8" y="T9"/>
                  </a:cxn>
                </a:cxnLst>
                <a:rect l="0" t="0" r="r" b="b"/>
                <a:pathLst>
                  <a:path w="122" h="123">
                    <a:moveTo>
                      <a:pt x="122" y="94"/>
                    </a:moveTo>
                    <a:lnTo>
                      <a:pt x="29" y="0"/>
                    </a:lnTo>
                    <a:lnTo>
                      <a:pt x="0" y="29"/>
                    </a:lnTo>
                    <a:lnTo>
                      <a:pt x="93" y="123"/>
                    </a:lnTo>
                    <a:lnTo>
                      <a:pt x="122" y="94"/>
                    </a:lnTo>
                    <a:close/>
                  </a:path>
                </a:pathLst>
              </a:cu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96" name="Freeform 52"/>
              <p:cNvSpPr>
                <a:spLocks/>
              </p:cNvSpPr>
              <p:nvPr/>
            </p:nvSpPr>
            <p:spPr bwMode="auto">
              <a:xfrm>
                <a:off x="2219" y="1265"/>
                <a:ext cx="76" cy="76"/>
              </a:xfrm>
              <a:custGeom>
                <a:avLst/>
                <a:gdLst>
                  <a:gd name="T0" fmla="*/ 76 w 76"/>
                  <a:gd name="T1" fmla="*/ 47 h 76"/>
                  <a:gd name="T2" fmla="*/ 29 w 76"/>
                  <a:gd name="T3" fmla="*/ 0 h 76"/>
                  <a:gd name="T4" fmla="*/ 0 w 76"/>
                  <a:gd name="T5" fmla="*/ 29 h 76"/>
                  <a:gd name="T6" fmla="*/ 47 w 76"/>
                  <a:gd name="T7" fmla="*/ 76 h 76"/>
                  <a:gd name="T8" fmla="*/ 76 w 76"/>
                  <a:gd name="T9" fmla="*/ 47 h 76"/>
                </a:gdLst>
                <a:ahLst/>
                <a:cxnLst>
                  <a:cxn ang="0">
                    <a:pos x="T0" y="T1"/>
                  </a:cxn>
                  <a:cxn ang="0">
                    <a:pos x="T2" y="T3"/>
                  </a:cxn>
                  <a:cxn ang="0">
                    <a:pos x="T4" y="T5"/>
                  </a:cxn>
                  <a:cxn ang="0">
                    <a:pos x="T6" y="T7"/>
                  </a:cxn>
                  <a:cxn ang="0">
                    <a:pos x="T8" y="T9"/>
                  </a:cxn>
                </a:cxnLst>
                <a:rect l="0" t="0" r="r" b="b"/>
                <a:pathLst>
                  <a:path w="76" h="76">
                    <a:moveTo>
                      <a:pt x="76" y="47"/>
                    </a:moveTo>
                    <a:lnTo>
                      <a:pt x="29" y="0"/>
                    </a:lnTo>
                    <a:lnTo>
                      <a:pt x="0" y="29"/>
                    </a:lnTo>
                    <a:lnTo>
                      <a:pt x="47" y="76"/>
                    </a:lnTo>
                    <a:lnTo>
                      <a:pt x="76" y="47"/>
                    </a:lnTo>
                    <a:close/>
                  </a:path>
                </a:pathLst>
              </a:custGeom>
              <a:solidFill>
                <a:srgbClr val="4C4C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97" name="Freeform 53"/>
              <p:cNvSpPr>
                <a:spLocks/>
              </p:cNvSpPr>
              <p:nvPr/>
            </p:nvSpPr>
            <p:spPr bwMode="auto">
              <a:xfrm>
                <a:off x="2164" y="1247"/>
                <a:ext cx="102" cy="103"/>
              </a:xfrm>
              <a:custGeom>
                <a:avLst/>
                <a:gdLst>
                  <a:gd name="T0" fmla="*/ 55 w 102"/>
                  <a:gd name="T1" fmla="*/ 47 h 103"/>
                  <a:gd name="T2" fmla="*/ 9 w 102"/>
                  <a:gd name="T3" fmla="*/ 0 h 103"/>
                  <a:gd name="T4" fmla="*/ 0 w 102"/>
                  <a:gd name="T5" fmla="*/ 43 h 103"/>
                  <a:gd name="T6" fmla="*/ 29 w 102"/>
                  <a:gd name="T7" fmla="*/ 72 h 103"/>
                  <a:gd name="T8" fmla="*/ 60 w 102"/>
                  <a:gd name="T9" fmla="*/ 103 h 103"/>
                  <a:gd name="T10" fmla="*/ 102 w 102"/>
                  <a:gd name="T11" fmla="*/ 94 h 103"/>
                  <a:gd name="T12" fmla="*/ 55 w 102"/>
                  <a:gd name="T13" fmla="*/ 47 h 103"/>
                </a:gdLst>
                <a:ahLst/>
                <a:cxnLst>
                  <a:cxn ang="0">
                    <a:pos x="T0" y="T1"/>
                  </a:cxn>
                  <a:cxn ang="0">
                    <a:pos x="T2" y="T3"/>
                  </a:cxn>
                  <a:cxn ang="0">
                    <a:pos x="T4" y="T5"/>
                  </a:cxn>
                  <a:cxn ang="0">
                    <a:pos x="T6" y="T7"/>
                  </a:cxn>
                  <a:cxn ang="0">
                    <a:pos x="T8" y="T9"/>
                  </a:cxn>
                  <a:cxn ang="0">
                    <a:pos x="T10" y="T11"/>
                  </a:cxn>
                  <a:cxn ang="0">
                    <a:pos x="T12" y="T13"/>
                  </a:cxn>
                </a:cxnLst>
                <a:rect l="0" t="0" r="r" b="b"/>
                <a:pathLst>
                  <a:path w="102" h="103">
                    <a:moveTo>
                      <a:pt x="55" y="47"/>
                    </a:moveTo>
                    <a:lnTo>
                      <a:pt x="9" y="0"/>
                    </a:lnTo>
                    <a:lnTo>
                      <a:pt x="0" y="43"/>
                    </a:lnTo>
                    <a:lnTo>
                      <a:pt x="29" y="72"/>
                    </a:lnTo>
                    <a:lnTo>
                      <a:pt x="60" y="103"/>
                    </a:lnTo>
                    <a:lnTo>
                      <a:pt x="102" y="94"/>
                    </a:lnTo>
                    <a:lnTo>
                      <a:pt x="55" y="47"/>
                    </a:lnTo>
                    <a:close/>
                  </a:path>
                </a:pathLst>
              </a:custGeom>
              <a:solidFill>
                <a:srgbClr val="1313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98" name="Freeform 54"/>
              <p:cNvSpPr>
                <a:spLocks/>
              </p:cNvSpPr>
              <p:nvPr/>
            </p:nvSpPr>
            <p:spPr bwMode="auto">
              <a:xfrm>
                <a:off x="2039" y="1350"/>
                <a:ext cx="122" cy="125"/>
              </a:xfrm>
              <a:custGeom>
                <a:avLst/>
                <a:gdLst>
                  <a:gd name="T0" fmla="*/ 62 w 122"/>
                  <a:gd name="T1" fmla="*/ 60 h 125"/>
                  <a:gd name="T2" fmla="*/ 2 w 122"/>
                  <a:gd name="T3" fmla="*/ 0 h 125"/>
                  <a:gd name="T4" fmla="*/ 0 w 122"/>
                  <a:gd name="T5" fmla="*/ 47 h 125"/>
                  <a:gd name="T6" fmla="*/ 38 w 122"/>
                  <a:gd name="T7" fmla="*/ 87 h 125"/>
                  <a:gd name="T8" fmla="*/ 76 w 122"/>
                  <a:gd name="T9" fmla="*/ 125 h 125"/>
                  <a:gd name="T10" fmla="*/ 122 w 122"/>
                  <a:gd name="T11" fmla="*/ 120 h 125"/>
                  <a:gd name="T12" fmla="*/ 62 w 122"/>
                  <a:gd name="T13" fmla="*/ 60 h 125"/>
                </a:gdLst>
                <a:ahLst/>
                <a:cxnLst>
                  <a:cxn ang="0">
                    <a:pos x="T0" y="T1"/>
                  </a:cxn>
                  <a:cxn ang="0">
                    <a:pos x="T2" y="T3"/>
                  </a:cxn>
                  <a:cxn ang="0">
                    <a:pos x="T4" y="T5"/>
                  </a:cxn>
                  <a:cxn ang="0">
                    <a:pos x="T6" y="T7"/>
                  </a:cxn>
                  <a:cxn ang="0">
                    <a:pos x="T8" y="T9"/>
                  </a:cxn>
                  <a:cxn ang="0">
                    <a:pos x="T10" y="T11"/>
                  </a:cxn>
                  <a:cxn ang="0">
                    <a:pos x="T12" y="T13"/>
                  </a:cxn>
                </a:cxnLst>
                <a:rect l="0" t="0" r="r" b="b"/>
                <a:pathLst>
                  <a:path w="122" h="125">
                    <a:moveTo>
                      <a:pt x="62" y="60"/>
                    </a:moveTo>
                    <a:lnTo>
                      <a:pt x="2" y="0"/>
                    </a:lnTo>
                    <a:lnTo>
                      <a:pt x="0" y="47"/>
                    </a:lnTo>
                    <a:lnTo>
                      <a:pt x="38" y="87"/>
                    </a:lnTo>
                    <a:lnTo>
                      <a:pt x="76" y="125"/>
                    </a:lnTo>
                    <a:lnTo>
                      <a:pt x="122" y="120"/>
                    </a:lnTo>
                    <a:lnTo>
                      <a:pt x="62" y="60"/>
                    </a:lnTo>
                    <a:close/>
                  </a:path>
                </a:pathLst>
              </a:custGeom>
              <a:solidFill>
                <a:srgbClr val="1313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99" name="Freeform 55"/>
              <p:cNvSpPr>
                <a:spLocks/>
              </p:cNvSpPr>
              <p:nvPr/>
            </p:nvSpPr>
            <p:spPr bwMode="auto">
              <a:xfrm>
                <a:off x="2041" y="1243"/>
                <a:ext cx="230" cy="227"/>
              </a:xfrm>
              <a:custGeom>
                <a:avLst/>
                <a:gdLst>
                  <a:gd name="T0" fmla="*/ 230 w 230"/>
                  <a:gd name="T1" fmla="*/ 120 h 227"/>
                  <a:gd name="T2" fmla="*/ 109 w 230"/>
                  <a:gd name="T3" fmla="*/ 0 h 227"/>
                  <a:gd name="T4" fmla="*/ 0 w 230"/>
                  <a:gd name="T5" fmla="*/ 107 h 227"/>
                  <a:gd name="T6" fmla="*/ 120 w 230"/>
                  <a:gd name="T7" fmla="*/ 227 h 227"/>
                  <a:gd name="T8" fmla="*/ 230 w 230"/>
                  <a:gd name="T9" fmla="*/ 120 h 227"/>
                </a:gdLst>
                <a:ahLst/>
                <a:cxnLst>
                  <a:cxn ang="0">
                    <a:pos x="T0" y="T1"/>
                  </a:cxn>
                  <a:cxn ang="0">
                    <a:pos x="T2" y="T3"/>
                  </a:cxn>
                  <a:cxn ang="0">
                    <a:pos x="T4" y="T5"/>
                  </a:cxn>
                  <a:cxn ang="0">
                    <a:pos x="T6" y="T7"/>
                  </a:cxn>
                  <a:cxn ang="0">
                    <a:pos x="T8" y="T9"/>
                  </a:cxn>
                </a:cxnLst>
                <a:rect l="0" t="0" r="r" b="b"/>
                <a:pathLst>
                  <a:path w="230" h="227">
                    <a:moveTo>
                      <a:pt x="230" y="120"/>
                    </a:moveTo>
                    <a:lnTo>
                      <a:pt x="109" y="0"/>
                    </a:lnTo>
                    <a:lnTo>
                      <a:pt x="0" y="107"/>
                    </a:lnTo>
                    <a:lnTo>
                      <a:pt x="120" y="227"/>
                    </a:lnTo>
                    <a:lnTo>
                      <a:pt x="230" y="120"/>
                    </a:lnTo>
                    <a:close/>
                  </a:path>
                </a:pathLst>
              </a:custGeom>
              <a:solidFill>
                <a:srgbClr val="4C4C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00" name="Freeform 56"/>
              <p:cNvSpPr>
                <a:spLocks/>
              </p:cNvSpPr>
              <p:nvPr/>
            </p:nvSpPr>
            <p:spPr bwMode="auto">
              <a:xfrm>
                <a:off x="2101" y="1303"/>
                <a:ext cx="170" cy="167"/>
              </a:xfrm>
              <a:custGeom>
                <a:avLst/>
                <a:gdLst>
                  <a:gd name="T0" fmla="*/ 170 w 170"/>
                  <a:gd name="T1" fmla="*/ 60 h 167"/>
                  <a:gd name="T2" fmla="*/ 109 w 170"/>
                  <a:gd name="T3" fmla="*/ 0 h 167"/>
                  <a:gd name="T4" fmla="*/ 0 w 170"/>
                  <a:gd name="T5" fmla="*/ 107 h 167"/>
                  <a:gd name="T6" fmla="*/ 60 w 170"/>
                  <a:gd name="T7" fmla="*/ 167 h 167"/>
                  <a:gd name="T8" fmla="*/ 170 w 170"/>
                  <a:gd name="T9" fmla="*/ 60 h 167"/>
                </a:gdLst>
                <a:ahLst/>
                <a:cxnLst>
                  <a:cxn ang="0">
                    <a:pos x="T0" y="T1"/>
                  </a:cxn>
                  <a:cxn ang="0">
                    <a:pos x="T2" y="T3"/>
                  </a:cxn>
                  <a:cxn ang="0">
                    <a:pos x="T4" y="T5"/>
                  </a:cxn>
                  <a:cxn ang="0">
                    <a:pos x="T6" y="T7"/>
                  </a:cxn>
                  <a:cxn ang="0">
                    <a:pos x="T8" y="T9"/>
                  </a:cxn>
                </a:cxnLst>
                <a:rect l="0" t="0" r="r" b="b"/>
                <a:pathLst>
                  <a:path w="170" h="167">
                    <a:moveTo>
                      <a:pt x="170" y="60"/>
                    </a:moveTo>
                    <a:lnTo>
                      <a:pt x="109" y="0"/>
                    </a:lnTo>
                    <a:lnTo>
                      <a:pt x="0" y="107"/>
                    </a:lnTo>
                    <a:lnTo>
                      <a:pt x="60" y="167"/>
                    </a:lnTo>
                    <a:lnTo>
                      <a:pt x="170" y="60"/>
                    </a:lnTo>
                    <a:close/>
                  </a:path>
                </a:pathLst>
              </a:cu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01" name="Freeform 57"/>
              <p:cNvSpPr>
                <a:spLocks/>
              </p:cNvSpPr>
              <p:nvPr/>
            </p:nvSpPr>
            <p:spPr bwMode="auto">
              <a:xfrm>
                <a:off x="2110" y="1334"/>
                <a:ext cx="63" cy="63"/>
              </a:xfrm>
              <a:custGeom>
                <a:avLst/>
                <a:gdLst>
                  <a:gd name="T0" fmla="*/ 4 w 28"/>
                  <a:gd name="T1" fmla="*/ 3 h 28"/>
                  <a:gd name="T2" fmla="*/ 5 w 28"/>
                  <a:gd name="T3" fmla="*/ 2 h 28"/>
                  <a:gd name="T4" fmla="*/ 12 w 28"/>
                  <a:gd name="T5" fmla="*/ 1 h 28"/>
                  <a:gd name="T6" fmla="*/ 14 w 28"/>
                  <a:gd name="T7" fmla="*/ 3 h 28"/>
                  <a:gd name="T8" fmla="*/ 27 w 28"/>
                  <a:gd name="T9" fmla="*/ 15 h 28"/>
                  <a:gd name="T10" fmla="*/ 27 w 28"/>
                  <a:gd name="T11" fmla="*/ 16 h 28"/>
                  <a:gd name="T12" fmla="*/ 27 w 28"/>
                  <a:gd name="T13" fmla="*/ 19 h 28"/>
                  <a:gd name="T14" fmla="*/ 24 w 28"/>
                  <a:gd name="T15" fmla="*/ 19 h 28"/>
                  <a:gd name="T16" fmla="*/ 23 w 28"/>
                  <a:gd name="T17" fmla="*/ 18 h 28"/>
                  <a:gd name="T18" fmla="*/ 12 w 28"/>
                  <a:gd name="T19" fmla="*/ 7 h 28"/>
                  <a:gd name="T20" fmla="*/ 7 w 28"/>
                  <a:gd name="T21" fmla="*/ 6 h 28"/>
                  <a:gd name="T22" fmla="*/ 7 w 28"/>
                  <a:gd name="T23" fmla="*/ 12 h 28"/>
                  <a:gd name="T24" fmla="*/ 13 w 28"/>
                  <a:gd name="T25" fmla="*/ 19 h 28"/>
                  <a:gd name="T26" fmla="*/ 18 w 28"/>
                  <a:gd name="T27" fmla="*/ 23 h 28"/>
                  <a:gd name="T28" fmla="*/ 19 w 28"/>
                  <a:gd name="T29" fmla="*/ 24 h 28"/>
                  <a:gd name="T30" fmla="*/ 18 w 28"/>
                  <a:gd name="T31" fmla="*/ 27 h 28"/>
                  <a:gd name="T32" fmla="*/ 15 w 28"/>
                  <a:gd name="T33" fmla="*/ 27 h 28"/>
                  <a:gd name="T34" fmla="*/ 15 w 28"/>
                  <a:gd name="T35" fmla="*/ 27 h 28"/>
                  <a:gd name="T36" fmla="*/ 3 w 28"/>
                  <a:gd name="T37" fmla="*/ 15 h 28"/>
                  <a:gd name="T38" fmla="*/ 1 w 28"/>
                  <a:gd name="T39" fmla="*/ 11 h 28"/>
                  <a:gd name="T40" fmla="*/ 2 w 28"/>
                  <a:gd name="T41" fmla="*/ 5 h 28"/>
                  <a:gd name="T42" fmla="*/ 3 w 28"/>
                  <a:gd name="T43" fmla="*/ 4 h 28"/>
                  <a:gd name="T44" fmla="*/ 3 w 28"/>
                  <a:gd name="T45" fmla="*/ 4 h 28"/>
                  <a:gd name="T46" fmla="*/ 3 w 28"/>
                  <a:gd name="T47" fmla="*/ 3 h 28"/>
                  <a:gd name="T48" fmla="*/ 4 w 28"/>
                  <a:gd name="T49" fmla="*/ 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 h="28">
                    <a:moveTo>
                      <a:pt x="4" y="3"/>
                    </a:moveTo>
                    <a:cubicBezTo>
                      <a:pt x="4" y="3"/>
                      <a:pt x="4" y="2"/>
                      <a:pt x="5" y="2"/>
                    </a:cubicBezTo>
                    <a:cubicBezTo>
                      <a:pt x="7" y="1"/>
                      <a:pt x="9" y="0"/>
                      <a:pt x="12" y="1"/>
                    </a:cubicBezTo>
                    <a:cubicBezTo>
                      <a:pt x="13" y="1"/>
                      <a:pt x="14" y="2"/>
                      <a:pt x="14" y="3"/>
                    </a:cubicBezTo>
                    <a:cubicBezTo>
                      <a:pt x="18" y="7"/>
                      <a:pt x="22" y="11"/>
                      <a:pt x="27" y="15"/>
                    </a:cubicBezTo>
                    <a:cubicBezTo>
                      <a:pt x="27" y="16"/>
                      <a:pt x="27" y="16"/>
                      <a:pt x="27" y="16"/>
                    </a:cubicBezTo>
                    <a:cubicBezTo>
                      <a:pt x="28" y="17"/>
                      <a:pt x="28" y="18"/>
                      <a:pt x="27" y="19"/>
                    </a:cubicBezTo>
                    <a:cubicBezTo>
                      <a:pt x="26" y="20"/>
                      <a:pt x="25" y="20"/>
                      <a:pt x="24" y="19"/>
                    </a:cubicBezTo>
                    <a:cubicBezTo>
                      <a:pt x="23" y="18"/>
                      <a:pt x="23" y="18"/>
                      <a:pt x="23" y="18"/>
                    </a:cubicBezTo>
                    <a:cubicBezTo>
                      <a:pt x="19" y="14"/>
                      <a:pt x="16" y="11"/>
                      <a:pt x="12" y="7"/>
                    </a:cubicBezTo>
                    <a:cubicBezTo>
                      <a:pt x="10" y="6"/>
                      <a:pt x="9" y="5"/>
                      <a:pt x="7" y="6"/>
                    </a:cubicBezTo>
                    <a:cubicBezTo>
                      <a:pt x="5" y="7"/>
                      <a:pt x="5" y="10"/>
                      <a:pt x="7" y="12"/>
                    </a:cubicBezTo>
                    <a:cubicBezTo>
                      <a:pt x="9" y="14"/>
                      <a:pt x="11" y="17"/>
                      <a:pt x="13" y="19"/>
                    </a:cubicBezTo>
                    <a:cubicBezTo>
                      <a:pt x="15" y="20"/>
                      <a:pt x="16" y="22"/>
                      <a:pt x="18" y="23"/>
                    </a:cubicBezTo>
                    <a:cubicBezTo>
                      <a:pt x="19" y="24"/>
                      <a:pt x="19" y="24"/>
                      <a:pt x="19" y="24"/>
                    </a:cubicBezTo>
                    <a:cubicBezTo>
                      <a:pt x="19" y="25"/>
                      <a:pt x="19" y="26"/>
                      <a:pt x="18" y="27"/>
                    </a:cubicBezTo>
                    <a:cubicBezTo>
                      <a:pt x="18" y="28"/>
                      <a:pt x="17" y="28"/>
                      <a:pt x="15" y="27"/>
                    </a:cubicBezTo>
                    <a:cubicBezTo>
                      <a:pt x="15" y="27"/>
                      <a:pt x="15" y="27"/>
                      <a:pt x="15" y="27"/>
                    </a:cubicBezTo>
                    <a:cubicBezTo>
                      <a:pt x="11" y="23"/>
                      <a:pt x="7" y="19"/>
                      <a:pt x="3" y="15"/>
                    </a:cubicBezTo>
                    <a:cubicBezTo>
                      <a:pt x="2" y="14"/>
                      <a:pt x="1" y="13"/>
                      <a:pt x="1" y="11"/>
                    </a:cubicBezTo>
                    <a:cubicBezTo>
                      <a:pt x="0" y="9"/>
                      <a:pt x="1" y="7"/>
                      <a:pt x="2" y="5"/>
                    </a:cubicBezTo>
                    <a:cubicBezTo>
                      <a:pt x="2" y="5"/>
                      <a:pt x="2" y="5"/>
                      <a:pt x="3" y="4"/>
                    </a:cubicBezTo>
                    <a:cubicBezTo>
                      <a:pt x="3" y="4"/>
                      <a:pt x="3" y="4"/>
                      <a:pt x="3" y="4"/>
                    </a:cubicBezTo>
                    <a:cubicBezTo>
                      <a:pt x="3" y="3"/>
                      <a:pt x="3" y="3"/>
                      <a:pt x="3" y="3"/>
                    </a:cubicBezTo>
                    <a:lnTo>
                      <a:pt x="4" y="3"/>
                    </a:lnTo>
                    <a:close/>
                  </a:path>
                </a:pathLst>
              </a:cu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02" name="Freeform 58"/>
              <p:cNvSpPr>
                <a:spLocks/>
              </p:cNvSpPr>
              <p:nvPr/>
            </p:nvSpPr>
            <p:spPr bwMode="auto">
              <a:xfrm>
                <a:off x="2155" y="1303"/>
                <a:ext cx="60" cy="62"/>
              </a:xfrm>
              <a:custGeom>
                <a:avLst/>
                <a:gdLst>
                  <a:gd name="T0" fmla="*/ 26 w 27"/>
                  <a:gd name="T1" fmla="*/ 14 h 28"/>
                  <a:gd name="T2" fmla="*/ 26 w 27"/>
                  <a:gd name="T3" fmla="*/ 15 h 28"/>
                  <a:gd name="T4" fmla="*/ 27 w 27"/>
                  <a:gd name="T5" fmla="*/ 21 h 28"/>
                  <a:gd name="T6" fmla="*/ 21 w 27"/>
                  <a:gd name="T7" fmla="*/ 26 h 28"/>
                  <a:gd name="T8" fmla="*/ 13 w 27"/>
                  <a:gd name="T9" fmla="*/ 25 h 28"/>
                  <a:gd name="T10" fmla="*/ 6 w 27"/>
                  <a:gd name="T11" fmla="*/ 18 h 28"/>
                  <a:gd name="T12" fmla="*/ 1 w 27"/>
                  <a:gd name="T13" fmla="*/ 13 h 28"/>
                  <a:gd name="T14" fmla="*/ 0 w 27"/>
                  <a:gd name="T15" fmla="*/ 11 h 28"/>
                  <a:gd name="T16" fmla="*/ 1 w 27"/>
                  <a:gd name="T17" fmla="*/ 9 h 28"/>
                  <a:gd name="T18" fmla="*/ 3 w 27"/>
                  <a:gd name="T19" fmla="*/ 9 h 28"/>
                  <a:gd name="T20" fmla="*/ 4 w 27"/>
                  <a:gd name="T21" fmla="*/ 10 h 28"/>
                  <a:gd name="T22" fmla="*/ 16 w 27"/>
                  <a:gd name="T23" fmla="*/ 21 h 28"/>
                  <a:gd name="T24" fmla="*/ 19 w 27"/>
                  <a:gd name="T25" fmla="*/ 22 h 28"/>
                  <a:gd name="T26" fmla="*/ 22 w 27"/>
                  <a:gd name="T27" fmla="*/ 19 h 28"/>
                  <a:gd name="T28" fmla="*/ 21 w 27"/>
                  <a:gd name="T29" fmla="*/ 16 h 28"/>
                  <a:gd name="T30" fmla="*/ 14 w 27"/>
                  <a:gd name="T31" fmla="*/ 9 h 28"/>
                  <a:gd name="T32" fmla="*/ 10 w 27"/>
                  <a:gd name="T33" fmla="*/ 4 h 28"/>
                  <a:gd name="T34" fmla="*/ 9 w 27"/>
                  <a:gd name="T35" fmla="*/ 3 h 28"/>
                  <a:gd name="T36" fmla="*/ 9 w 27"/>
                  <a:gd name="T37" fmla="*/ 1 h 28"/>
                  <a:gd name="T38" fmla="*/ 12 w 27"/>
                  <a:gd name="T39" fmla="*/ 0 h 28"/>
                  <a:gd name="T40" fmla="*/ 12 w 27"/>
                  <a:gd name="T41" fmla="*/ 1 h 28"/>
                  <a:gd name="T42" fmla="*/ 13 w 27"/>
                  <a:gd name="T43" fmla="*/ 1 h 28"/>
                  <a:gd name="T44" fmla="*/ 13 w 27"/>
                  <a:gd name="T45" fmla="*/ 1 h 28"/>
                  <a:gd name="T46" fmla="*/ 17 w 27"/>
                  <a:gd name="T47" fmla="*/ 6 h 28"/>
                  <a:gd name="T48" fmla="*/ 25 w 27"/>
                  <a:gd name="T49" fmla="*/ 13 h 28"/>
                  <a:gd name="T50" fmla="*/ 25 w 27"/>
                  <a:gd name="T51" fmla="*/ 13 h 28"/>
                  <a:gd name="T52" fmla="*/ 26 w 27"/>
                  <a:gd name="T53"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7" h="28">
                    <a:moveTo>
                      <a:pt x="26" y="14"/>
                    </a:moveTo>
                    <a:cubicBezTo>
                      <a:pt x="26" y="14"/>
                      <a:pt x="26" y="14"/>
                      <a:pt x="26" y="15"/>
                    </a:cubicBezTo>
                    <a:cubicBezTo>
                      <a:pt x="27" y="17"/>
                      <a:pt x="27" y="19"/>
                      <a:pt x="27" y="21"/>
                    </a:cubicBezTo>
                    <a:cubicBezTo>
                      <a:pt x="26" y="23"/>
                      <a:pt x="24" y="25"/>
                      <a:pt x="21" y="26"/>
                    </a:cubicBezTo>
                    <a:cubicBezTo>
                      <a:pt x="18" y="28"/>
                      <a:pt x="16" y="27"/>
                      <a:pt x="13" y="25"/>
                    </a:cubicBezTo>
                    <a:cubicBezTo>
                      <a:pt x="11" y="23"/>
                      <a:pt x="8" y="20"/>
                      <a:pt x="6" y="18"/>
                    </a:cubicBezTo>
                    <a:cubicBezTo>
                      <a:pt x="4" y="16"/>
                      <a:pt x="3" y="14"/>
                      <a:pt x="1" y="13"/>
                    </a:cubicBezTo>
                    <a:cubicBezTo>
                      <a:pt x="1" y="12"/>
                      <a:pt x="0" y="12"/>
                      <a:pt x="0" y="11"/>
                    </a:cubicBezTo>
                    <a:cubicBezTo>
                      <a:pt x="0" y="10"/>
                      <a:pt x="0" y="10"/>
                      <a:pt x="1" y="9"/>
                    </a:cubicBezTo>
                    <a:cubicBezTo>
                      <a:pt x="1" y="8"/>
                      <a:pt x="2" y="8"/>
                      <a:pt x="3" y="9"/>
                    </a:cubicBezTo>
                    <a:cubicBezTo>
                      <a:pt x="3" y="9"/>
                      <a:pt x="4" y="9"/>
                      <a:pt x="4" y="10"/>
                    </a:cubicBezTo>
                    <a:cubicBezTo>
                      <a:pt x="8" y="13"/>
                      <a:pt x="12" y="17"/>
                      <a:pt x="16" y="21"/>
                    </a:cubicBezTo>
                    <a:cubicBezTo>
                      <a:pt x="17" y="22"/>
                      <a:pt x="18" y="22"/>
                      <a:pt x="19" y="22"/>
                    </a:cubicBezTo>
                    <a:cubicBezTo>
                      <a:pt x="20" y="22"/>
                      <a:pt x="21" y="21"/>
                      <a:pt x="22" y="19"/>
                    </a:cubicBezTo>
                    <a:cubicBezTo>
                      <a:pt x="22" y="18"/>
                      <a:pt x="22" y="17"/>
                      <a:pt x="21" y="16"/>
                    </a:cubicBezTo>
                    <a:cubicBezTo>
                      <a:pt x="18" y="13"/>
                      <a:pt x="16" y="11"/>
                      <a:pt x="14" y="9"/>
                    </a:cubicBezTo>
                    <a:cubicBezTo>
                      <a:pt x="12" y="7"/>
                      <a:pt x="11" y="6"/>
                      <a:pt x="10" y="4"/>
                    </a:cubicBezTo>
                    <a:cubicBezTo>
                      <a:pt x="9" y="4"/>
                      <a:pt x="9" y="4"/>
                      <a:pt x="9" y="3"/>
                    </a:cubicBezTo>
                    <a:cubicBezTo>
                      <a:pt x="8" y="2"/>
                      <a:pt x="8" y="1"/>
                      <a:pt x="9" y="1"/>
                    </a:cubicBezTo>
                    <a:cubicBezTo>
                      <a:pt x="10" y="0"/>
                      <a:pt x="11" y="0"/>
                      <a:pt x="12" y="0"/>
                    </a:cubicBezTo>
                    <a:cubicBezTo>
                      <a:pt x="12" y="1"/>
                      <a:pt x="12" y="1"/>
                      <a:pt x="12" y="1"/>
                    </a:cubicBezTo>
                    <a:cubicBezTo>
                      <a:pt x="13" y="1"/>
                      <a:pt x="13" y="1"/>
                      <a:pt x="13" y="1"/>
                    </a:cubicBezTo>
                    <a:cubicBezTo>
                      <a:pt x="13" y="1"/>
                      <a:pt x="13" y="1"/>
                      <a:pt x="13" y="1"/>
                    </a:cubicBezTo>
                    <a:cubicBezTo>
                      <a:pt x="14" y="3"/>
                      <a:pt x="16" y="4"/>
                      <a:pt x="17" y="6"/>
                    </a:cubicBezTo>
                    <a:cubicBezTo>
                      <a:pt x="20" y="8"/>
                      <a:pt x="22" y="11"/>
                      <a:pt x="25" y="13"/>
                    </a:cubicBezTo>
                    <a:cubicBezTo>
                      <a:pt x="25" y="13"/>
                      <a:pt x="25" y="13"/>
                      <a:pt x="25" y="13"/>
                    </a:cubicBezTo>
                    <a:lnTo>
                      <a:pt x="26" y="14"/>
                    </a:lnTo>
                    <a:close/>
                  </a:path>
                </a:pathLst>
              </a:cu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03" name="Freeform 59"/>
              <p:cNvSpPr>
                <a:spLocks/>
              </p:cNvSpPr>
              <p:nvPr/>
            </p:nvSpPr>
            <p:spPr bwMode="auto">
              <a:xfrm>
                <a:off x="2126" y="1305"/>
                <a:ext cx="76" cy="89"/>
              </a:xfrm>
              <a:custGeom>
                <a:avLst/>
                <a:gdLst>
                  <a:gd name="T0" fmla="*/ 19 w 34"/>
                  <a:gd name="T1" fmla="*/ 19 h 40"/>
                  <a:gd name="T2" fmla="*/ 25 w 34"/>
                  <a:gd name="T3" fmla="*/ 25 h 40"/>
                  <a:gd name="T4" fmla="*/ 27 w 34"/>
                  <a:gd name="T5" fmla="*/ 27 h 40"/>
                  <a:gd name="T6" fmla="*/ 27 w 34"/>
                  <a:gd name="T7" fmla="*/ 32 h 40"/>
                  <a:gd name="T8" fmla="*/ 21 w 34"/>
                  <a:gd name="T9" fmla="*/ 38 h 40"/>
                  <a:gd name="T10" fmla="*/ 13 w 34"/>
                  <a:gd name="T11" fmla="*/ 37 h 40"/>
                  <a:gd name="T12" fmla="*/ 1 w 34"/>
                  <a:gd name="T13" fmla="*/ 25 h 40"/>
                  <a:gd name="T14" fmla="*/ 0 w 34"/>
                  <a:gd name="T15" fmla="*/ 23 h 40"/>
                  <a:gd name="T16" fmla="*/ 1 w 34"/>
                  <a:gd name="T17" fmla="*/ 21 h 40"/>
                  <a:gd name="T18" fmla="*/ 3 w 34"/>
                  <a:gd name="T19" fmla="*/ 20 h 40"/>
                  <a:gd name="T20" fmla="*/ 5 w 34"/>
                  <a:gd name="T21" fmla="*/ 21 h 40"/>
                  <a:gd name="T22" fmla="*/ 16 w 34"/>
                  <a:gd name="T23" fmla="*/ 32 h 40"/>
                  <a:gd name="T24" fmla="*/ 16 w 34"/>
                  <a:gd name="T25" fmla="*/ 33 h 40"/>
                  <a:gd name="T26" fmla="*/ 21 w 34"/>
                  <a:gd name="T27" fmla="*/ 33 h 40"/>
                  <a:gd name="T28" fmla="*/ 21 w 34"/>
                  <a:gd name="T29" fmla="*/ 28 h 40"/>
                  <a:gd name="T30" fmla="*/ 16 w 34"/>
                  <a:gd name="T31" fmla="*/ 23 h 40"/>
                  <a:gd name="T32" fmla="*/ 8 w 34"/>
                  <a:gd name="T33" fmla="*/ 15 h 40"/>
                  <a:gd name="T34" fmla="*/ 7 w 34"/>
                  <a:gd name="T35" fmla="*/ 7 h 40"/>
                  <a:gd name="T36" fmla="*/ 13 w 34"/>
                  <a:gd name="T37" fmla="*/ 1 h 40"/>
                  <a:gd name="T38" fmla="*/ 20 w 34"/>
                  <a:gd name="T39" fmla="*/ 3 h 40"/>
                  <a:gd name="T40" fmla="*/ 28 w 34"/>
                  <a:gd name="T41" fmla="*/ 11 h 40"/>
                  <a:gd name="T42" fmla="*/ 32 w 34"/>
                  <a:gd name="T43" fmla="*/ 15 h 40"/>
                  <a:gd name="T44" fmla="*/ 33 w 34"/>
                  <a:gd name="T45" fmla="*/ 17 h 40"/>
                  <a:gd name="T46" fmla="*/ 33 w 34"/>
                  <a:gd name="T47" fmla="*/ 19 h 40"/>
                  <a:gd name="T48" fmla="*/ 31 w 34"/>
                  <a:gd name="T49" fmla="*/ 20 h 40"/>
                  <a:gd name="T50" fmla="*/ 29 w 34"/>
                  <a:gd name="T51" fmla="*/ 18 h 40"/>
                  <a:gd name="T52" fmla="*/ 18 w 34"/>
                  <a:gd name="T53" fmla="*/ 7 h 40"/>
                  <a:gd name="T54" fmla="*/ 13 w 34"/>
                  <a:gd name="T55" fmla="*/ 6 h 40"/>
                  <a:gd name="T56" fmla="*/ 13 w 34"/>
                  <a:gd name="T57" fmla="*/ 12 h 40"/>
                  <a:gd name="T58" fmla="*/ 19 w 34"/>
                  <a:gd name="T59" fmla="*/ 1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 h="40">
                    <a:moveTo>
                      <a:pt x="19" y="19"/>
                    </a:moveTo>
                    <a:cubicBezTo>
                      <a:pt x="21" y="21"/>
                      <a:pt x="23" y="23"/>
                      <a:pt x="25" y="25"/>
                    </a:cubicBezTo>
                    <a:cubicBezTo>
                      <a:pt x="25" y="25"/>
                      <a:pt x="26" y="26"/>
                      <a:pt x="27" y="27"/>
                    </a:cubicBezTo>
                    <a:cubicBezTo>
                      <a:pt x="27" y="29"/>
                      <a:pt x="27" y="31"/>
                      <a:pt x="27" y="32"/>
                    </a:cubicBezTo>
                    <a:cubicBezTo>
                      <a:pt x="26" y="35"/>
                      <a:pt x="24" y="37"/>
                      <a:pt x="21" y="38"/>
                    </a:cubicBezTo>
                    <a:cubicBezTo>
                      <a:pt x="18" y="40"/>
                      <a:pt x="16" y="39"/>
                      <a:pt x="13" y="37"/>
                    </a:cubicBezTo>
                    <a:cubicBezTo>
                      <a:pt x="9" y="33"/>
                      <a:pt x="5" y="29"/>
                      <a:pt x="1" y="25"/>
                    </a:cubicBezTo>
                    <a:cubicBezTo>
                      <a:pt x="1" y="24"/>
                      <a:pt x="0" y="24"/>
                      <a:pt x="0" y="23"/>
                    </a:cubicBezTo>
                    <a:cubicBezTo>
                      <a:pt x="0" y="22"/>
                      <a:pt x="0" y="21"/>
                      <a:pt x="1" y="21"/>
                    </a:cubicBezTo>
                    <a:cubicBezTo>
                      <a:pt x="1" y="20"/>
                      <a:pt x="2" y="20"/>
                      <a:pt x="3" y="20"/>
                    </a:cubicBezTo>
                    <a:cubicBezTo>
                      <a:pt x="4" y="21"/>
                      <a:pt x="4" y="21"/>
                      <a:pt x="5" y="21"/>
                    </a:cubicBezTo>
                    <a:cubicBezTo>
                      <a:pt x="8" y="25"/>
                      <a:pt x="12" y="29"/>
                      <a:pt x="16" y="32"/>
                    </a:cubicBezTo>
                    <a:cubicBezTo>
                      <a:pt x="16" y="33"/>
                      <a:pt x="16" y="33"/>
                      <a:pt x="16" y="33"/>
                    </a:cubicBezTo>
                    <a:cubicBezTo>
                      <a:pt x="18" y="34"/>
                      <a:pt x="20" y="34"/>
                      <a:pt x="21" y="33"/>
                    </a:cubicBezTo>
                    <a:cubicBezTo>
                      <a:pt x="23" y="31"/>
                      <a:pt x="23" y="29"/>
                      <a:pt x="21" y="28"/>
                    </a:cubicBezTo>
                    <a:cubicBezTo>
                      <a:pt x="20" y="26"/>
                      <a:pt x="18" y="24"/>
                      <a:pt x="16" y="23"/>
                    </a:cubicBezTo>
                    <a:cubicBezTo>
                      <a:pt x="13" y="20"/>
                      <a:pt x="11" y="17"/>
                      <a:pt x="8" y="15"/>
                    </a:cubicBezTo>
                    <a:cubicBezTo>
                      <a:pt x="6" y="12"/>
                      <a:pt x="6" y="10"/>
                      <a:pt x="7" y="7"/>
                    </a:cubicBezTo>
                    <a:cubicBezTo>
                      <a:pt x="8" y="4"/>
                      <a:pt x="10" y="2"/>
                      <a:pt x="13" y="1"/>
                    </a:cubicBezTo>
                    <a:cubicBezTo>
                      <a:pt x="15" y="0"/>
                      <a:pt x="18" y="1"/>
                      <a:pt x="20" y="3"/>
                    </a:cubicBezTo>
                    <a:cubicBezTo>
                      <a:pt x="22" y="5"/>
                      <a:pt x="25" y="8"/>
                      <a:pt x="28" y="11"/>
                    </a:cubicBezTo>
                    <a:cubicBezTo>
                      <a:pt x="29" y="12"/>
                      <a:pt x="31" y="14"/>
                      <a:pt x="32" y="15"/>
                    </a:cubicBezTo>
                    <a:cubicBezTo>
                      <a:pt x="33" y="16"/>
                      <a:pt x="33" y="16"/>
                      <a:pt x="33" y="17"/>
                    </a:cubicBezTo>
                    <a:cubicBezTo>
                      <a:pt x="34" y="17"/>
                      <a:pt x="33" y="18"/>
                      <a:pt x="33" y="19"/>
                    </a:cubicBezTo>
                    <a:cubicBezTo>
                      <a:pt x="32" y="19"/>
                      <a:pt x="32" y="20"/>
                      <a:pt x="31" y="20"/>
                    </a:cubicBezTo>
                    <a:cubicBezTo>
                      <a:pt x="30" y="19"/>
                      <a:pt x="29" y="19"/>
                      <a:pt x="29" y="18"/>
                    </a:cubicBezTo>
                    <a:cubicBezTo>
                      <a:pt x="25" y="15"/>
                      <a:pt x="21" y="11"/>
                      <a:pt x="18" y="7"/>
                    </a:cubicBezTo>
                    <a:cubicBezTo>
                      <a:pt x="16" y="6"/>
                      <a:pt x="15" y="6"/>
                      <a:pt x="13" y="6"/>
                    </a:cubicBezTo>
                    <a:cubicBezTo>
                      <a:pt x="11" y="7"/>
                      <a:pt x="10" y="10"/>
                      <a:pt x="13" y="12"/>
                    </a:cubicBezTo>
                    <a:cubicBezTo>
                      <a:pt x="15" y="15"/>
                      <a:pt x="17" y="17"/>
                      <a:pt x="19" y="19"/>
                    </a:cubicBezTo>
                    <a:close/>
                  </a:path>
                </a:pathLst>
              </a:cu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04" name="Freeform 60"/>
              <p:cNvSpPr>
                <a:spLocks/>
              </p:cNvSpPr>
              <p:nvPr/>
            </p:nvSpPr>
            <p:spPr bwMode="auto">
              <a:xfrm>
                <a:off x="1966" y="1386"/>
                <a:ext cx="162" cy="160"/>
              </a:xfrm>
              <a:custGeom>
                <a:avLst/>
                <a:gdLst>
                  <a:gd name="T0" fmla="*/ 65 w 73"/>
                  <a:gd name="T1" fmla="*/ 69 h 72"/>
                  <a:gd name="T2" fmla="*/ 56 w 73"/>
                  <a:gd name="T3" fmla="*/ 17 h 72"/>
                  <a:gd name="T4" fmla="*/ 4 w 73"/>
                  <a:gd name="T5" fmla="*/ 7 h 72"/>
                  <a:gd name="T6" fmla="*/ 28 w 73"/>
                  <a:gd name="T7" fmla="*/ 44 h 72"/>
                  <a:gd name="T8" fmla="*/ 65 w 73"/>
                  <a:gd name="T9" fmla="*/ 69 h 72"/>
                </a:gdLst>
                <a:ahLst/>
                <a:cxnLst>
                  <a:cxn ang="0">
                    <a:pos x="T0" y="T1"/>
                  </a:cxn>
                  <a:cxn ang="0">
                    <a:pos x="T2" y="T3"/>
                  </a:cxn>
                  <a:cxn ang="0">
                    <a:pos x="T4" y="T5"/>
                  </a:cxn>
                  <a:cxn ang="0">
                    <a:pos x="T6" y="T7"/>
                  </a:cxn>
                  <a:cxn ang="0">
                    <a:pos x="T8" y="T9"/>
                  </a:cxn>
                </a:cxnLst>
                <a:rect l="0" t="0" r="r" b="b"/>
                <a:pathLst>
                  <a:path w="73" h="72">
                    <a:moveTo>
                      <a:pt x="65" y="69"/>
                    </a:moveTo>
                    <a:cubicBezTo>
                      <a:pt x="69" y="65"/>
                      <a:pt x="73" y="34"/>
                      <a:pt x="56" y="17"/>
                    </a:cubicBezTo>
                    <a:cubicBezTo>
                      <a:pt x="39" y="0"/>
                      <a:pt x="7" y="4"/>
                      <a:pt x="4" y="7"/>
                    </a:cubicBezTo>
                    <a:cubicBezTo>
                      <a:pt x="0" y="11"/>
                      <a:pt x="11" y="27"/>
                      <a:pt x="28" y="44"/>
                    </a:cubicBezTo>
                    <a:cubicBezTo>
                      <a:pt x="45" y="61"/>
                      <a:pt x="62" y="72"/>
                      <a:pt x="65" y="69"/>
                    </a:cubicBezTo>
                    <a:close/>
                  </a:path>
                </a:pathLst>
              </a:custGeom>
              <a:solidFill>
                <a:srgbClr val="4C4C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05" name="Freeform 61"/>
              <p:cNvSpPr>
                <a:spLocks/>
              </p:cNvSpPr>
              <p:nvPr/>
            </p:nvSpPr>
            <p:spPr bwMode="auto">
              <a:xfrm>
                <a:off x="2028" y="1423"/>
                <a:ext cx="100" cy="123"/>
              </a:xfrm>
              <a:custGeom>
                <a:avLst/>
                <a:gdLst>
                  <a:gd name="T0" fmla="*/ 28 w 45"/>
                  <a:gd name="T1" fmla="*/ 0 h 55"/>
                  <a:gd name="T2" fmla="*/ 0 w 45"/>
                  <a:gd name="T3" fmla="*/ 27 h 55"/>
                  <a:gd name="T4" fmla="*/ 37 w 45"/>
                  <a:gd name="T5" fmla="*/ 52 h 55"/>
                  <a:gd name="T6" fmla="*/ 28 w 45"/>
                  <a:gd name="T7" fmla="*/ 0 h 55"/>
                </a:gdLst>
                <a:ahLst/>
                <a:cxnLst>
                  <a:cxn ang="0">
                    <a:pos x="T0" y="T1"/>
                  </a:cxn>
                  <a:cxn ang="0">
                    <a:pos x="T2" y="T3"/>
                  </a:cxn>
                  <a:cxn ang="0">
                    <a:pos x="T4" y="T5"/>
                  </a:cxn>
                  <a:cxn ang="0">
                    <a:pos x="T6" y="T7"/>
                  </a:cxn>
                </a:cxnLst>
                <a:rect l="0" t="0" r="r" b="b"/>
                <a:pathLst>
                  <a:path w="45" h="55">
                    <a:moveTo>
                      <a:pt x="28" y="0"/>
                    </a:moveTo>
                    <a:cubicBezTo>
                      <a:pt x="0" y="27"/>
                      <a:pt x="0" y="27"/>
                      <a:pt x="0" y="27"/>
                    </a:cubicBezTo>
                    <a:cubicBezTo>
                      <a:pt x="17" y="44"/>
                      <a:pt x="34" y="55"/>
                      <a:pt x="37" y="52"/>
                    </a:cubicBezTo>
                    <a:cubicBezTo>
                      <a:pt x="41" y="48"/>
                      <a:pt x="45" y="17"/>
                      <a:pt x="28" y="0"/>
                    </a:cubicBezTo>
                    <a:close/>
                  </a:path>
                </a:pathLst>
              </a:cu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06" name="Freeform 62"/>
              <p:cNvSpPr>
                <a:spLocks/>
              </p:cNvSpPr>
              <p:nvPr/>
            </p:nvSpPr>
            <p:spPr bwMode="auto">
              <a:xfrm>
                <a:off x="1966" y="1394"/>
                <a:ext cx="153" cy="154"/>
              </a:xfrm>
              <a:custGeom>
                <a:avLst/>
                <a:gdLst>
                  <a:gd name="T0" fmla="*/ 65 w 69"/>
                  <a:gd name="T1" fmla="*/ 65 h 69"/>
                  <a:gd name="T2" fmla="*/ 40 w 69"/>
                  <a:gd name="T3" fmla="*/ 28 h 69"/>
                  <a:gd name="T4" fmla="*/ 3 w 69"/>
                  <a:gd name="T5" fmla="*/ 3 h 69"/>
                  <a:gd name="T6" fmla="*/ 28 w 69"/>
                  <a:gd name="T7" fmla="*/ 40 h 69"/>
                  <a:gd name="T8" fmla="*/ 65 w 69"/>
                  <a:gd name="T9" fmla="*/ 65 h 69"/>
                </a:gdLst>
                <a:ahLst/>
                <a:cxnLst>
                  <a:cxn ang="0">
                    <a:pos x="T0" y="T1"/>
                  </a:cxn>
                  <a:cxn ang="0">
                    <a:pos x="T2" y="T3"/>
                  </a:cxn>
                  <a:cxn ang="0">
                    <a:pos x="T4" y="T5"/>
                  </a:cxn>
                  <a:cxn ang="0">
                    <a:pos x="T6" y="T7"/>
                  </a:cxn>
                  <a:cxn ang="0">
                    <a:pos x="T8" y="T9"/>
                  </a:cxn>
                </a:cxnLst>
                <a:rect l="0" t="0" r="r" b="b"/>
                <a:pathLst>
                  <a:path w="69" h="69">
                    <a:moveTo>
                      <a:pt x="65" y="65"/>
                    </a:moveTo>
                    <a:cubicBezTo>
                      <a:pt x="69" y="62"/>
                      <a:pt x="57" y="45"/>
                      <a:pt x="40" y="28"/>
                    </a:cubicBezTo>
                    <a:cubicBezTo>
                      <a:pt x="23" y="11"/>
                      <a:pt x="7" y="0"/>
                      <a:pt x="3" y="3"/>
                    </a:cubicBezTo>
                    <a:cubicBezTo>
                      <a:pt x="0" y="7"/>
                      <a:pt x="11" y="23"/>
                      <a:pt x="28" y="40"/>
                    </a:cubicBezTo>
                    <a:cubicBezTo>
                      <a:pt x="45" y="58"/>
                      <a:pt x="62" y="69"/>
                      <a:pt x="65" y="65"/>
                    </a:cubicBezTo>
                    <a:close/>
                  </a:path>
                </a:pathLst>
              </a:custGeom>
              <a:solidFill>
                <a:srgbClr val="1313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07" name="Freeform 63"/>
              <p:cNvSpPr>
                <a:spLocks/>
              </p:cNvSpPr>
              <p:nvPr/>
            </p:nvSpPr>
            <p:spPr bwMode="auto">
              <a:xfrm>
                <a:off x="1790" y="1394"/>
                <a:ext cx="329" cy="330"/>
              </a:xfrm>
              <a:custGeom>
                <a:avLst/>
                <a:gdLst>
                  <a:gd name="T0" fmla="*/ 43 w 148"/>
                  <a:gd name="T1" fmla="*/ 105 h 148"/>
                  <a:gd name="T2" fmla="*/ 0 w 148"/>
                  <a:gd name="T3" fmla="*/ 1 h 148"/>
                  <a:gd name="T4" fmla="*/ 0 w 148"/>
                  <a:gd name="T5" fmla="*/ 0 h 148"/>
                  <a:gd name="T6" fmla="*/ 3 w 148"/>
                  <a:gd name="T7" fmla="*/ 0 h 148"/>
                  <a:gd name="T8" fmla="*/ 3 w 148"/>
                  <a:gd name="T9" fmla="*/ 1 h 148"/>
                  <a:gd name="T10" fmla="*/ 45 w 148"/>
                  <a:gd name="T11" fmla="*/ 103 h 148"/>
                  <a:gd name="T12" fmla="*/ 146 w 148"/>
                  <a:gd name="T13" fmla="*/ 145 h 148"/>
                  <a:gd name="T14" fmla="*/ 148 w 148"/>
                  <a:gd name="T15" fmla="*/ 145 h 148"/>
                  <a:gd name="T16" fmla="*/ 148 w 148"/>
                  <a:gd name="T17" fmla="*/ 148 h 148"/>
                  <a:gd name="T18" fmla="*/ 146 w 148"/>
                  <a:gd name="T19" fmla="*/ 148 h 148"/>
                  <a:gd name="T20" fmla="*/ 43 w 148"/>
                  <a:gd name="T21" fmla="*/ 105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8" h="148">
                    <a:moveTo>
                      <a:pt x="43" y="105"/>
                    </a:moveTo>
                    <a:cubicBezTo>
                      <a:pt x="15" y="77"/>
                      <a:pt x="0" y="40"/>
                      <a:pt x="0" y="1"/>
                    </a:cubicBezTo>
                    <a:cubicBezTo>
                      <a:pt x="0" y="0"/>
                      <a:pt x="0" y="0"/>
                      <a:pt x="0" y="0"/>
                    </a:cubicBezTo>
                    <a:cubicBezTo>
                      <a:pt x="3" y="0"/>
                      <a:pt x="3" y="0"/>
                      <a:pt x="3" y="0"/>
                    </a:cubicBezTo>
                    <a:cubicBezTo>
                      <a:pt x="3" y="1"/>
                      <a:pt x="3" y="1"/>
                      <a:pt x="3" y="1"/>
                    </a:cubicBezTo>
                    <a:cubicBezTo>
                      <a:pt x="3" y="40"/>
                      <a:pt x="18" y="76"/>
                      <a:pt x="45" y="103"/>
                    </a:cubicBezTo>
                    <a:cubicBezTo>
                      <a:pt x="72" y="130"/>
                      <a:pt x="108" y="145"/>
                      <a:pt x="146" y="145"/>
                    </a:cubicBezTo>
                    <a:cubicBezTo>
                      <a:pt x="148" y="145"/>
                      <a:pt x="148" y="145"/>
                      <a:pt x="148" y="145"/>
                    </a:cubicBezTo>
                    <a:cubicBezTo>
                      <a:pt x="148" y="148"/>
                      <a:pt x="148" y="148"/>
                      <a:pt x="148" y="148"/>
                    </a:cubicBezTo>
                    <a:cubicBezTo>
                      <a:pt x="146" y="148"/>
                      <a:pt x="146" y="148"/>
                      <a:pt x="146" y="148"/>
                    </a:cubicBezTo>
                    <a:cubicBezTo>
                      <a:pt x="107" y="148"/>
                      <a:pt x="70" y="133"/>
                      <a:pt x="43" y="105"/>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08" name="Freeform 64"/>
              <p:cNvSpPr>
                <a:spLocks/>
              </p:cNvSpPr>
              <p:nvPr/>
            </p:nvSpPr>
            <p:spPr bwMode="auto">
              <a:xfrm>
                <a:off x="1899" y="1408"/>
                <a:ext cx="207" cy="205"/>
              </a:xfrm>
              <a:custGeom>
                <a:avLst/>
                <a:gdLst>
                  <a:gd name="T0" fmla="*/ 27 w 93"/>
                  <a:gd name="T1" fmla="*/ 66 h 92"/>
                  <a:gd name="T2" fmla="*/ 0 w 93"/>
                  <a:gd name="T3" fmla="*/ 1 h 92"/>
                  <a:gd name="T4" fmla="*/ 0 w 93"/>
                  <a:gd name="T5" fmla="*/ 0 h 92"/>
                  <a:gd name="T6" fmla="*/ 4 w 93"/>
                  <a:gd name="T7" fmla="*/ 0 h 92"/>
                  <a:gd name="T8" fmla="*/ 4 w 93"/>
                  <a:gd name="T9" fmla="*/ 1 h 92"/>
                  <a:gd name="T10" fmla="*/ 29 w 93"/>
                  <a:gd name="T11" fmla="*/ 63 h 92"/>
                  <a:gd name="T12" fmla="*/ 91 w 93"/>
                  <a:gd name="T13" fmla="*/ 89 h 92"/>
                  <a:gd name="T14" fmla="*/ 93 w 93"/>
                  <a:gd name="T15" fmla="*/ 89 h 92"/>
                  <a:gd name="T16" fmla="*/ 93 w 93"/>
                  <a:gd name="T17" fmla="*/ 92 h 92"/>
                  <a:gd name="T18" fmla="*/ 91 w 93"/>
                  <a:gd name="T19" fmla="*/ 92 h 92"/>
                  <a:gd name="T20" fmla="*/ 27 w 93"/>
                  <a:gd name="T21" fmla="*/ 6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92">
                    <a:moveTo>
                      <a:pt x="27" y="66"/>
                    </a:moveTo>
                    <a:cubicBezTo>
                      <a:pt x="10" y="48"/>
                      <a:pt x="0" y="26"/>
                      <a:pt x="0" y="1"/>
                    </a:cubicBezTo>
                    <a:cubicBezTo>
                      <a:pt x="0" y="0"/>
                      <a:pt x="0" y="0"/>
                      <a:pt x="0" y="0"/>
                    </a:cubicBezTo>
                    <a:cubicBezTo>
                      <a:pt x="4" y="0"/>
                      <a:pt x="4" y="0"/>
                      <a:pt x="4" y="0"/>
                    </a:cubicBezTo>
                    <a:cubicBezTo>
                      <a:pt x="4" y="1"/>
                      <a:pt x="4" y="1"/>
                      <a:pt x="4" y="1"/>
                    </a:cubicBezTo>
                    <a:cubicBezTo>
                      <a:pt x="4" y="25"/>
                      <a:pt x="13" y="47"/>
                      <a:pt x="29" y="63"/>
                    </a:cubicBezTo>
                    <a:cubicBezTo>
                      <a:pt x="46" y="80"/>
                      <a:pt x="68" y="89"/>
                      <a:pt x="91" y="89"/>
                    </a:cubicBezTo>
                    <a:cubicBezTo>
                      <a:pt x="93" y="89"/>
                      <a:pt x="93" y="89"/>
                      <a:pt x="93" y="89"/>
                    </a:cubicBezTo>
                    <a:cubicBezTo>
                      <a:pt x="93" y="92"/>
                      <a:pt x="93" y="92"/>
                      <a:pt x="93" y="92"/>
                    </a:cubicBezTo>
                    <a:cubicBezTo>
                      <a:pt x="91" y="92"/>
                      <a:pt x="91" y="92"/>
                      <a:pt x="91" y="92"/>
                    </a:cubicBezTo>
                    <a:cubicBezTo>
                      <a:pt x="67" y="92"/>
                      <a:pt x="44" y="83"/>
                      <a:pt x="27" y="66"/>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09" name="Freeform 65"/>
              <p:cNvSpPr>
                <a:spLocks/>
              </p:cNvSpPr>
              <p:nvPr/>
            </p:nvSpPr>
            <p:spPr bwMode="auto">
              <a:xfrm>
                <a:off x="1848" y="1406"/>
                <a:ext cx="260" cy="260"/>
              </a:xfrm>
              <a:custGeom>
                <a:avLst/>
                <a:gdLst>
                  <a:gd name="T0" fmla="*/ 34 w 117"/>
                  <a:gd name="T1" fmla="*/ 83 h 117"/>
                  <a:gd name="T2" fmla="*/ 0 w 117"/>
                  <a:gd name="T3" fmla="*/ 1 h 117"/>
                  <a:gd name="T4" fmla="*/ 0 w 117"/>
                  <a:gd name="T5" fmla="*/ 0 h 117"/>
                  <a:gd name="T6" fmla="*/ 3 w 117"/>
                  <a:gd name="T7" fmla="*/ 0 h 117"/>
                  <a:gd name="T8" fmla="*/ 3 w 117"/>
                  <a:gd name="T9" fmla="*/ 1 h 117"/>
                  <a:gd name="T10" fmla="*/ 115 w 117"/>
                  <a:gd name="T11" fmla="*/ 113 h 117"/>
                  <a:gd name="T12" fmla="*/ 117 w 117"/>
                  <a:gd name="T13" fmla="*/ 113 h 117"/>
                  <a:gd name="T14" fmla="*/ 117 w 117"/>
                  <a:gd name="T15" fmla="*/ 117 h 117"/>
                  <a:gd name="T16" fmla="*/ 115 w 117"/>
                  <a:gd name="T17" fmla="*/ 117 h 117"/>
                  <a:gd name="T18" fmla="*/ 34 w 117"/>
                  <a:gd name="T19" fmla="*/ 83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17">
                    <a:moveTo>
                      <a:pt x="34" y="83"/>
                    </a:moveTo>
                    <a:cubicBezTo>
                      <a:pt x="13" y="62"/>
                      <a:pt x="0" y="33"/>
                      <a:pt x="0" y="1"/>
                    </a:cubicBezTo>
                    <a:cubicBezTo>
                      <a:pt x="0" y="0"/>
                      <a:pt x="0" y="0"/>
                      <a:pt x="0" y="0"/>
                    </a:cubicBezTo>
                    <a:cubicBezTo>
                      <a:pt x="3" y="0"/>
                      <a:pt x="3" y="0"/>
                      <a:pt x="3" y="0"/>
                    </a:cubicBezTo>
                    <a:cubicBezTo>
                      <a:pt x="3" y="1"/>
                      <a:pt x="3" y="1"/>
                      <a:pt x="3" y="1"/>
                    </a:cubicBezTo>
                    <a:cubicBezTo>
                      <a:pt x="3" y="63"/>
                      <a:pt x="54" y="113"/>
                      <a:pt x="115" y="113"/>
                    </a:cubicBezTo>
                    <a:cubicBezTo>
                      <a:pt x="117" y="113"/>
                      <a:pt x="117" y="113"/>
                      <a:pt x="117" y="113"/>
                    </a:cubicBezTo>
                    <a:cubicBezTo>
                      <a:pt x="117" y="117"/>
                      <a:pt x="117" y="117"/>
                      <a:pt x="117" y="117"/>
                    </a:cubicBezTo>
                    <a:cubicBezTo>
                      <a:pt x="115" y="117"/>
                      <a:pt x="115" y="117"/>
                      <a:pt x="115" y="117"/>
                    </a:cubicBezTo>
                    <a:cubicBezTo>
                      <a:pt x="84" y="117"/>
                      <a:pt x="55" y="104"/>
                      <a:pt x="34" y="83"/>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10" name="Freeform 66"/>
              <p:cNvSpPr>
                <a:spLocks/>
              </p:cNvSpPr>
              <p:nvPr/>
            </p:nvSpPr>
            <p:spPr bwMode="auto">
              <a:xfrm>
                <a:off x="2170" y="2750"/>
                <a:ext cx="67" cy="78"/>
              </a:xfrm>
              <a:custGeom>
                <a:avLst/>
                <a:gdLst>
                  <a:gd name="T0" fmla="*/ 67 w 67"/>
                  <a:gd name="T1" fmla="*/ 78 h 78"/>
                  <a:gd name="T2" fmla="*/ 58 w 67"/>
                  <a:gd name="T3" fmla="*/ 78 h 78"/>
                  <a:gd name="T4" fmla="*/ 58 w 67"/>
                  <a:gd name="T5" fmla="*/ 11 h 78"/>
                  <a:gd name="T6" fmla="*/ 36 w 67"/>
                  <a:gd name="T7" fmla="*/ 55 h 78"/>
                  <a:gd name="T8" fmla="*/ 32 w 67"/>
                  <a:gd name="T9" fmla="*/ 55 h 78"/>
                  <a:gd name="T10" fmla="*/ 12 w 67"/>
                  <a:gd name="T11" fmla="*/ 11 h 78"/>
                  <a:gd name="T12" fmla="*/ 12 w 67"/>
                  <a:gd name="T13" fmla="*/ 78 h 78"/>
                  <a:gd name="T14" fmla="*/ 0 w 67"/>
                  <a:gd name="T15" fmla="*/ 78 h 78"/>
                  <a:gd name="T16" fmla="*/ 0 w 67"/>
                  <a:gd name="T17" fmla="*/ 0 h 78"/>
                  <a:gd name="T18" fmla="*/ 16 w 67"/>
                  <a:gd name="T19" fmla="*/ 0 h 78"/>
                  <a:gd name="T20" fmla="*/ 34 w 67"/>
                  <a:gd name="T21" fmla="*/ 42 h 78"/>
                  <a:gd name="T22" fmla="*/ 54 w 67"/>
                  <a:gd name="T23" fmla="*/ 0 h 78"/>
                  <a:gd name="T24" fmla="*/ 67 w 67"/>
                  <a:gd name="T25" fmla="*/ 0 h 78"/>
                  <a:gd name="T26" fmla="*/ 67 w 67"/>
                  <a:gd name="T27"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78">
                    <a:moveTo>
                      <a:pt x="67" y="78"/>
                    </a:moveTo>
                    <a:lnTo>
                      <a:pt x="58" y="78"/>
                    </a:lnTo>
                    <a:lnTo>
                      <a:pt x="58" y="11"/>
                    </a:lnTo>
                    <a:lnTo>
                      <a:pt x="36" y="55"/>
                    </a:lnTo>
                    <a:lnTo>
                      <a:pt x="32" y="55"/>
                    </a:lnTo>
                    <a:lnTo>
                      <a:pt x="12" y="11"/>
                    </a:lnTo>
                    <a:lnTo>
                      <a:pt x="12" y="78"/>
                    </a:lnTo>
                    <a:lnTo>
                      <a:pt x="0" y="78"/>
                    </a:lnTo>
                    <a:lnTo>
                      <a:pt x="0" y="0"/>
                    </a:lnTo>
                    <a:lnTo>
                      <a:pt x="16" y="0"/>
                    </a:lnTo>
                    <a:lnTo>
                      <a:pt x="34" y="42"/>
                    </a:lnTo>
                    <a:lnTo>
                      <a:pt x="54" y="0"/>
                    </a:lnTo>
                    <a:lnTo>
                      <a:pt x="67" y="0"/>
                    </a:lnTo>
                    <a:lnTo>
                      <a:pt x="67" y="78"/>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11" name="Freeform 67"/>
              <p:cNvSpPr>
                <a:spLocks noEditPoints="1"/>
              </p:cNvSpPr>
              <p:nvPr/>
            </p:nvSpPr>
            <p:spPr bwMode="auto">
              <a:xfrm>
                <a:off x="2248" y="2768"/>
                <a:ext cx="54" cy="60"/>
              </a:xfrm>
              <a:custGeom>
                <a:avLst/>
                <a:gdLst>
                  <a:gd name="T0" fmla="*/ 24 w 24"/>
                  <a:gd name="T1" fmla="*/ 14 h 27"/>
                  <a:gd name="T2" fmla="*/ 20 w 24"/>
                  <a:gd name="T3" fmla="*/ 24 h 27"/>
                  <a:gd name="T4" fmla="*/ 12 w 24"/>
                  <a:gd name="T5" fmla="*/ 27 h 27"/>
                  <a:gd name="T6" fmla="*/ 3 w 24"/>
                  <a:gd name="T7" fmla="*/ 24 h 27"/>
                  <a:gd name="T8" fmla="*/ 0 w 24"/>
                  <a:gd name="T9" fmla="*/ 14 h 27"/>
                  <a:gd name="T10" fmla="*/ 3 w 24"/>
                  <a:gd name="T11" fmla="*/ 3 h 27"/>
                  <a:gd name="T12" fmla="*/ 12 w 24"/>
                  <a:gd name="T13" fmla="*/ 0 h 27"/>
                  <a:gd name="T14" fmla="*/ 20 w 24"/>
                  <a:gd name="T15" fmla="*/ 3 h 27"/>
                  <a:gd name="T16" fmla="*/ 24 w 24"/>
                  <a:gd name="T17" fmla="*/ 14 h 27"/>
                  <a:gd name="T18" fmla="*/ 19 w 24"/>
                  <a:gd name="T19" fmla="*/ 14 h 27"/>
                  <a:gd name="T20" fmla="*/ 17 w 24"/>
                  <a:gd name="T21" fmla="*/ 6 h 27"/>
                  <a:gd name="T22" fmla="*/ 12 w 24"/>
                  <a:gd name="T23" fmla="*/ 4 h 27"/>
                  <a:gd name="T24" fmla="*/ 7 w 24"/>
                  <a:gd name="T25" fmla="*/ 6 h 27"/>
                  <a:gd name="T26" fmla="*/ 5 w 24"/>
                  <a:gd name="T27" fmla="*/ 14 h 27"/>
                  <a:gd name="T28" fmla="*/ 7 w 24"/>
                  <a:gd name="T29" fmla="*/ 21 h 27"/>
                  <a:gd name="T30" fmla="*/ 12 w 24"/>
                  <a:gd name="T31" fmla="*/ 24 h 27"/>
                  <a:gd name="T32" fmla="*/ 17 w 24"/>
                  <a:gd name="T33" fmla="*/ 21 h 27"/>
                  <a:gd name="T34" fmla="*/ 19 w 24"/>
                  <a:gd name="T35"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 h="27">
                    <a:moveTo>
                      <a:pt x="24" y="14"/>
                    </a:moveTo>
                    <a:cubicBezTo>
                      <a:pt x="24" y="18"/>
                      <a:pt x="22" y="21"/>
                      <a:pt x="20" y="24"/>
                    </a:cubicBezTo>
                    <a:cubicBezTo>
                      <a:pt x="18" y="26"/>
                      <a:pt x="15" y="27"/>
                      <a:pt x="12" y="27"/>
                    </a:cubicBezTo>
                    <a:cubicBezTo>
                      <a:pt x="8" y="27"/>
                      <a:pt x="5" y="26"/>
                      <a:pt x="3" y="24"/>
                    </a:cubicBezTo>
                    <a:cubicBezTo>
                      <a:pt x="1" y="21"/>
                      <a:pt x="0" y="18"/>
                      <a:pt x="0" y="14"/>
                    </a:cubicBezTo>
                    <a:cubicBezTo>
                      <a:pt x="0" y="9"/>
                      <a:pt x="1" y="6"/>
                      <a:pt x="3" y="3"/>
                    </a:cubicBezTo>
                    <a:cubicBezTo>
                      <a:pt x="5" y="1"/>
                      <a:pt x="8" y="0"/>
                      <a:pt x="12" y="0"/>
                    </a:cubicBezTo>
                    <a:cubicBezTo>
                      <a:pt x="15" y="0"/>
                      <a:pt x="18" y="1"/>
                      <a:pt x="20" y="3"/>
                    </a:cubicBezTo>
                    <a:cubicBezTo>
                      <a:pt x="22" y="6"/>
                      <a:pt x="24" y="9"/>
                      <a:pt x="24" y="14"/>
                    </a:cubicBezTo>
                    <a:close/>
                    <a:moveTo>
                      <a:pt x="19" y="14"/>
                    </a:moveTo>
                    <a:cubicBezTo>
                      <a:pt x="19" y="10"/>
                      <a:pt x="18" y="8"/>
                      <a:pt x="17" y="6"/>
                    </a:cubicBezTo>
                    <a:cubicBezTo>
                      <a:pt x="16" y="4"/>
                      <a:pt x="14" y="4"/>
                      <a:pt x="12" y="4"/>
                    </a:cubicBezTo>
                    <a:cubicBezTo>
                      <a:pt x="10" y="4"/>
                      <a:pt x="8" y="4"/>
                      <a:pt x="7" y="6"/>
                    </a:cubicBezTo>
                    <a:cubicBezTo>
                      <a:pt x="5" y="8"/>
                      <a:pt x="5" y="10"/>
                      <a:pt x="5" y="14"/>
                    </a:cubicBezTo>
                    <a:cubicBezTo>
                      <a:pt x="5" y="17"/>
                      <a:pt x="5" y="19"/>
                      <a:pt x="7" y="21"/>
                    </a:cubicBezTo>
                    <a:cubicBezTo>
                      <a:pt x="8" y="23"/>
                      <a:pt x="10" y="24"/>
                      <a:pt x="12" y="24"/>
                    </a:cubicBezTo>
                    <a:cubicBezTo>
                      <a:pt x="14" y="24"/>
                      <a:pt x="16" y="23"/>
                      <a:pt x="17" y="21"/>
                    </a:cubicBezTo>
                    <a:cubicBezTo>
                      <a:pt x="18" y="20"/>
                      <a:pt x="19" y="17"/>
                      <a:pt x="19" y="14"/>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12" name="Freeform 68"/>
              <p:cNvSpPr>
                <a:spLocks noEditPoints="1"/>
              </p:cNvSpPr>
              <p:nvPr/>
            </p:nvSpPr>
            <p:spPr bwMode="auto">
              <a:xfrm>
                <a:off x="2304" y="2770"/>
                <a:ext cx="58" cy="71"/>
              </a:xfrm>
              <a:custGeom>
                <a:avLst/>
                <a:gdLst>
                  <a:gd name="T0" fmla="*/ 26 w 26"/>
                  <a:gd name="T1" fmla="*/ 32 h 32"/>
                  <a:gd name="T2" fmla="*/ 21 w 26"/>
                  <a:gd name="T3" fmla="*/ 32 h 32"/>
                  <a:gd name="T4" fmla="*/ 21 w 26"/>
                  <a:gd name="T5" fmla="*/ 26 h 32"/>
                  <a:gd name="T6" fmla="*/ 4 w 26"/>
                  <a:gd name="T7" fmla="*/ 26 h 32"/>
                  <a:gd name="T8" fmla="*/ 4 w 26"/>
                  <a:gd name="T9" fmla="*/ 32 h 32"/>
                  <a:gd name="T10" fmla="*/ 0 w 26"/>
                  <a:gd name="T11" fmla="*/ 32 h 32"/>
                  <a:gd name="T12" fmla="*/ 0 w 26"/>
                  <a:gd name="T13" fmla="*/ 22 h 32"/>
                  <a:gd name="T14" fmla="*/ 2 w 26"/>
                  <a:gd name="T15" fmla="*/ 22 h 32"/>
                  <a:gd name="T16" fmla="*/ 5 w 26"/>
                  <a:gd name="T17" fmla="*/ 12 h 32"/>
                  <a:gd name="T18" fmla="*/ 7 w 26"/>
                  <a:gd name="T19" fmla="*/ 0 h 32"/>
                  <a:gd name="T20" fmla="*/ 23 w 26"/>
                  <a:gd name="T21" fmla="*/ 0 h 32"/>
                  <a:gd name="T22" fmla="*/ 23 w 26"/>
                  <a:gd name="T23" fmla="*/ 22 h 32"/>
                  <a:gd name="T24" fmla="*/ 26 w 26"/>
                  <a:gd name="T25" fmla="*/ 22 h 32"/>
                  <a:gd name="T26" fmla="*/ 26 w 26"/>
                  <a:gd name="T27" fmla="*/ 32 h 32"/>
                  <a:gd name="T28" fmla="*/ 18 w 26"/>
                  <a:gd name="T29" fmla="*/ 22 h 32"/>
                  <a:gd name="T30" fmla="*/ 18 w 26"/>
                  <a:gd name="T31" fmla="*/ 3 h 32"/>
                  <a:gd name="T32" fmla="*/ 11 w 26"/>
                  <a:gd name="T33" fmla="*/ 3 h 32"/>
                  <a:gd name="T34" fmla="*/ 9 w 26"/>
                  <a:gd name="T35" fmla="*/ 14 h 32"/>
                  <a:gd name="T36" fmla="*/ 6 w 26"/>
                  <a:gd name="T37" fmla="*/ 22 h 32"/>
                  <a:gd name="T38" fmla="*/ 18 w 26"/>
                  <a:gd name="T39" fmla="*/ 2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 h="32">
                    <a:moveTo>
                      <a:pt x="26" y="32"/>
                    </a:moveTo>
                    <a:cubicBezTo>
                      <a:pt x="21" y="32"/>
                      <a:pt x="21" y="32"/>
                      <a:pt x="21" y="32"/>
                    </a:cubicBezTo>
                    <a:cubicBezTo>
                      <a:pt x="21" y="26"/>
                      <a:pt x="21" y="26"/>
                      <a:pt x="21" y="26"/>
                    </a:cubicBezTo>
                    <a:cubicBezTo>
                      <a:pt x="4" y="26"/>
                      <a:pt x="4" y="26"/>
                      <a:pt x="4" y="26"/>
                    </a:cubicBezTo>
                    <a:cubicBezTo>
                      <a:pt x="4" y="32"/>
                      <a:pt x="4" y="32"/>
                      <a:pt x="4" y="32"/>
                    </a:cubicBezTo>
                    <a:cubicBezTo>
                      <a:pt x="0" y="32"/>
                      <a:pt x="0" y="32"/>
                      <a:pt x="0" y="32"/>
                    </a:cubicBezTo>
                    <a:cubicBezTo>
                      <a:pt x="0" y="22"/>
                      <a:pt x="0" y="22"/>
                      <a:pt x="0" y="22"/>
                    </a:cubicBezTo>
                    <a:cubicBezTo>
                      <a:pt x="2" y="22"/>
                      <a:pt x="2" y="22"/>
                      <a:pt x="2" y="22"/>
                    </a:cubicBezTo>
                    <a:cubicBezTo>
                      <a:pt x="3" y="20"/>
                      <a:pt x="4" y="16"/>
                      <a:pt x="5" y="12"/>
                    </a:cubicBezTo>
                    <a:cubicBezTo>
                      <a:pt x="6" y="9"/>
                      <a:pt x="7" y="4"/>
                      <a:pt x="7" y="0"/>
                    </a:cubicBezTo>
                    <a:cubicBezTo>
                      <a:pt x="23" y="0"/>
                      <a:pt x="23" y="0"/>
                      <a:pt x="23" y="0"/>
                    </a:cubicBezTo>
                    <a:cubicBezTo>
                      <a:pt x="23" y="22"/>
                      <a:pt x="23" y="22"/>
                      <a:pt x="23" y="22"/>
                    </a:cubicBezTo>
                    <a:cubicBezTo>
                      <a:pt x="26" y="22"/>
                      <a:pt x="26" y="22"/>
                      <a:pt x="26" y="22"/>
                    </a:cubicBezTo>
                    <a:lnTo>
                      <a:pt x="26" y="32"/>
                    </a:lnTo>
                    <a:close/>
                    <a:moveTo>
                      <a:pt x="18" y="22"/>
                    </a:moveTo>
                    <a:cubicBezTo>
                      <a:pt x="18" y="3"/>
                      <a:pt x="18" y="3"/>
                      <a:pt x="18" y="3"/>
                    </a:cubicBezTo>
                    <a:cubicBezTo>
                      <a:pt x="11" y="3"/>
                      <a:pt x="11" y="3"/>
                      <a:pt x="11" y="3"/>
                    </a:cubicBezTo>
                    <a:cubicBezTo>
                      <a:pt x="11" y="7"/>
                      <a:pt x="10" y="11"/>
                      <a:pt x="9" y="14"/>
                    </a:cubicBezTo>
                    <a:cubicBezTo>
                      <a:pt x="9" y="17"/>
                      <a:pt x="7" y="20"/>
                      <a:pt x="6" y="22"/>
                    </a:cubicBezTo>
                    <a:lnTo>
                      <a:pt x="18" y="22"/>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13" name="Freeform 69"/>
              <p:cNvSpPr>
                <a:spLocks/>
              </p:cNvSpPr>
              <p:nvPr/>
            </p:nvSpPr>
            <p:spPr bwMode="auto">
              <a:xfrm>
                <a:off x="2364" y="2770"/>
                <a:ext cx="51" cy="78"/>
              </a:xfrm>
              <a:custGeom>
                <a:avLst/>
                <a:gdLst>
                  <a:gd name="T0" fmla="*/ 51 w 51"/>
                  <a:gd name="T1" fmla="*/ 0 h 78"/>
                  <a:gd name="T2" fmla="*/ 20 w 51"/>
                  <a:gd name="T3" fmla="*/ 78 h 78"/>
                  <a:gd name="T4" fmla="*/ 11 w 51"/>
                  <a:gd name="T5" fmla="*/ 78 h 78"/>
                  <a:gd name="T6" fmla="*/ 20 w 51"/>
                  <a:gd name="T7" fmla="*/ 56 h 78"/>
                  <a:gd name="T8" fmla="*/ 0 w 51"/>
                  <a:gd name="T9" fmla="*/ 0 h 78"/>
                  <a:gd name="T10" fmla="*/ 11 w 51"/>
                  <a:gd name="T11" fmla="*/ 0 h 78"/>
                  <a:gd name="T12" fmla="*/ 27 w 51"/>
                  <a:gd name="T13" fmla="*/ 42 h 78"/>
                  <a:gd name="T14" fmla="*/ 42 w 51"/>
                  <a:gd name="T15" fmla="*/ 0 h 78"/>
                  <a:gd name="T16" fmla="*/ 51 w 51"/>
                  <a:gd name="T1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78">
                    <a:moveTo>
                      <a:pt x="51" y="0"/>
                    </a:moveTo>
                    <a:lnTo>
                      <a:pt x="20" y="78"/>
                    </a:lnTo>
                    <a:lnTo>
                      <a:pt x="11" y="78"/>
                    </a:lnTo>
                    <a:lnTo>
                      <a:pt x="20" y="56"/>
                    </a:lnTo>
                    <a:lnTo>
                      <a:pt x="0" y="0"/>
                    </a:lnTo>
                    <a:lnTo>
                      <a:pt x="11" y="0"/>
                    </a:lnTo>
                    <a:lnTo>
                      <a:pt x="27" y="42"/>
                    </a:lnTo>
                    <a:lnTo>
                      <a:pt x="42" y="0"/>
                    </a:lnTo>
                    <a:lnTo>
                      <a:pt x="51" y="0"/>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14" name="Freeform 70"/>
              <p:cNvSpPr>
                <a:spLocks/>
              </p:cNvSpPr>
              <p:nvPr/>
            </p:nvSpPr>
            <p:spPr bwMode="auto">
              <a:xfrm>
                <a:off x="2417" y="2770"/>
                <a:ext cx="52" cy="58"/>
              </a:xfrm>
              <a:custGeom>
                <a:avLst/>
                <a:gdLst>
                  <a:gd name="T0" fmla="*/ 23 w 23"/>
                  <a:gd name="T1" fmla="*/ 26 h 26"/>
                  <a:gd name="T2" fmla="*/ 19 w 23"/>
                  <a:gd name="T3" fmla="*/ 26 h 26"/>
                  <a:gd name="T4" fmla="*/ 19 w 23"/>
                  <a:gd name="T5" fmla="*/ 3 h 26"/>
                  <a:gd name="T6" fmla="*/ 10 w 23"/>
                  <a:gd name="T7" fmla="*/ 3 h 26"/>
                  <a:gd name="T8" fmla="*/ 10 w 23"/>
                  <a:gd name="T9" fmla="*/ 7 h 26"/>
                  <a:gd name="T10" fmla="*/ 9 w 23"/>
                  <a:gd name="T11" fmla="*/ 10 h 26"/>
                  <a:gd name="T12" fmla="*/ 9 w 23"/>
                  <a:gd name="T13" fmla="*/ 16 h 26"/>
                  <a:gd name="T14" fmla="*/ 8 w 23"/>
                  <a:gd name="T15" fmla="*/ 20 h 26"/>
                  <a:gd name="T16" fmla="*/ 7 w 23"/>
                  <a:gd name="T17" fmla="*/ 23 h 26"/>
                  <a:gd name="T18" fmla="*/ 5 w 23"/>
                  <a:gd name="T19" fmla="*/ 24 h 26"/>
                  <a:gd name="T20" fmla="*/ 4 w 23"/>
                  <a:gd name="T21" fmla="*/ 25 h 26"/>
                  <a:gd name="T22" fmla="*/ 2 w 23"/>
                  <a:gd name="T23" fmla="*/ 26 h 26"/>
                  <a:gd name="T24" fmla="*/ 1 w 23"/>
                  <a:gd name="T25" fmla="*/ 26 h 26"/>
                  <a:gd name="T26" fmla="*/ 0 w 23"/>
                  <a:gd name="T27" fmla="*/ 26 h 26"/>
                  <a:gd name="T28" fmla="*/ 0 w 23"/>
                  <a:gd name="T29" fmla="*/ 22 h 26"/>
                  <a:gd name="T30" fmla="*/ 0 w 23"/>
                  <a:gd name="T31" fmla="*/ 22 h 26"/>
                  <a:gd name="T32" fmla="*/ 1 w 23"/>
                  <a:gd name="T33" fmla="*/ 22 h 26"/>
                  <a:gd name="T34" fmla="*/ 1 w 23"/>
                  <a:gd name="T35" fmla="*/ 22 h 26"/>
                  <a:gd name="T36" fmla="*/ 2 w 23"/>
                  <a:gd name="T37" fmla="*/ 22 h 26"/>
                  <a:gd name="T38" fmla="*/ 3 w 23"/>
                  <a:gd name="T39" fmla="*/ 21 h 26"/>
                  <a:gd name="T40" fmla="*/ 5 w 23"/>
                  <a:gd name="T41" fmla="*/ 17 h 26"/>
                  <a:gd name="T42" fmla="*/ 5 w 23"/>
                  <a:gd name="T43" fmla="*/ 9 h 26"/>
                  <a:gd name="T44" fmla="*/ 6 w 23"/>
                  <a:gd name="T45" fmla="*/ 5 h 26"/>
                  <a:gd name="T46" fmla="*/ 6 w 23"/>
                  <a:gd name="T47" fmla="*/ 0 h 26"/>
                  <a:gd name="T48" fmla="*/ 23 w 23"/>
                  <a:gd name="T49" fmla="*/ 0 h 26"/>
                  <a:gd name="T50" fmla="*/ 23 w 23"/>
                  <a:gd name="T5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3" h="26">
                    <a:moveTo>
                      <a:pt x="23" y="26"/>
                    </a:moveTo>
                    <a:cubicBezTo>
                      <a:pt x="19" y="26"/>
                      <a:pt x="19" y="26"/>
                      <a:pt x="19" y="26"/>
                    </a:cubicBezTo>
                    <a:cubicBezTo>
                      <a:pt x="19" y="3"/>
                      <a:pt x="19" y="3"/>
                      <a:pt x="19" y="3"/>
                    </a:cubicBezTo>
                    <a:cubicBezTo>
                      <a:pt x="10" y="3"/>
                      <a:pt x="10" y="3"/>
                      <a:pt x="10" y="3"/>
                    </a:cubicBezTo>
                    <a:cubicBezTo>
                      <a:pt x="10" y="5"/>
                      <a:pt x="10" y="6"/>
                      <a:pt x="10" y="7"/>
                    </a:cubicBezTo>
                    <a:cubicBezTo>
                      <a:pt x="9" y="8"/>
                      <a:pt x="9" y="9"/>
                      <a:pt x="9" y="10"/>
                    </a:cubicBezTo>
                    <a:cubicBezTo>
                      <a:pt x="9" y="13"/>
                      <a:pt x="9" y="15"/>
                      <a:pt x="9" y="16"/>
                    </a:cubicBezTo>
                    <a:cubicBezTo>
                      <a:pt x="9" y="18"/>
                      <a:pt x="8" y="19"/>
                      <a:pt x="8" y="20"/>
                    </a:cubicBezTo>
                    <a:cubicBezTo>
                      <a:pt x="8" y="21"/>
                      <a:pt x="7" y="22"/>
                      <a:pt x="7" y="23"/>
                    </a:cubicBezTo>
                    <a:cubicBezTo>
                      <a:pt x="6" y="23"/>
                      <a:pt x="6" y="24"/>
                      <a:pt x="5" y="24"/>
                    </a:cubicBezTo>
                    <a:cubicBezTo>
                      <a:pt x="5" y="25"/>
                      <a:pt x="4" y="25"/>
                      <a:pt x="4" y="25"/>
                    </a:cubicBezTo>
                    <a:cubicBezTo>
                      <a:pt x="3" y="26"/>
                      <a:pt x="2" y="26"/>
                      <a:pt x="2" y="26"/>
                    </a:cubicBezTo>
                    <a:cubicBezTo>
                      <a:pt x="1" y="26"/>
                      <a:pt x="1" y="26"/>
                      <a:pt x="1" y="26"/>
                    </a:cubicBezTo>
                    <a:cubicBezTo>
                      <a:pt x="0" y="26"/>
                      <a:pt x="0" y="26"/>
                      <a:pt x="0" y="26"/>
                    </a:cubicBezTo>
                    <a:cubicBezTo>
                      <a:pt x="0" y="22"/>
                      <a:pt x="0" y="22"/>
                      <a:pt x="0" y="22"/>
                    </a:cubicBezTo>
                    <a:cubicBezTo>
                      <a:pt x="0" y="22"/>
                      <a:pt x="0" y="22"/>
                      <a:pt x="0" y="22"/>
                    </a:cubicBezTo>
                    <a:cubicBezTo>
                      <a:pt x="1" y="22"/>
                      <a:pt x="1" y="22"/>
                      <a:pt x="1" y="22"/>
                    </a:cubicBezTo>
                    <a:cubicBezTo>
                      <a:pt x="1" y="22"/>
                      <a:pt x="1" y="22"/>
                      <a:pt x="1" y="22"/>
                    </a:cubicBezTo>
                    <a:cubicBezTo>
                      <a:pt x="1" y="22"/>
                      <a:pt x="2" y="22"/>
                      <a:pt x="2" y="22"/>
                    </a:cubicBezTo>
                    <a:cubicBezTo>
                      <a:pt x="3" y="21"/>
                      <a:pt x="3" y="21"/>
                      <a:pt x="3" y="21"/>
                    </a:cubicBezTo>
                    <a:cubicBezTo>
                      <a:pt x="4" y="20"/>
                      <a:pt x="4" y="19"/>
                      <a:pt x="5" y="17"/>
                    </a:cubicBezTo>
                    <a:cubicBezTo>
                      <a:pt x="5" y="15"/>
                      <a:pt x="5" y="13"/>
                      <a:pt x="5" y="9"/>
                    </a:cubicBezTo>
                    <a:cubicBezTo>
                      <a:pt x="6" y="8"/>
                      <a:pt x="6" y="6"/>
                      <a:pt x="6" y="5"/>
                    </a:cubicBezTo>
                    <a:cubicBezTo>
                      <a:pt x="6" y="3"/>
                      <a:pt x="6" y="1"/>
                      <a:pt x="6" y="0"/>
                    </a:cubicBezTo>
                    <a:cubicBezTo>
                      <a:pt x="23" y="0"/>
                      <a:pt x="23" y="0"/>
                      <a:pt x="23" y="0"/>
                    </a:cubicBezTo>
                    <a:lnTo>
                      <a:pt x="23" y="26"/>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15" name="Freeform 71"/>
              <p:cNvSpPr>
                <a:spLocks noEditPoints="1"/>
              </p:cNvSpPr>
              <p:nvPr/>
            </p:nvSpPr>
            <p:spPr bwMode="auto">
              <a:xfrm>
                <a:off x="2482" y="2770"/>
                <a:ext cx="45" cy="58"/>
              </a:xfrm>
              <a:custGeom>
                <a:avLst/>
                <a:gdLst>
                  <a:gd name="T0" fmla="*/ 20 w 20"/>
                  <a:gd name="T1" fmla="*/ 18 h 26"/>
                  <a:gd name="T2" fmla="*/ 20 w 20"/>
                  <a:gd name="T3" fmla="*/ 21 h 26"/>
                  <a:gd name="T4" fmla="*/ 17 w 20"/>
                  <a:gd name="T5" fmla="*/ 24 h 26"/>
                  <a:gd name="T6" fmla="*/ 14 w 20"/>
                  <a:gd name="T7" fmla="*/ 25 h 26"/>
                  <a:gd name="T8" fmla="*/ 10 w 20"/>
                  <a:gd name="T9" fmla="*/ 26 h 26"/>
                  <a:gd name="T10" fmla="*/ 0 w 20"/>
                  <a:gd name="T11" fmla="*/ 26 h 26"/>
                  <a:gd name="T12" fmla="*/ 0 w 20"/>
                  <a:gd name="T13" fmla="*/ 0 h 26"/>
                  <a:gd name="T14" fmla="*/ 5 w 20"/>
                  <a:gd name="T15" fmla="*/ 0 h 26"/>
                  <a:gd name="T16" fmla="*/ 5 w 20"/>
                  <a:gd name="T17" fmla="*/ 10 h 26"/>
                  <a:gd name="T18" fmla="*/ 10 w 20"/>
                  <a:gd name="T19" fmla="*/ 10 h 26"/>
                  <a:gd name="T20" fmla="*/ 14 w 20"/>
                  <a:gd name="T21" fmla="*/ 10 h 26"/>
                  <a:gd name="T22" fmla="*/ 18 w 20"/>
                  <a:gd name="T23" fmla="*/ 12 h 26"/>
                  <a:gd name="T24" fmla="*/ 20 w 20"/>
                  <a:gd name="T25" fmla="*/ 14 h 26"/>
                  <a:gd name="T26" fmla="*/ 20 w 20"/>
                  <a:gd name="T27" fmla="*/ 18 h 26"/>
                  <a:gd name="T28" fmla="*/ 16 w 20"/>
                  <a:gd name="T29" fmla="*/ 18 h 26"/>
                  <a:gd name="T30" fmla="*/ 15 w 20"/>
                  <a:gd name="T31" fmla="*/ 16 h 26"/>
                  <a:gd name="T32" fmla="*/ 14 w 20"/>
                  <a:gd name="T33" fmla="*/ 14 h 26"/>
                  <a:gd name="T34" fmla="*/ 12 w 20"/>
                  <a:gd name="T35" fmla="*/ 13 h 26"/>
                  <a:gd name="T36" fmla="*/ 8 w 20"/>
                  <a:gd name="T37" fmla="*/ 13 h 26"/>
                  <a:gd name="T38" fmla="*/ 5 w 20"/>
                  <a:gd name="T39" fmla="*/ 13 h 26"/>
                  <a:gd name="T40" fmla="*/ 5 w 20"/>
                  <a:gd name="T41" fmla="*/ 22 h 26"/>
                  <a:gd name="T42" fmla="*/ 8 w 20"/>
                  <a:gd name="T43" fmla="*/ 22 h 26"/>
                  <a:gd name="T44" fmla="*/ 12 w 20"/>
                  <a:gd name="T45" fmla="*/ 22 h 26"/>
                  <a:gd name="T46" fmla="*/ 14 w 20"/>
                  <a:gd name="T47" fmla="*/ 21 h 26"/>
                  <a:gd name="T48" fmla="*/ 15 w 20"/>
                  <a:gd name="T49" fmla="*/ 20 h 26"/>
                  <a:gd name="T50" fmla="*/ 16 w 20"/>
                  <a:gd name="T51" fmla="*/ 1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 h="26">
                    <a:moveTo>
                      <a:pt x="20" y="18"/>
                    </a:moveTo>
                    <a:cubicBezTo>
                      <a:pt x="20" y="19"/>
                      <a:pt x="20" y="20"/>
                      <a:pt x="20" y="21"/>
                    </a:cubicBezTo>
                    <a:cubicBezTo>
                      <a:pt x="19" y="22"/>
                      <a:pt x="18" y="23"/>
                      <a:pt x="17" y="24"/>
                    </a:cubicBezTo>
                    <a:cubicBezTo>
                      <a:pt x="16" y="24"/>
                      <a:pt x="15" y="25"/>
                      <a:pt x="14" y="25"/>
                    </a:cubicBezTo>
                    <a:cubicBezTo>
                      <a:pt x="13" y="26"/>
                      <a:pt x="11" y="26"/>
                      <a:pt x="10" y="26"/>
                    </a:cubicBezTo>
                    <a:cubicBezTo>
                      <a:pt x="0" y="26"/>
                      <a:pt x="0" y="26"/>
                      <a:pt x="0" y="26"/>
                    </a:cubicBezTo>
                    <a:cubicBezTo>
                      <a:pt x="0" y="0"/>
                      <a:pt x="0" y="0"/>
                      <a:pt x="0" y="0"/>
                    </a:cubicBezTo>
                    <a:cubicBezTo>
                      <a:pt x="5" y="0"/>
                      <a:pt x="5" y="0"/>
                      <a:pt x="5" y="0"/>
                    </a:cubicBezTo>
                    <a:cubicBezTo>
                      <a:pt x="5" y="10"/>
                      <a:pt x="5" y="10"/>
                      <a:pt x="5" y="10"/>
                    </a:cubicBezTo>
                    <a:cubicBezTo>
                      <a:pt x="10" y="10"/>
                      <a:pt x="10" y="10"/>
                      <a:pt x="10" y="10"/>
                    </a:cubicBezTo>
                    <a:cubicBezTo>
                      <a:pt x="12" y="10"/>
                      <a:pt x="13" y="10"/>
                      <a:pt x="14" y="10"/>
                    </a:cubicBezTo>
                    <a:cubicBezTo>
                      <a:pt x="15" y="10"/>
                      <a:pt x="16" y="11"/>
                      <a:pt x="18" y="12"/>
                    </a:cubicBezTo>
                    <a:cubicBezTo>
                      <a:pt x="18" y="12"/>
                      <a:pt x="19" y="13"/>
                      <a:pt x="20" y="14"/>
                    </a:cubicBezTo>
                    <a:cubicBezTo>
                      <a:pt x="20" y="15"/>
                      <a:pt x="20" y="16"/>
                      <a:pt x="20" y="18"/>
                    </a:cubicBezTo>
                    <a:close/>
                    <a:moveTo>
                      <a:pt x="16" y="18"/>
                    </a:moveTo>
                    <a:cubicBezTo>
                      <a:pt x="16" y="17"/>
                      <a:pt x="16" y="16"/>
                      <a:pt x="15" y="16"/>
                    </a:cubicBezTo>
                    <a:cubicBezTo>
                      <a:pt x="15" y="15"/>
                      <a:pt x="15" y="15"/>
                      <a:pt x="14" y="14"/>
                    </a:cubicBezTo>
                    <a:cubicBezTo>
                      <a:pt x="13" y="14"/>
                      <a:pt x="13" y="14"/>
                      <a:pt x="12" y="13"/>
                    </a:cubicBezTo>
                    <a:cubicBezTo>
                      <a:pt x="11" y="13"/>
                      <a:pt x="10" y="13"/>
                      <a:pt x="8" y="13"/>
                    </a:cubicBezTo>
                    <a:cubicBezTo>
                      <a:pt x="5" y="13"/>
                      <a:pt x="5" y="13"/>
                      <a:pt x="5" y="13"/>
                    </a:cubicBezTo>
                    <a:cubicBezTo>
                      <a:pt x="5" y="22"/>
                      <a:pt x="5" y="22"/>
                      <a:pt x="5" y="22"/>
                    </a:cubicBezTo>
                    <a:cubicBezTo>
                      <a:pt x="8" y="22"/>
                      <a:pt x="8" y="22"/>
                      <a:pt x="8" y="22"/>
                    </a:cubicBezTo>
                    <a:cubicBezTo>
                      <a:pt x="10" y="22"/>
                      <a:pt x="11" y="22"/>
                      <a:pt x="12" y="22"/>
                    </a:cubicBezTo>
                    <a:cubicBezTo>
                      <a:pt x="13" y="22"/>
                      <a:pt x="13" y="22"/>
                      <a:pt x="14" y="21"/>
                    </a:cubicBezTo>
                    <a:cubicBezTo>
                      <a:pt x="15" y="21"/>
                      <a:pt x="15" y="20"/>
                      <a:pt x="15" y="20"/>
                    </a:cubicBezTo>
                    <a:cubicBezTo>
                      <a:pt x="16" y="19"/>
                      <a:pt x="16" y="19"/>
                      <a:pt x="16" y="18"/>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16" name="Freeform 72"/>
              <p:cNvSpPr>
                <a:spLocks/>
              </p:cNvSpPr>
              <p:nvPr/>
            </p:nvSpPr>
            <p:spPr bwMode="auto">
              <a:xfrm>
                <a:off x="2170" y="2897"/>
                <a:ext cx="54" cy="58"/>
              </a:xfrm>
              <a:custGeom>
                <a:avLst/>
                <a:gdLst>
                  <a:gd name="T0" fmla="*/ 54 w 54"/>
                  <a:gd name="T1" fmla="*/ 58 h 58"/>
                  <a:gd name="T2" fmla="*/ 45 w 54"/>
                  <a:gd name="T3" fmla="*/ 58 h 58"/>
                  <a:gd name="T4" fmla="*/ 45 w 54"/>
                  <a:gd name="T5" fmla="*/ 13 h 58"/>
                  <a:gd name="T6" fmla="*/ 32 w 54"/>
                  <a:gd name="T7" fmla="*/ 42 h 58"/>
                  <a:gd name="T8" fmla="*/ 23 w 54"/>
                  <a:gd name="T9" fmla="*/ 42 h 58"/>
                  <a:gd name="T10" fmla="*/ 9 w 54"/>
                  <a:gd name="T11" fmla="*/ 13 h 58"/>
                  <a:gd name="T12" fmla="*/ 9 w 54"/>
                  <a:gd name="T13" fmla="*/ 58 h 58"/>
                  <a:gd name="T14" fmla="*/ 0 w 54"/>
                  <a:gd name="T15" fmla="*/ 58 h 58"/>
                  <a:gd name="T16" fmla="*/ 0 w 54"/>
                  <a:gd name="T17" fmla="*/ 0 h 58"/>
                  <a:gd name="T18" fmla="*/ 12 w 54"/>
                  <a:gd name="T19" fmla="*/ 0 h 58"/>
                  <a:gd name="T20" fmla="*/ 27 w 54"/>
                  <a:gd name="T21" fmla="*/ 33 h 58"/>
                  <a:gd name="T22" fmla="*/ 43 w 54"/>
                  <a:gd name="T23" fmla="*/ 0 h 58"/>
                  <a:gd name="T24" fmla="*/ 54 w 54"/>
                  <a:gd name="T25" fmla="*/ 0 h 58"/>
                  <a:gd name="T26" fmla="*/ 54 w 54"/>
                  <a:gd name="T27"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8">
                    <a:moveTo>
                      <a:pt x="54" y="58"/>
                    </a:moveTo>
                    <a:lnTo>
                      <a:pt x="45" y="58"/>
                    </a:lnTo>
                    <a:lnTo>
                      <a:pt x="45" y="13"/>
                    </a:lnTo>
                    <a:lnTo>
                      <a:pt x="32" y="42"/>
                    </a:lnTo>
                    <a:lnTo>
                      <a:pt x="23" y="42"/>
                    </a:lnTo>
                    <a:lnTo>
                      <a:pt x="9" y="13"/>
                    </a:lnTo>
                    <a:lnTo>
                      <a:pt x="9" y="58"/>
                    </a:lnTo>
                    <a:lnTo>
                      <a:pt x="0" y="58"/>
                    </a:lnTo>
                    <a:lnTo>
                      <a:pt x="0" y="0"/>
                    </a:lnTo>
                    <a:lnTo>
                      <a:pt x="12" y="0"/>
                    </a:lnTo>
                    <a:lnTo>
                      <a:pt x="27" y="33"/>
                    </a:lnTo>
                    <a:lnTo>
                      <a:pt x="43" y="0"/>
                    </a:lnTo>
                    <a:lnTo>
                      <a:pt x="54" y="0"/>
                    </a:lnTo>
                    <a:lnTo>
                      <a:pt x="54" y="58"/>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17" name="Freeform 73"/>
              <p:cNvSpPr>
                <a:spLocks noEditPoints="1"/>
              </p:cNvSpPr>
              <p:nvPr/>
            </p:nvSpPr>
            <p:spPr bwMode="auto">
              <a:xfrm>
                <a:off x="2235" y="2895"/>
                <a:ext cx="51" cy="62"/>
              </a:xfrm>
              <a:custGeom>
                <a:avLst/>
                <a:gdLst>
                  <a:gd name="T0" fmla="*/ 23 w 23"/>
                  <a:gd name="T1" fmla="*/ 14 h 28"/>
                  <a:gd name="T2" fmla="*/ 20 w 23"/>
                  <a:gd name="T3" fmla="*/ 25 h 28"/>
                  <a:gd name="T4" fmla="*/ 11 w 23"/>
                  <a:gd name="T5" fmla="*/ 28 h 28"/>
                  <a:gd name="T6" fmla="*/ 3 w 23"/>
                  <a:gd name="T7" fmla="*/ 24 h 28"/>
                  <a:gd name="T8" fmla="*/ 0 w 23"/>
                  <a:gd name="T9" fmla="*/ 14 h 28"/>
                  <a:gd name="T10" fmla="*/ 3 w 23"/>
                  <a:gd name="T11" fmla="*/ 4 h 28"/>
                  <a:gd name="T12" fmla="*/ 11 w 23"/>
                  <a:gd name="T13" fmla="*/ 0 h 28"/>
                  <a:gd name="T14" fmla="*/ 20 w 23"/>
                  <a:gd name="T15" fmla="*/ 4 h 28"/>
                  <a:gd name="T16" fmla="*/ 23 w 23"/>
                  <a:gd name="T17" fmla="*/ 14 h 28"/>
                  <a:gd name="T18" fmla="*/ 19 w 23"/>
                  <a:gd name="T19" fmla="*/ 14 h 28"/>
                  <a:gd name="T20" fmla="*/ 17 w 23"/>
                  <a:gd name="T21" fmla="*/ 7 h 28"/>
                  <a:gd name="T22" fmla="*/ 11 w 23"/>
                  <a:gd name="T23" fmla="*/ 4 h 28"/>
                  <a:gd name="T24" fmla="*/ 6 w 23"/>
                  <a:gd name="T25" fmla="*/ 7 h 28"/>
                  <a:gd name="T26" fmla="*/ 4 w 23"/>
                  <a:gd name="T27" fmla="*/ 14 h 28"/>
                  <a:gd name="T28" fmla="*/ 6 w 23"/>
                  <a:gd name="T29" fmla="*/ 22 h 28"/>
                  <a:gd name="T30" fmla="*/ 11 w 23"/>
                  <a:gd name="T31" fmla="*/ 24 h 28"/>
                  <a:gd name="T32" fmla="*/ 17 w 23"/>
                  <a:gd name="T33" fmla="*/ 22 h 28"/>
                  <a:gd name="T34" fmla="*/ 19 w 23"/>
                  <a:gd name="T35"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28">
                    <a:moveTo>
                      <a:pt x="23" y="14"/>
                    </a:moveTo>
                    <a:cubicBezTo>
                      <a:pt x="23" y="19"/>
                      <a:pt x="22" y="22"/>
                      <a:pt x="20" y="25"/>
                    </a:cubicBezTo>
                    <a:cubicBezTo>
                      <a:pt x="18" y="27"/>
                      <a:pt x="15" y="28"/>
                      <a:pt x="11" y="28"/>
                    </a:cubicBezTo>
                    <a:cubicBezTo>
                      <a:pt x="8" y="28"/>
                      <a:pt x="5" y="27"/>
                      <a:pt x="3" y="24"/>
                    </a:cubicBezTo>
                    <a:cubicBezTo>
                      <a:pt x="1" y="22"/>
                      <a:pt x="0" y="19"/>
                      <a:pt x="0" y="14"/>
                    </a:cubicBezTo>
                    <a:cubicBezTo>
                      <a:pt x="0" y="10"/>
                      <a:pt x="1" y="7"/>
                      <a:pt x="3" y="4"/>
                    </a:cubicBezTo>
                    <a:cubicBezTo>
                      <a:pt x="5" y="2"/>
                      <a:pt x="8" y="0"/>
                      <a:pt x="11" y="0"/>
                    </a:cubicBezTo>
                    <a:cubicBezTo>
                      <a:pt x="15" y="0"/>
                      <a:pt x="18" y="2"/>
                      <a:pt x="20" y="4"/>
                    </a:cubicBezTo>
                    <a:cubicBezTo>
                      <a:pt x="22" y="7"/>
                      <a:pt x="23" y="10"/>
                      <a:pt x="23" y="14"/>
                    </a:cubicBezTo>
                    <a:close/>
                    <a:moveTo>
                      <a:pt x="19" y="14"/>
                    </a:moveTo>
                    <a:cubicBezTo>
                      <a:pt x="19" y="11"/>
                      <a:pt x="18" y="8"/>
                      <a:pt x="17" y="7"/>
                    </a:cubicBezTo>
                    <a:cubicBezTo>
                      <a:pt x="16" y="5"/>
                      <a:pt x="14" y="4"/>
                      <a:pt x="11" y="4"/>
                    </a:cubicBezTo>
                    <a:cubicBezTo>
                      <a:pt x="9" y="4"/>
                      <a:pt x="7" y="5"/>
                      <a:pt x="6" y="7"/>
                    </a:cubicBezTo>
                    <a:cubicBezTo>
                      <a:pt x="5" y="8"/>
                      <a:pt x="4" y="11"/>
                      <a:pt x="4" y="14"/>
                    </a:cubicBezTo>
                    <a:cubicBezTo>
                      <a:pt x="4" y="18"/>
                      <a:pt x="5" y="20"/>
                      <a:pt x="6" y="22"/>
                    </a:cubicBezTo>
                    <a:cubicBezTo>
                      <a:pt x="7" y="24"/>
                      <a:pt x="9" y="24"/>
                      <a:pt x="11" y="24"/>
                    </a:cubicBezTo>
                    <a:cubicBezTo>
                      <a:pt x="14" y="24"/>
                      <a:pt x="16" y="24"/>
                      <a:pt x="17" y="22"/>
                    </a:cubicBezTo>
                    <a:cubicBezTo>
                      <a:pt x="18" y="20"/>
                      <a:pt x="19" y="18"/>
                      <a:pt x="19" y="14"/>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18" name="Freeform 74"/>
              <p:cNvSpPr>
                <a:spLocks/>
              </p:cNvSpPr>
              <p:nvPr/>
            </p:nvSpPr>
            <p:spPr bwMode="auto">
              <a:xfrm>
                <a:off x="2297" y="2897"/>
                <a:ext cx="45" cy="58"/>
              </a:xfrm>
              <a:custGeom>
                <a:avLst/>
                <a:gdLst>
                  <a:gd name="T0" fmla="*/ 45 w 45"/>
                  <a:gd name="T1" fmla="*/ 58 h 58"/>
                  <a:gd name="T2" fmla="*/ 36 w 45"/>
                  <a:gd name="T3" fmla="*/ 58 h 58"/>
                  <a:gd name="T4" fmla="*/ 36 w 45"/>
                  <a:gd name="T5" fmla="*/ 33 h 58"/>
                  <a:gd name="T6" fmla="*/ 9 w 45"/>
                  <a:gd name="T7" fmla="*/ 33 h 58"/>
                  <a:gd name="T8" fmla="*/ 9 w 45"/>
                  <a:gd name="T9" fmla="*/ 58 h 58"/>
                  <a:gd name="T10" fmla="*/ 0 w 45"/>
                  <a:gd name="T11" fmla="*/ 58 h 58"/>
                  <a:gd name="T12" fmla="*/ 0 w 45"/>
                  <a:gd name="T13" fmla="*/ 0 h 58"/>
                  <a:gd name="T14" fmla="*/ 9 w 45"/>
                  <a:gd name="T15" fmla="*/ 0 h 58"/>
                  <a:gd name="T16" fmla="*/ 9 w 45"/>
                  <a:gd name="T17" fmla="*/ 24 h 58"/>
                  <a:gd name="T18" fmla="*/ 36 w 45"/>
                  <a:gd name="T19" fmla="*/ 24 h 58"/>
                  <a:gd name="T20" fmla="*/ 36 w 45"/>
                  <a:gd name="T21" fmla="*/ 0 h 58"/>
                  <a:gd name="T22" fmla="*/ 45 w 45"/>
                  <a:gd name="T23" fmla="*/ 0 h 58"/>
                  <a:gd name="T24" fmla="*/ 45 w 45"/>
                  <a:gd name="T2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5" h="58">
                    <a:moveTo>
                      <a:pt x="45" y="58"/>
                    </a:moveTo>
                    <a:lnTo>
                      <a:pt x="36" y="58"/>
                    </a:lnTo>
                    <a:lnTo>
                      <a:pt x="36" y="33"/>
                    </a:lnTo>
                    <a:lnTo>
                      <a:pt x="9" y="33"/>
                    </a:lnTo>
                    <a:lnTo>
                      <a:pt x="9" y="58"/>
                    </a:lnTo>
                    <a:lnTo>
                      <a:pt x="0" y="58"/>
                    </a:lnTo>
                    <a:lnTo>
                      <a:pt x="0" y="0"/>
                    </a:lnTo>
                    <a:lnTo>
                      <a:pt x="9" y="0"/>
                    </a:lnTo>
                    <a:lnTo>
                      <a:pt x="9" y="24"/>
                    </a:lnTo>
                    <a:lnTo>
                      <a:pt x="36" y="24"/>
                    </a:lnTo>
                    <a:lnTo>
                      <a:pt x="36" y="0"/>
                    </a:lnTo>
                    <a:lnTo>
                      <a:pt x="45" y="0"/>
                    </a:lnTo>
                    <a:lnTo>
                      <a:pt x="45" y="58"/>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19" name="Freeform 75"/>
              <p:cNvSpPr>
                <a:spLocks/>
              </p:cNvSpPr>
              <p:nvPr/>
            </p:nvSpPr>
            <p:spPr bwMode="auto">
              <a:xfrm>
                <a:off x="2357" y="2897"/>
                <a:ext cx="45" cy="58"/>
              </a:xfrm>
              <a:custGeom>
                <a:avLst/>
                <a:gdLst>
                  <a:gd name="T0" fmla="*/ 45 w 45"/>
                  <a:gd name="T1" fmla="*/ 58 h 58"/>
                  <a:gd name="T2" fmla="*/ 36 w 45"/>
                  <a:gd name="T3" fmla="*/ 58 h 58"/>
                  <a:gd name="T4" fmla="*/ 36 w 45"/>
                  <a:gd name="T5" fmla="*/ 15 h 58"/>
                  <a:gd name="T6" fmla="*/ 9 w 45"/>
                  <a:gd name="T7" fmla="*/ 58 h 58"/>
                  <a:gd name="T8" fmla="*/ 0 w 45"/>
                  <a:gd name="T9" fmla="*/ 58 h 58"/>
                  <a:gd name="T10" fmla="*/ 0 w 45"/>
                  <a:gd name="T11" fmla="*/ 0 h 58"/>
                  <a:gd name="T12" fmla="*/ 9 w 45"/>
                  <a:gd name="T13" fmla="*/ 0 h 58"/>
                  <a:gd name="T14" fmla="*/ 9 w 45"/>
                  <a:gd name="T15" fmla="*/ 42 h 58"/>
                  <a:gd name="T16" fmla="*/ 36 w 45"/>
                  <a:gd name="T17" fmla="*/ 0 h 58"/>
                  <a:gd name="T18" fmla="*/ 45 w 45"/>
                  <a:gd name="T19" fmla="*/ 0 h 58"/>
                  <a:gd name="T20" fmla="*/ 45 w 45"/>
                  <a:gd name="T21"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58">
                    <a:moveTo>
                      <a:pt x="45" y="58"/>
                    </a:moveTo>
                    <a:lnTo>
                      <a:pt x="36" y="58"/>
                    </a:lnTo>
                    <a:lnTo>
                      <a:pt x="36" y="15"/>
                    </a:lnTo>
                    <a:lnTo>
                      <a:pt x="9" y="58"/>
                    </a:lnTo>
                    <a:lnTo>
                      <a:pt x="0" y="58"/>
                    </a:lnTo>
                    <a:lnTo>
                      <a:pt x="0" y="0"/>
                    </a:lnTo>
                    <a:lnTo>
                      <a:pt x="9" y="0"/>
                    </a:lnTo>
                    <a:lnTo>
                      <a:pt x="9" y="42"/>
                    </a:lnTo>
                    <a:lnTo>
                      <a:pt x="36" y="0"/>
                    </a:lnTo>
                    <a:lnTo>
                      <a:pt x="45" y="0"/>
                    </a:lnTo>
                    <a:lnTo>
                      <a:pt x="45" y="58"/>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20" name="Freeform 76"/>
              <p:cNvSpPr>
                <a:spLocks/>
              </p:cNvSpPr>
              <p:nvPr/>
            </p:nvSpPr>
            <p:spPr bwMode="auto">
              <a:xfrm>
                <a:off x="2411" y="2897"/>
                <a:ext cx="49" cy="58"/>
              </a:xfrm>
              <a:custGeom>
                <a:avLst/>
                <a:gdLst>
                  <a:gd name="T0" fmla="*/ 49 w 49"/>
                  <a:gd name="T1" fmla="*/ 9 h 58"/>
                  <a:gd name="T2" fmla="*/ 29 w 49"/>
                  <a:gd name="T3" fmla="*/ 9 h 58"/>
                  <a:gd name="T4" fmla="*/ 29 w 49"/>
                  <a:gd name="T5" fmla="*/ 58 h 58"/>
                  <a:gd name="T6" fmla="*/ 20 w 49"/>
                  <a:gd name="T7" fmla="*/ 58 h 58"/>
                  <a:gd name="T8" fmla="*/ 20 w 49"/>
                  <a:gd name="T9" fmla="*/ 9 h 58"/>
                  <a:gd name="T10" fmla="*/ 0 w 49"/>
                  <a:gd name="T11" fmla="*/ 9 h 58"/>
                  <a:gd name="T12" fmla="*/ 0 w 49"/>
                  <a:gd name="T13" fmla="*/ 0 h 58"/>
                  <a:gd name="T14" fmla="*/ 49 w 49"/>
                  <a:gd name="T15" fmla="*/ 0 h 58"/>
                  <a:gd name="T16" fmla="*/ 49 w 49"/>
                  <a:gd name="T17" fmla="*/ 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58">
                    <a:moveTo>
                      <a:pt x="49" y="9"/>
                    </a:moveTo>
                    <a:lnTo>
                      <a:pt x="29" y="9"/>
                    </a:lnTo>
                    <a:lnTo>
                      <a:pt x="29" y="58"/>
                    </a:lnTo>
                    <a:lnTo>
                      <a:pt x="20" y="58"/>
                    </a:lnTo>
                    <a:lnTo>
                      <a:pt x="20" y="9"/>
                    </a:lnTo>
                    <a:lnTo>
                      <a:pt x="0" y="9"/>
                    </a:lnTo>
                    <a:lnTo>
                      <a:pt x="0" y="0"/>
                    </a:lnTo>
                    <a:lnTo>
                      <a:pt x="49" y="0"/>
                    </a:lnTo>
                    <a:lnTo>
                      <a:pt x="49" y="9"/>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21" name="Freeform 77"/>
              <p:cNvSpPr>
                <a:spLocks noEditPoints="1"/>
              </p:cNvSpPr>
              <p:nvPr/>
            </p:nvSpPr>
            <p:spPr bwMode="auto">
              <a:xfrm>
                <a:off x="2462" y="2895"/>
                <a:ext cx="53" cy="62"/>
              </a:xfrm>
              <a:custGeom>
                <a:avLst/>
                <a:gdLst>
                  <a:gd name="T0" fmla="*/ 24 w 24"/>
                  <a:gd name="T1" fmla="*/ 14 h 28"/>
                  <a:gd name="T2" fmla="*/ 21 w 24"/>
                  <a:gd name="T3" fmla="*/ 25 h 28"/>
                  <a:gd name="T4" fmla="*/ 12 w 24"/>
                  <a:gd name="T5" fmla="*/ 28 h 28"/>
                  <a:gd name="T6" fmla="*/ 4 w 24"/>
                  <a:gd name="T7" fmla="*/ 24 h 28"/>
                  <a:gd name="T8" fmla="*/ 0 w 24"/>
                  <a:gd name="T9" fmla="*/ 14 h 28"/>
                  <a:gd name="T10" fmla="*/ 4 w 24"/>
                  <a:gd name="T11" fmla="*/ 4 h 28"/>
                  <a:gd name="T12" fmla="*/ 12 w 24"/>
                  <a:gd name="T13" fmla="*/ 0 h 28"/>
                  <a:gd name="T14" fmla="*/ 21 w 24"/>
                  <a:gd name="T15" fmla="*/ 4 h 28"/>
                  <a:gd name="T16" fmla="*/ 24 w 24"/>
                  <a:gd name="T17" fmla="*/ 14 h 28"/>
                  <a:gd name="T18" fmla="*/ 19 w 24"/>
                  <a:gd name="T19" fmla="*/ 14 h 28"/>
                  <a:gd name="T20" fmla="*/ 17 w 24"/>
                  <a:gd name="T21" fmla="*/ 7 h 28"/>
                  <a:gd name="T22" fmla="*/ 12 w 24"/>
                  <a:gd name="T23" fmla="*/ 4 h 28"/>
                  <a:gd name="T24" fmla="*/ 7 w 24"/>
                  <a:gd name="T25" fmla="*/ 7 h 28"/>
                  <a:gd name="T26" fmla="*/ 5 w 24"/>
                  <a:gd name="T27" fmla="*/ 14 h 28"/>
                  <a:gd name="T28" fmla="*/ 7 w 24"/>
                  <a:gd name="T29" fmla="*/ 22 h 28"/>
                  <a:gd name="T30" fmla="*/ 12 w 24"/>
                  <a:gd name="T31" fmla="*/ 24 h 28"/>
                  <a:gd name="T32" fmla="*/ 17 w 24"/>
                  <a:gd name="T33" fmla="*/ 22 h 28"/>
                  <a:gd name="T34" fmla="*/ 19 w 24"/>
                  <a:gd name="T35"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 h="28">
                    <a:moveTo>
                      <a:pt x="24" y="14"/>
                    </a:moveTo>
                    <a:cubicBezTo>
                      <a:pt x="24" y="19"/>
                      <a:pt x="23" y="22"/>
                      <a:pt x="21" y="25"/>
                    </a:cubicBezTo>
                    <a:cubicBezTo>
                      <a:pt x="18" y="27"/>
                      <a:pt x="16" y="28"/>
                      <a:pt x="12" y="28"/>
                    </a:cubicBezTo>
                    <a:cubicBezTo>
                      <a:pt x="8" y="28"/>
                      <a:pt x="6" y="27"/>
                      <a:pt x="4" y="24"/>
                    </a:cubicBezTo>
                    <a:cubicBezTo>
                      <a:pt x="1" y="22"/>
                      <a:pt x="0" y="19"/>
                      <a:pt x="0" y="14"/>
                    </a:cubicBezTo>
                    <a:cubicBezTo>
                      <a:pt x="0" y="10"/>
                      <a:pt x="1" y="7"/>
                      <a:pt x="4" y="4"/>
                    </a:cubicBezTo>
                    <a:cubicBezTo>
                      <a:pt x="6" y="2"/>
                      <a:pt x="9" y="0"/>
                      <a:pt x="12" y="0"/>
                    </a:cubicBezTo>
                    <a:cubicBezTo>
                      <a:pt x="16" y="0"/>
                      <a:pt x="18" y="2"/>
                      <a:pt x="21" y="4"/>
                    </a:cubicBezTo>
                    <a:cubicBezTo>
                      <a:pt x="23" y="7"/>
                      <a:pt x="24" y="10"/>
                      <a:pt x="24" y="14"/>
                    </a:cubicBezTo>
                    <a:close/>
                    <a:moveTo>
                      <a:pt x="19" y="14"/>
                    </a:moveTo>
                    <a:cubicBezTo>
                      <a:pt x="19" y="11"/>
                      <a:pt x="19" y="8"/>
                      <a:pt x="17" y="7"/>
                    </a:cubicBezTo>
                    <a:cubicBezTo>
                      <a:pt x="16" y="5"/>
                      <a:pt x="14" y="4"/>
                      <a:pt x="12" y="4"/>
                    </a:cubicBezTo>
                    <a:cubicBezTo>
                      <a:pt x="10" y="4"/>
                      <a:pt x="8" y="5"/>
                      <a:pt x="7" y="7"/>
                    </a:cubicBezTo>
                    <a:cubicBezTo>
                      <a:pt x="6" y="8"/>
                      <a:pt x="5" y="11"/>
                      <a:pt x="5" y="14"/>
                    </a:cubicBezTo>
                    <a:cubicBezTo>
                      <a:pt x="5" y="18"/>
                      <a:pt x="6" y="20"/>
                      <a:pt x="7" y="22"/>
                    </a:cubicBezTo>
                    <a:cubicBezTo>
                      <a:pt x="8" y="24"/>
                      <a:pt x="10" y="24"/>
                      <a:pt x="12" y="24"/>
                    </a:cubicBezTo>
                    <a:cubicBezTo>
                      <a:pt x="14" y="24"/>
                      <a:pt x="16" y="24"/>
                      <a:pt x="17" y="22"/>
                    </a:cubicBezTo>
                    <a:cubicBezTo>
                      <a:pt x="19" y="20"/>
                      <a:pt x="19" y="18"/>
                      <a:pt x="19" y="14"/>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22" name="Freeform 78"/>
              <p:cNvSpPr>
                <a:spLocks noEditPoints="1"/>
              </p:cNvSpPr>
              <p:nvPr/>
            </p:nvSpPr>
            <p:spPr bwMode="auto">
              <a:xfrm>
                <a:off x="2524" y="2895"/>
                <a:ext cx="49" cy="82"/>
              </a:xfrm>
              <a:custGeom>
                <a:avLst/>
                <a:gdLst>
                  <a:gd name="T0" fmla="*/ 22 w 22"/>
                  <a:gd name="T1" fmla="*/ 14 h 37"/>
                  <a:gd name="T2" fmla="*/ 19 w 22"/>
                  <a:gd name="T3" fmla="*/ 24 h 37"/>
                  <a:gd name="T4" fmla="*/ 11 w 22"/>
                  <a:gd name="T5" fmla="*/ 28 h 37"/>
                  <a:gd name="T6" fmla="*/ 8 w 22"/>
                  <a:gd name="T7" fmla="*/ 27 h 37"/>
                  <a:gd name="T8" fmla="*/ 5 w 22"/>
                  <a:gd name="T9" fmla="*/ 26 h 37"/>
                  <a:gd name="T10" fmla="*/ 5 w 22"/>
                  <a:gd name="T11" fmla="*/ 37 h 37"/>
                  <a:gd name="T12" fmla="*/ 0 w 22"/>
                  <a:gd name="T13" fmla="*/ 37 h 37"/>
                  <a:gd name="T14" fmla="*/ 0 w 22"/>
                  <a:gd name="T15" fmla="*/ 1 h 37"/>
                  <a:gd name="T16" fmla="*/ 5 w 22"/>
                  <a:gd name="T17" fmla="*/ 1 h 37"/>
                  <a:gd name="T18" fmla="*/ 5 w 22"/>
                  <a:gd name="T19" fmla="*/ 4 h 37"/>
                  <a:gd name="T20" fmla="*/ 8 w 22"/>
                  <a:gd name="T21" fmla="*/ 1 h 37"/>
                  <a:gd name="T22" fmla="*/ 13 w 22"/>
                  <a:gd name="T23" fmla="*/ 0 h 37"/>
                  <a:gd name="T24" fmla="*/ 20 w 22"/>
                  <a:gd name="T25" fmla="*/ 4 h 37"/>
                  <a:gd name="T26" fmla="*/ 22 w 22"/>
                  <a:gd name="T27" fmla="*/ 14 h 37"/>
                  <a:gd name="T28" fmla="*/ 18 w 22"/>
                  <a:gd name="T29" fmla="*/ 14 h 37"/>
                  <a:gd name="T30" fmla="*/ 16 w 22"/>
                  <a:gd name="T31" fmla="*/ 7 h 37"/>
                  <a:gd name="T32" fmla="*/ 12 w 22"/>
                  <a:gd name="T33" fmla="*/ 5 h 37"/>
                  <a:gd name="T34" fmla="*/ 8 w 22"/>
                  <a:gd name="T35" fmla="*/ 6 h 37"/>
                  <a:gd name="T36" fmla="*/ 5 w 22"/>
                  <a:gd name="T37" fmla="*/ 8 h 37"/>
                  <a:gd name="T38" fmla="*/ 5 w 22"/>
                  <a:gd name="T39" fmla="*/ 23 h 37"/>
                  <a:gd name="T40" fmla="*/ 8 w 22"/>
                  <a:gd name="T41" fmla="*/ 24 h 37"/>
                  <a:gd name="T42" fmla="*/ 11 w 22"/>
                  <a:gd name="T43" fmla="*/ 24 h 37"/>
                  <a:gd name="T44" fmla="*/ 16 w 22"/>
                  <a:gd name="T45" fmla="*/ 21 h 37"/>
                  <a:gd name="T46" fmla="*/ 18 w 22"/>
                  <a:gd name="T47"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 h="37">
                    <a:moveTo>
                      <a:pt x="22" y="14"/>
                    </a:moveTo>
                    <a:cubicBezTo>
                      <a:pt x="22" y="18"/>
                      <a:pt x="21" y="21"/>
                      <a:pt x="19" y="24"/>
                    </a:cubicBezTo>
                    <a:cubicBezTo>
                      <a:pt x="17" y="27"/>
                      <a:pt x="14" y="28"/>
                      <a:pt x="11" y="28"/>
                    </a:cubicBezTo>
                    <a:cubicBezTo>
                      <a:pt x="10" y="28"/>
                      <a:pt x="9" y="28"/>
                      <a:pt x="8" y="27"/>
                    </a:cubicBezTo>
                    <a:cubicBezTo>
                      <a:pt x="7" y="27"/>
                      <a:pt x="6" y="27"/>
                      <a:pt x="5" y="26"/>
                    </a:cubicBezTo>
                    <a:cubicBezTo>
                      <a:pt x="5" y="37"/>
                      <a:pt x="5" y="37"/>
                      <a:pt x="5" y="37"/>
                    </a:cubicBezTo>
                    <a:cubicBezTo>
                      <a:pt x="0" y="37"/>
                      <a:pt x="0" y="37"/>
                      <a:pt x="0" y="37"/>
                    </a:cubicBezTo>
                    <a:cubicBezTo>
                      <a:pt x="0" y="1"/>
                      <a:pt x="0" y="1"/>
                      <a:pt x="0" y="1"/>
                    </a:cubicBezTo>
                    <a:cubicBezTo>
                      <a:pt x="5" y="1"/>
                      <a:pt x="5" y="1"/>
                      <a:pt x="5" y="1"/>
                    </a:cubicBezTo>
                    <a:cubicBezTo>
                      <a:pt x="5" y="4"/>
                      <a:pt x="5" y="4"/>
                      <a:pt x="5" y="4"/>
                    </a:cubicBezTo>
                    <a:cubicBezTo>
                      <a:pt x="6" y="3"/>
                      <a:pt x="7" y="2"/>
                      <a:pt x="8" y="1"/>
                    </a:cubicBezTo>
                    <a:cubicBezTo>
                      <a:pt x="10" y="1"/>
                      <a:pt x="11" y="0"/>
                      <a:pt x="13" y="0"/>
                    </a:cubicBezTo>
                    <a:cubicBezTo>
                      <a:pt x="16" y="0"/>
                      <a:pt x="18" y="2"/>
                      <a:pt x="20" y="4"/>
                    </a:cubicBezTo>
                    <a:cubicBezTo>
                      <a:pt x="21" y="6"/>
                      <a:pt x="22" y="10"/>
                      <a:pt x="22" y="14"/>
                    </a:cubicBezTo>
                    <a:close/>
                    <a:moveTo>
                      <a:pt x="18" y="14"/>
                    </a:moveTo>
                    <a:cubicBezTo>
                      <a:pt x="18" y="11"/>
                      <a:pt x="17" y="9"/>
                      <a:pt x="16" y="7"/>
                    </a:cubicBezTo>
                    <a:cubicBezTo>
                      <a:pt x="15" y="6"/>
                      <a:pt x="14" y="5"/>
                      <a:pt x="12" y="5"/>
                    </a:cubicBezTo>
                    <a:cubicBezTo>
                      <a:pt x="10" y="5"/>
                      <a:pt x="9" y="5"/>
                      <a:pt x="8" y="6"/>
                    </a:cubicBezTo>
                    <a:cubicBezTo>
                      <a:pt x="7" y="6"/>
                      <a:pt x="6" y="7"/>
                      <a:pt x="5" y="8"/>
                    </a:cubicBezTo>
                    <a:cubicBezTo>
                      <a:pt x="5" y="23"/>
                      <a:pt x="5" y="23"/>
                      <a:pt x="5" y="23"/>
                    </a:cubicBezTo>
                    <a:cubicBezTo>
                      <a:pt x="6" y="23"/>
                      <a:pt x="7" y="23"/>
                      <a:pt x="8" y="24"/>
                    </a:cubicBezTo>
                    <a:cubicBezTo>
                      <a:pt x="9" y="24"/>
                      <a:pt x="9" y="24"/>
                      <a:pt x="11" y="24"/>
                    </a:cubicBezTo>
                    <a:cubicBezTo>
                      <a:pt x="13" y="24"/>
                      <a:pt x="15" y="23"/>
                      <a:pt x="16" y="21"/>
                    </a:cubicBezTo>
                    <a:cubicBezTo>
                      <a:pt x="17" y="20"/>
                      <a:pt x="18" y="17"/>
                      <a:pt x="18" y="14"/>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23" name="Freeform 79"/>
              <p:cNvSpPr>
                <a:spLocks/>
              </p:cNvSpPr>
              <p:nvPr/>
            </p:nvSpPr>
            <p:spPr bwMode="auto">
              <a:xfrm>
                <a:off x="2584" y="2897"/>
                <a:ext cx="47" cy="58"/>
              </a:xfrm>
              <a:custGeom>
                <a:avLst/>
                <a:gdLst>
                  <a:gd name="T0" fmla="*/ 47 w 47"/>
                  <a:gd name="T1" fmla="*/ 58 h 58"/>
                  <a:gd name="T2" fmla="*/ 36 w 47"/>
                  <a:gd name="T3" fmla="*/ 58 h 58"/>
                  <a:gd name="T4" fmla="*/ 36 w 47"/>
                  <a:gd name="T5" fmla="*/ 15 h 58"/>
                  <a:gd name="T6" fmla="*/ 9 w 47"/>
                  <a:gd name="T7" fmla="*/ 58 h 58"/>
                  <a:gd name="T8" fmla="*/ 0 w 47"/>
                  <a:gd name="T9" fmla="*/ 58 h 58"/>
                  <a:gd name="T10" fmla="*/ 0 w 47"/>
                  <a:gd name="T11" fmla="*/ 0 h 58"/>
                  <a:gd name="T12" fmla="*/ 9 w 47"/>
                  <a:gd name="T13" fmla="*/ 0 h 58"/>
                  <a:gd name="T14" fmla="*/ 9 w 47"/>
                  <a:gd name="T15" fmla="*/ 42 h 58"/>
                  <a:gd name="T16" fmla="*/ 36 w 47"/>
                  <a:gd name="T17" fmla="*/ 0 h 58"/>
                  <a:gd name="T18" fmla="*/ 47 w 47"/>
                  <a:gd name="T19" fmla="*/ 0 h 58"/>
                  <a:gd name="T20" fmla="*/ 47 w 47"/>
                  <a:gd name="T21"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58">
                    <a:moveTo>
                      <a:pt x="47" y="58"/>
                    </a:moveTo>
                    <a:lnTo>
                      <a:pt x="36" y="58"/>
                    </a:lnTo>
                    <a:lnTo>
                      <a:pt x="36" y="15"/>
                    </a:lnTo>
                    <a:lnTo>
                      <a:pt x="9" y="58"/>
                    </a:lnTo>
                    <a:lnTo>
                      <a:pt x="0" y="58"/>
                    </a:lnTo>
                    <a:lnTo>
                      <a:pt x="0" y="0"/>
                    </a:lnTo>
                    <a:lnTo>
                      <a:pt x="9" y="0"/>
                    </a:lnTo>
                    <a:lnTo>
                      <a:pt x="9" y="42"/>
                    </a:lnTo>
                    <a:lnTo>
                      <a:pt x="36" y="0"/>
                    </a:lnTo>
                    <a:lnTo>
                      <a:pt x="47" y="0"/>
                    </a:lnTo>
                    <a:lnTo>
                      <a:pt x="47" y="58"/>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24" name="Freeform 80"/>
              <p:cNvSpPr>
                <a:spLocks/>
              </p:cNvSpPr>
              <p:nvPr/>
            </p:nvSpPr>
            <p:spPr bwMode="auto">
              <a:xfrm>
                <a:off x="2645" y="2897"/>
                <a:ext cx="46" cy="58"/>
              </a:xfrm>
              <a:custGeom>
                <a:avLst/>
                <a:gdLst>
                  <a:gd name="T0" fmla="*/ 46 w 46"/>
                  <a:gd name="T1" fmla="*/ 58 h 58"/>
                  <a:gd name="T2" fmla="*/ 35 w 46"/>
                  <a:gd name="T3" fmla="*/ 58 h 58"/>
                  <a:gd name="T4" fmla="*/ 35 w 46"/>
                  <a:gd name="T5" fmla="*/ 33 h 58"/>
                  <a:gd name="T6" fmla="*/ 8 w 46"/>
                  <a:gd name="T7" fmla="*/ 33 h 58"/>
                  <a:gd name="T8" fmla="*/ 8 w 46"/>
                  <a:gd name="T9" fmla="*/ 58 h 58"/>
                  <a:gd name="T10" fmla="*/ 0 w 46"/>
                  <a:gd name="T11" fmla="*/ 58 h 58"/>
                  <a:gd name="T12" fmla="*/ 0 w 46"/>
                  <a:gd name="T13" fmla="*/ 0 h 58"/>
                  <a:gd name="T14" fmla="*/ 8 w 46"/>
                  <a:gd name="T15" fmla="*/ 0 h 58"/>
                  <a:gd name="T16" fmla="*/ 8 w 46"/>
                  <a:gd name="T17" fmla="*/ 24 h 58"/>
                  <a:gd name="T18" fmla="*/ 35 w 46"/>
                  <a:gd name="T19" fmla="*/ 24 h 58"/>
                  <a:gd name="T20" fmla="*/ 35 w 46"/>
                  <a:gd name="T21" fmla="*/ 0 h 58"/>
                  <a:gd name="T22" fmla="*/ 46 w 46"/>
                  <a:gd name="T23" fmla="*/ 0 h 58"/>
                  <a:gd name="T24" fmla="*/ 46 w 46"/>
                  <a:gd name="T2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6" h="58">
                    <a:moveTo>
                      <a:pt x="46" y="58"/>
                    </a:moveTo>
                    <a:lnTo>
                      <a:pt x="35" y="58"/>
                    </a:lnTo>
                    <a:lnTo>
                      <a:pt x="35" y="33"/>
                    </a:lnTo>
                    <a:lnTo>
                      <a:pt x="8" y="33"/>
                    </a:lnTo>
                    <a:lnTo>
                      <a:pt x="8" y="58"/>
                    </a:lnTo>
                    <a:lnTo>
                      <a:pt x="0" y="58"/>
                    </a:lnTo>
                    <a:lnTo>
                      <a:pt x="0" y="0"/>
                    </a:lnTo>
                    <a:lnTo>
                      <a:pt x="8" y="0"/>
                    </a:lnTo>
                    <a:lnTo>
                      <a:pt x="8" y="24"/>
                    </a:lnTo>
                    <a:lnTo>
                      <a:pt x="35" y="24"/>
                    </a:lnTo>
                    <a:lnTo>
                      <a:pt x="35" y="0"/>
                    </a:lnTo>
                    <a:lnTo>
                      <a:pt x="46" y="0"/>
                    </a:lnTo>
                    <a:lnTo>
                      <a:pt x="46" y="58"/>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25" name="Freeform 81"/>
              <p:cNvSpPr>
                <a:spLocks/>
              </p:cNvSpPr>
              <p:nvPr/>
            </p:nvSpPr>
            <p:spPr bwMode="auto">
              <a:xfrm>
                <a:off x="2705" y="2897"/>
                <a:ext cx="37" cy="58"/>
              </a:xfrm>
              <a:custGeom>
                <a:avLst/>
                <a:gdLst>
                  <a:gd name="T0" fmla="*/ 37 w 37"/>
                  <a:gd name="T1" fmla="*/ 9 h 58"/>
                  <a:gd name="T2" fmla="*/ 9 w 37"/>
                  <a:gd name="T3" fmla="*/ 9 h 58"/>
                  <a:gd name="T4" fmla="*/ 9 w 37"/>
                  <a:gd name="T5" fmla="*/ 58 h 58"/>
                  <a:gd name="T6" fmla="*/ 0 w 37"/>
                  <a:gd name="T7" fmla="*/ 58 h 58"/>
                  <a:gd name="T8" fmla="*/ 0 w 37"/>
                  <a:gd name="T9" fmla="*/ 0 h 58"/>
                  <a:gd name="T10" fmla="*/ 37 w 37"/>
                  <a:gd name="T11" fmla="*/ 0 h 58"/>
                  <a:gd name="T12" fmla="*/ 37 w 37"/>
                  <a:gd name="T13" fmla="*/ 9 h 58"/>
                </a:gdLst>
                <a:ahLst/>
                <a:cxnLst>
                  <a:cxn ang="0">
                    <a:pos x="T0" y="T1"/>
                  </a:cxn>
                  <a:cxn ang="0">
                    <a:pos x="T2" y="T3"/>
                  </a:cxn>
                  <a:cxn ang="0">
                    <a:pos x="T4" y="T5"/>
                  </a:cxn>
                  <a:cxn ang="0">
                    <a:pos x="T6" y="T7"/>
                  </a:cxn>
                  <a:cxn ang="0">
                    <a:pos x="T8" y="T9"/>
                  </a:cxn>
                  <a:cxn ang="0">
                    <a:pos x="T10" y="T11"/>
                  </a:cxn>
                  <a:cxn ang="0">
                    <a:pos x="T12" y="T13"/>
                  </a:cxn>
                </a:cxnLst>
                <a:rect l="0" t="0" r="r" b="b"/>
                <a:pathLst>
                  <a:path w="37" h="58">
                    <a:moveTo>
                      <a:pt x="37" y="9"/>
                    </a:moveTo>
                    <a:lnTo>
                      <a:pt x="9" y="9"/>
                    </a:lnTo>
                    <a:lnTo>
                      <a:pt x="9" y="58"/>
                    </a:lnTo>
                    <a:lnTo>
                      <a:pt x="0" y="58"/>
                    </a:lnTo>
                    <a:lnTo>
                      <a:pt x="0" y="0"/>
                    </a:lnTo>
                    <a:lnTo>
                      <a:pt x="37" y="0"/>
                    </a:lnTo>
                    <a:lnTo>
                      <a:pt x="37" y="9"/>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26" name="Freeform 82"/>
              <p:cNvSpPr>
                <a:spLocks noEditPoints="1"/>
              </p:cNvSpPr>
              <p:nvPr/>
            </p:nvSpPr>
            <p:spPr bwMode="auto">
              <a:xfrm>
                <a:off x="2745" y="2897"/>
                <a:ext cx="46" cy="60"/>
              </a:xfrm>
              <a:custGeom>
                <a:avLst/>
                <a:gdLst>
                  <a:gd name="T0" fmla="*/ 17 w 21"/>
                  <a:gd name="T1" fmla="*/ 24 h 27"/>
                  <a:gd name="T2" fmla="*/ 15 w 21"/>
                  <a:gd name="T3" fmla="*/ 25 h 27"/>
                  <a:gd name="T4" fmla="*/ 13 w 21"/>
                  <a:gd name="T5" fmla="*/ 26 h 27"/>
                  <a:gd name="T6" fmla="*/ 11 w 21"/>
                  <a:gd name="T7" fmla="*/ 27 h 27"/>
                  <a:gd name="T8" fmla="*/ 8 w 21"/>
                  <a:gd name="T9" fmla="*/ 27 h 27"/>
                  <a:gd name="T10" fmla="*/ 5 w 21"/>
                  <a:gd name="T11" fmla="*/ 27 h 27"/>
                  <a:gd name="T12" fmla="*/ 2 w 21"/>
                  <a:gd name="T13" fmla="*/ 25 h 27"/>
                  <a:gd name="T14" fmla="*/ 1 w 21"/>
                  <a:gd name="T15" fmla="*/ 22 h 27"/>
                  <a:gd name="T16" fmla="*/ 0 w 21"/>
                  <a:gd name="T17" fmla="*/ 19 h 27"/>
                  <a:gd name="T18" fmla="*/ 1 w 21"/>
                  <a:gd name="T19" fmla="*/ 14 h 27"/>
                  <a:gd name="T20" fmla="*/ 5 w 21"/>
                  <a:gd name="T21" fmla="*/ 11 h 27"/>
                  <a:gd name="T22" fmla="*/ 10 w 21"/>
                  <a:gd name="T23" fmla="*/ 10 h 27"/>
                  <a:gd name="T24" fmla="*/ 17 w 21"/>
                  <a:gd name="T25" fmla="*/ 9 h 27"/>
                  <a:gd name="T26" fmla="*/ 17 w 21"/>
                  <a:gd name="T27" fmla="*/ 8 h 27"/>
                  <a:gd name="T28" fmla="*/ 16 w 21"/>
                  <a:gd name="T29" fmla="*/ 6 h 27"/>
                  <a:gd name="T30" fmla="*/ 15 w 21"/>
                  <a:gd name="T31" fmla="*/ 4 h 27"/>
                  <a:gd name="T32" fmla="*/ 13 w 21"/>
                  <a:gd name="T33" fmla="*/ 4 h 27"/>
                  <a:gd name="T34" fmla="*/ 10 w 21"/>
                  <a:gd name="T35" fmla="*/ 3 h 27"/>
                  <a:gd name="T36" fmla="*/ 7 w 21"/>
                  <a:gd name="T37" fmla="*/ 4 h 27"/>
                  <a:gd name="T38" fmla="*/ 3 w 21"/>
                  <a:gd name="T39" fmla="*/ 5 h 27"/>
                  <a:gd name="T40" fmla="*/ 2 w 21"/>
                  <a:gd name="T41" fmla="*/ 5 h 27"/>
                  <a:gd name="T42" fmla="*/ 2 w 21"/>
                  <a:gd name="T43" fmla="*/ 1 h 27"/>
                  <a:gd name="T44" fmla="*/ 6 w 21"/>
                  <a:gd name="T45" fmla="*/ 0 h 27"/>
                  <a:gd name="T46" fmla="*/ 10 w 21"/>
                  <a:gd name="T47" fmla="*/ 0 h 27"/>
                  <a:gd name="T48" fmla="*/ 15 w 21"/>
                  <a:gd name="T49" fmla="*/ 0 h 27"/>
                  <a:gd name="T50" fmla="*/ 18 w 21"/>
                  <a:gd name="T51" fmla="*/ 2 h 27"/>
                  <a:gd name="T52" fmla="*/ 20 w 21"/>
                  <a:gd name="T53" fmla="*/ 4 h 27"/>
                  <a:gd name="T54" fmla="*/ 21 w 21"/>
                  <a:gd name="T55" fmla="*/ 9 h 27"/>
                  <a:gd name="T56" fmla="*/ 21 w 21"/>
                  <a:gd name="T57" fmla="*/ 26 h 27"/>
                  <a:gd name="T58" fmla="*/ 17 w 21"/>
                  <a:gd name="T59" fmla="*/ 26 h 27"/>
                  <a:gd name="T60" fmla="*/ 17 w 21"/>
                  <a:gd name="T61" fmla="*/ 24 h 27"/>
                  <a:gd name="T62" fmla="*/ 17 w 21"/>
                  <a:gd name="T63" fmla="*/ 20 h 27"/>
                  <a:gd name="T64" fmla="*/ 17 w 21"/>
                  <a:gd name="T65" fmla="*/ 13 h 27"/>
                  <a:gd name="T66" fmla="*/ 13 w 21"/>
                  <a:gd name="T67" fmla="*/ 13 h 27"/>
                  <a:gd name="T68" fmla="*/ 9 w 21"/>
                  <a:gd name="T69" fmla="*/ 14 h 27"/>
                  <a:gd name="T70" fmla="*/ 6 w 21"/>
                  <a:gd name="T71" fmla="*/ 15 h 27"/>
                  <a:gd name="T72" fmla="*/ 5 w 21"/>
                  <a:gd name="T73" fmla="*/ 19 h 27"/>
                  <a:gd name="T74" fmla="*/ 6 w 21"/>
                  <a:gd name="T75" fmla="*/ 22 h 27"/>
                  <a:gd name="T76" fmla="*/ 10 w 21"/>
                  <a:gd name="T77" fmla="*/ 23 h 27"/>
                  <a:gd name="T78" fmla="*/ 13 w 21"/>
                  <a:gd name="T79" fmla="*/ 22 h 27"/>
                  <a:gd name="T80" fmla="*/ 17 w 21"/>
                  <a:gd name="T81" fmla="*/ 2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 h="27">
                    <a:moveTo>
                      <a:pt x="17" y="24"/>
                    </a:moveTo>
                    <a:cubicBezTo>
                      <a:pt x="16" y="24"/>
                      <a:pt x="16" y="24"/>
                      <a:pt x="15" y="25"/>
                    </a:cubicBezTo>
                    <a:cubicBezTo>
                      <a:pt x="15" y="25"/>
                      <a:pt x="14" y="26"/>
                      <a:pt x="13" y="26"/>
                    </a:cubicBezTo>
                    <a:cubicBezTo>
                      <a:pt x="13" y="26"/>
                      <a:pt x="12" y="27"/>
                      <a:pt x="11" y="27"/>
                    </a:cubicBezTo>
                    <a:cubicBezTo>
                      <a:pt x="10" y="27"/>
                      <a:pt x="9" y="27"/>
                      <a:pt x="8" y="27"/>
                    </a:cubicBezTo>
                    <a:cubicBezTo>
                      <a:pt x="7" y="27"/>
                      <a:pt x="6" y="27"/>
                      <a:pt x="5" y="27"/>
                    </a:cubicBezTo>
                    <a:cubicBezTo>
                      <a:pt x="4" y="26"/>
                      <a:pt x="3" y="26"/>
                      <a:pt x="2" y="25"/>
                    </a:cubicBezTo>
                    <a:cubicBezTo>
                      <a:pt x="2" y="24"/>
                      <a:pt x="1" y="23"/>
                      <a:pt x="1" y="22"/>
                    </a:cubicBezTo>
                    <a:cubicBezTo>
                      <a:pt x="0" y="21"/>
                      <a:pt x="0" y="20"/>
                      <a:pt x="0" y="19"/>
                    </a:cubicBezTo>
                    <a:cubicBezTo>
                      <a:pt x="0" y="17"/>
                      <a:pt x="1" y="15"/>
                      <a:pt x="1" y="14"/>
                    </a:cubicBezTo>
                    <a:cubicBezTo>
                      <a:pt x="2" y="13"/>
                      <a:pt x="3" y="12"/>
                      <a:pt x="5" y="11"/>
                    </a:cubicBezTo>
                    <a:cubicBezTo>
                      <a:pt x="6" y="10"/>
                      <a:pt x="8" y="10"/>
                      <a:pt x="10" y="10"/>
                    </a:cubicBezTo>
                    <a:cubicBezTo>
                      <a:pt x="12" y="10"/>
                      <a:pt x="14" y="9"/>
                      <a:pt x="17" y="9"/>
                    </a:cubicBezTo>
                    <a:cubicBezTo>
                      <a:pt x="17" y="8"/>
                      <a:pt x="17" y="8"/>
                      <a:pt x="17" y="8"/>
                    </a:cubicBezTo>
                    <a:cubicBezTo>
                      <a:pt x="17" y="7"/>
                      <a:pt x="16" y="6"/>
                      <a:pt x="16" y="6"/>
                    </a:cubicBezTo>
                    <a:cubicBezTo>
                      <a:pt x="16" y="5"/>
                      <a:pt x="15" y="5"/>
                      <a:pt x="15" y="4"/>
                    </a:cubicBezTo>
                    <a:cubicBezTo>
                      <a:pt x="14" y="4"/>
                      <a:pt x="14" y="4"/>
                      <a:pt x="13" y="4"/>
                    </a:cubicBezTo>
                    <a:cubicBezTo>
                      <a:pt x="12" y="4"/>
                      <a:pt x="11" y="3"/>
                      <a:pt x="10" y="3"/>
                    </a:cubicBezTo>
                    <a:cubicBezTo>
                      <a:pt x="9" y="3"/>
                      <a:pt x="8" y="4"/>
                      <a:pt x="7" y="4"/>
                    </a:cubicBezTo>
                    <a:cubicBezTo>
                      <a:pt x="5" y="4"/>
                      <a:pt x="4" y="5"/>
                      <a:pt x="3" y="5"/>
                    </a:cubicBezTo>
                    <a:cubicBezTo>
                      <a:pt x="2" y="5"/>
                      <a:pt x="2" y="5"/>
                      <a:pt x="2" y="5"/>
                    </a:cubicBezTo>
                    <a:cubicBezTo>
                      <a:pt x="2" y="1"/>
                      <a:pt x="2" y="1"/>
                      <a:pt x="2" y="1"/>
                    </a:cubicBezTo>
                    <a:cubicBezTo>
                      <a:pt x="3" y="1"/>
                      <a:pt x="4" y="0"/>
                      <a:pt x="6" y="0"/>
                    </a:cubicBezTo>
                    <a:cubicBezTo>
                      <a:pt x="7" y="0"/>
                      <a:pt x="9" y="0"/>
                      <a:pt x="10" y="0"/>
                    </a:cubicBezTo>
                    <a:cubicBezTo>
                      <a:pt x="12" y="0"/>
                      <a:pt x="14" y="0"/>
                      <a:pt x="15" y="0"/>
                    </a:cubicBezTo>
                    <a:cubicBezTo>
                      <a:pt x="16" y="0"/>
                      <a:pt x="17" y="1"/>
                      <a:pt x="18" y="2"/>
                    </a:cubicBezTo>
                    <a:cubicBezTo>
                      <a:pt x="19" y="2"/>
                      <a:pt x="20" y="3"/>
                      <a:pt x="20" y="4"/>
                    </a:cubicBezTo>
                    <a:cubicBezTo>
                      <a:pt x="21" y="5"/>
                      <a:pt x="21" y="7"/>
                      <a:pt x="21" y="9"/>
                    </a:cubicBezTo>
                    <a:cubicBezTo>
                      <a:pt x="21" y="26"/>
                      <a:pt x="21" y="26"/>
                      <a:pt x="21" y="26"/>
                    </a:cubicBezTo>
                    <a:cubicBezTo>
                      <a:pt x="17" y="26"/>
                      <a:pt x="17" y="26"/>
                      <a:pt x="17" y="26"/>
                    </a:cubicBezTo>
                    <a:lnTo>
                      <a:pt x="17" y="24"/>
                    </a:lnTo>
                    <a:close/>
                    <a:moveTo>
                      <a:pt x="17" y="20"/>
                    </a:moveTo>
                    <a:cubicBezTo>
                      <a:pt x="17" y="13"/>
                      <a:pt x="17" y="13"/>
                      <a:pt x="17" y="13"/>
                    </a:cubicBezTo>
                    <a:cubicBezTo>
                      <a:pt x="16" y="13"/>
                      <a:pt x="14" y="13"/>
                      <a:pt x="13" y="13"/>
                    </a:cubicBezTo>
                    <a:cubicBezTo>
                      <a:pt x="11" y="13"/>
                      <a:pt x="10" y="13"/>
                      <a:pt x="9" y="14"/>
                    </a:cubicBezTo>
                    <a:cubicBezTo>
                      <a:pt x="8" y="14"/>
                      <a:pt x="7" y="15"/>
                      <a:pt x="6" y="15"/>
                    </a:cubicBezTo>
                    <a:cubicBezTo>
                      <a:pt x="5" y="16"/>
                      <a:pt x="5" y="17"/>
                      <a:pt x="5" y="19"/>
                    </a:cubicBezTo>
                    <a:cubicBezTo>
                      <a:pt x="5" y="20"/>
                      <a:pt x="5" y="21"/>
                      <a:pt x="6" y="22"/>
                    </a:cubicBezTo>
                    <a:cubicBezTo>
                      <a:pt x="7" y="23"/>
                      <a:pt x="8" y="23"/>
                      <a:pt x="10" y="23"/>
                    </a:cubicBezTo>
                    <a:cubicBezTo>
                      <a:pt x="11" y="23"/>
                      <a:pt x="12" y="23"/>
                      <a:pt x="13" y="22"/>
                    </a:cubicBezTo>
                    <a:cubicBezTo>
                      <a:pt x="15" y="22"/>
                      <a:pt x="16" y="21"/>
                      <a:pt x="17" y="20"/>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27" name="Freeform 83"/>
              <p:cNvSpPr>
                <a:spLocks/>
              </p:cNvSpPr>
              <p:nvPr/>
            </p:nvSpPr>
            <p:spPr bwMode="auto">
              <a:xfrm>
                <a:off x="4094" y="1120"/>
                <a:ext cx="327" cy="393"/>
              </a:xfrm>
              <a:custGeom>
                <a:avLst/>
                <a:gdLst>
                  <a:gd name="T0" fmla="*/ 269 w 327"/>
                  <a:gd name="T1" fmla="*/ 0 h 393"/>
                  <a:gd name="T2" fmla="*/ 60 w 327"/>
                  <a:gd name="T3" fmla="*/ 0 h 393"/>
                  <a:gd name="T4" fmla="*/ 0 w 327"/>
                  <a:gd name="T5" fmla="*/ 110 h 393"/>
                  <a:gd name="T6" fmla="*/ 0 w 327"/>
                  <a:gd name="T7" fmla="*/ 301 h 393"/>
                  <a:gd name="T8" fmla="*/ 60 w 327"/>
                  <a:gd name="T9" fmla="*/ 393 h 393"/>
                  <a:gd name="T10" fmla="*/ 269 w 327"/>
                  <a:gd name="T11" fmla="*/ 393 h 393"/>
                  <a:gd name="T12" fmla="*/ 327 w 327"/>
                  <a:gd name="T13" fmla="*/ 301 h 393"/>
                  <a:gd name="T14" fmla="*/ 327 w 327"/>
                  <a:gd name="T15" fmla="*/ 110 h 393"/>
                  <a:gd name="T16" fmla="*/ 269 w 327"/>
                  <a:gd name="T17" fmla="*/ 0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7" h="393">
                    <a:moveTo>
                      <a:pt x="269" y="0"/>
                    </a:moveTo>
                    <a:lnTo>
                      <a:pt x="60" y="0"/>
                    </a:lnTo>
                    <a:lnTo>
                      <a:pt x="0" y="110"/>
                    </a:lnTo>
                    <a:lnTo>
                      <a:pt x="0" y="301"/>
                    </a:lnTo>
                    <a:lnTo>
                      <a:pt x="60" y="393"/>
                    </a:lnTo>
                    <a:lnTo>
                      <a:pt x="269" y="393"/>
                    </a:lnTo>
                    <a:lnTo>
                      <a:pt x="327" y="301"/>
                    </a:lnTo>
                    <a:lnTo>
                      <a:pt x="327" y="110"/>
                    </a:lnTo>
                    <a:lnTo>
                      <a:pt x="269" y="0"/>
                    </a:lnTo>
                    <a:close/>
                  </a:path>
                </a:pathLst>
              </a:custGeom>
              <a:solidFill>
                <a:srgbClr val="1313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28" name="Freeform 84"/>
              <p:cNvSpPr>
                <a:spLocks/>
              </p:cNvSpPr>
              <p:nvPr/>
            </p:nvSpPr>
            <p:spPr bwMode="auto">
              <a:xfrm>
                <a:off x="4094" y="1120"/>
                <a:ext cx="60" cy="393"/>
              </a:xfrm>
              <a:custGeom>
                <a:avLst/>
                <a:gdLst>
                  <a:gd name="T0" fmla="*/ 60 w 60"/>
                  <a:gd name="T1" fmla="*/ 0 h 393"/>
                  <a:gd name="T2" fmla="*/ 0 w 60"/>
                  <a:gd name="T3" fmla="*/ 110 h 393"/>
                  <a:gd name="T4" fmla="*/ 0 w 60"/>
                  <a:gd name="T5" fmla="*/ 301 h 393"/>
                  <a:gd name="T6" fmla="*/ 60 w 60"/>
                  <a:gd name="T7" fmla="*/ 393 h 393"/>
                  <a:gd name="T8" fmla="*/ 60 w 60"/>
                  <a:gd name="T9" fmla="*/ 0 h 393"/>
                </a:gdLst>
                <a:ahLst/>
                <a:cxnLst>
                  <a:cxn ang="0">
                    <a:pos x="T0" y="T1"/>
                  </a:cxn>
                  <a:cxn ang="0">
                    <a:pos x="T2" y="T3"/>
                  </a:cxn>
                  <a:cxn ang="0">
                    <a:pos x="T4" y="T5"/>
                  </a:cxn>
                  <a:cxn ang="0">
                    <a:pos x="T6" y="T7"/>
                  </a:cxn>
                  <a:cxn ang="0">
                    <a:pos x="T8" y="T9"/>
                  </a:cxn>
                </a:cxnLst>
                <a:rect l="0" t="0" r="r" b="b"/>
                <a:pathLst>
                  <a:path w="60" h="393">
                    <a:moveTo>
                      <a:pt x="60" y="0"/>
                    </a:moveTo>
                    <a:lnTo>
                      <a:pt x="0" y="110"/>
                    </a:lnTo>
                    <a:lnTo>
                      <a:pt x="0" y="301"/>
                    </a:lnTo>
                    <a:lnTo>
                      <a:pt x="60" y="393"/>
                    </a:lnTo>
                    <a:lnTo>
                      <a:pt x="60" y="0"/>
                    </a:lnTo>
                    <a:close/>
                  </a:path>
                </a:pathLst>
              </a:cu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29" name="Freeform 85"/>
              <p:cNvSpPr>
                <a:spLocks/>
              </p:cNvSpPr>
              <p:nvPr/>
            </p:nvSpPr>
            <p:spPr bwMode="auto">
              <a:xfrm>
                <a:off x="4363" y="1120"/>
                <a:ext cx="58" cy="393"/>
              </a:xfrm>
              <a:custGeom>
                <a:avLst/>
                <a:gdLst>
                  <a:gd name="T0" fmla="*/ 0 w 58"/>
                  <a:gd name="T1" fmla="*/ 0 h 393"/>
                  <a:gd name="T2" fmla="*/ 58 w 58"/>
                  <a:gd name="T3" fmla="*/ 110 h 393"/>
                  <a:gd name="T4" fmla="*/ 58 w 58"/>
                  <a:gd name="T5" fmla="*/ 301 h 393"/>
                  <a:gd name="T6" fmla="*/ 0 w 58"/>
                  <a:gd name="T7" fmla="*/ 393 h 393"/>
                  <a:gd name="T8" fmla="*/ 0 w 58"/>
                  <a:gd name="T9" fmla="*/ 0 h 393"/>
                </a:gdLst>
                <a:ahLst/>
                <a:cxnLst>
                  <a:cxn ang="0">
                    <a:pos x="T0" y="T1"/>
                  </a:cxn>
                  <a:cxn ang="0">
                    <a:pos x="T2" y="T3"/>
                  </a:cxn>
                  <a:cxn ang="0">
                    <a:pos x="T4" y="T5"/>
                  </a:cxn>
                  <a:cxn ang="0">
                    <a:pos x="T6" y="T7"/>
                  </a:cxn>
                  <a:cxn ang="0">
                    <a:pos x="T8" y="T9"/>
                  </a:cxn>
                </a:cxnLst>
                <a:rect l="0" t="0" r="r" b="b"/>
                <a:pathLst>
                  <a:path w="58" h="393">
                    <a:moveTo>
                      <a:pt x="0" y="0"/>
                    </a:moveTo>
                    <a:lnTo>
                      <a:pt x="58" y="110"/>
                    </a:lnTo>
                    <a:lnTo>
                      <a:pt x="58" y="301"/>
                    </a:lnTo>
                    <a:lnTo>
                      <a:pt x="0" y="393"/>
                    </a:lnTo>
                    <a:lnTo>
                      <a:pt x="0" y="0"/>
                    </a:lnTo>
                    <a:close/>
                  </a:path>
                </a:pathLst>
              </a:custGeom>
              <a:solidFill>
                <a:srgbClr val="1313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30" name="Rectangle 86"/>
              <p:cNvSpPr>
                <a:spLocks noChangeArrowheads="1"/>
              </p:cNvSpPr>
              <p:nvPr/>
            </p:nvSpPr>
            <p:spPr bwMode="auto">
              <a:xfrm>
                <a:off x="4258" y="1120"/>
                <a:ext cx="105" cy="393"/>
              </a:xfrm>
              <a:prstGeom prst="rect">
                <a:avLst/>
              </a:prstGeom>
              <a:solidFill>
                <a:srgbClr val="30303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31" name="Rectangle 87"/>
              <p:cNvSpPr>
                <a:spLocks noChangeArrowheads="1"/>
              </p:cNvSpPr>
              <p:nvPr/>
            </p:nvSpPr>
            <p:spPr bwMode="auto">
              <a:xfrm>
                <a:off x="4154" y="1120"/>
                <a:ext cx="104" cy="393"/>
              </a:xfrm>
              <a:prstGeom prst="rect">
                <a:avLst/>
              </a:prstGeom>
              <a:solidFill>
                <a:srgbClr val="4C4C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32" name="Freeform 88"/>
              <p:cNvSpPr>
                <a:spLocks/>
              </p:cNvSpPr>
              <p:nvPr/>
            </p:nvSpPr>
            <p:spPr bwMode="auto">
              <a:xfrm>
                <a:off x="4225" y="1230"/>
                <a:ext cx="53" cy="33"/>
              </a:xfrm>
              <a:custGeom>
                <a:avLst/>
                <a:gdLst>
                  <a:gd name="T0" fmla="*/ 0 w 24"/>
                  <a:gd name="T1" fmla="*/ 7 h 15"/>
                  <a:gd name="T2" fmla="*/ 0 w 24"/>
                  <a:gd name="T3" fmla="*/ 6 h 15"/>
                  <a:gd name="T4" fmla="*/ 4 w 24"/>
                  <a:gd name="T5" fmla="*/ 1 h 15"/>
                  <a:gd name="T6" fmla="*/ 6 w 24"/>
                  <a:gd name="T7" fmla="*/ 0 h 15"/>
                  <a:gd name="T8" fmla="*/ 22 w 24"/>
                  <a:gd name="T9" fmla="*/ 0 h 15"/>
                  <a:gd name="T10" fmla="*/ 22 w 24"/>
                  <a:gd name="T11" fmla="*/ 0 h 15"/>
                  <a:gd name="T12" fmla="*/ 24 w 24"/>
                  <a:gd name="T13" fmla="*/ 2 h 15"/>
                  <a:gd name="T14" fmla="*/ 22 w 24"/>
                  <a:gd name="T15" fmla="*/ 4 h 15"/>
                  <a:gd name="T16" fmla="*/ 21 w 24"/>
                  <a:gd name="T17" fmla="*/ 4 h 15"/>
                  <a:gd name="T18" fmla="*/ 7 w 24"/>
                  <a:gd name="T19" fmla="*/ 4 h 15"/>
                  <a:gd name="T20" fmla="*/ 4 w 24"/>
                  <a:gd name="T21" fmla="*/ 7 h 15"/>
                  <a:gd name="T22" fmla="*/ 7 w 24"/>
                  <a:gd name="T23" fmla="*/ 11 h 15"/>
                  <a:gd name="T24" fmla="*/ 16 w 24"/>
                  <a:gd name="T25" fmla="*/ 11 h 15"/>
                  <a:gd name="T26" fmla="*/ 21 w 24"/>
                  <a:gd name="T27" fmla="*/ 11 h 15"/>
                  <a:gd name="T28" fmla="*/ 22 w 24"/>
                  <a:gd name="T29" fmla="*/ 11 h 15"/>
                  <a:gd name="T30" fmla="*/ 24 w 24"/>
                  <a:gd name="T31" fmla="*/ 13 h 15"/>
                  <a:gd name="T32" fmla="*/ 22 w 24"/>
                  <a:gd name="T33" fmla="*/ 15 h 15"/>
                  <a:gd name="T34" fmla="*/ 22 w 24"/>
                  <a:gd name="T35" fmla="*/ 15 h 15"/>
                  <a:gd name="T36" fmla="*/ 7 w 24"/>
                  <a:gd name="T37" fmla="*/ 15 h 15"/>
                  <a:gd name="T38" fmla="*/ 3 w 24"/>
                  <a:gd name="T39" fmla="*/ 14 h 15"/>
                  <a:gd name="T40" fmla="*/ 0 w 24"/>
                  <a:gd name="T41" fmla="*/ 10 h 15"/>
                  <a:gd name="T42" fmla="*/ 0 w 24"/>
                  <a:gd name="T43" fmla="*/ 8 h 15"/>
                  <a:gd name="T44" fmla="*/ 0 w 24"/>
                  <a:gd name="T45" fmla="*/ 8 h 15"/>
                  <a:gd name="T46" fmla="*/ 0 w 24"/>
                  <a:gd name="T47" fmla="*/ 7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 h="15">
                    <a:moveTo>
                      <a:pt x="0" y="7"/>
                    </a:moveTo>
                    <a:cubicBezTo>
                      <a:pt x="0" y="7"/>
                      <a:pt x="0" y="6"/>
                      <a:pt x="0" y="6"/>
                    </a:cubicBezTo>
                    <a:cubicBezTo>
                      <a:pt x="1" y="3"/>
                      <a:pt x="2" y="2"/>
                      <a:pt x="4" y="1"/>
                    </a:cubicBezTo>
                    <a:cubicBezTo>
                      <a:pt x="5" y="0"/>
                      <a:pt x="5" y="0"/>
                      <a:pt x="6" y="0"/>
                    </a:cubicBezTo>
                    <a:cubicBezTo>
                      <a:pt x="11" y="0"/>
                      <a:pt x="16" y="0"/>
                      <a:pt x="22" y="0"/>
                    </a:cubicBezTo>
                    <a:cubicBezTo>
                      <a:pt x="22" y="0"/>
                      <a:pt x="22" y="0"/>
                      <a:pt x="22" y="0"/>
                    </a:cubicBezTo>
                    <a:cubicBezTo>
                      <a:pt x="24" y="1"/>
                      <a:pt x="24" y="1"/>
                      <a:pt x="24" y="2"/>
                    </a:cubicBezTo>
                    <a:cubicBezTo>
                      <a:pt x="24" y="3"/>
                      <a:pt x="23" y="4"/>
                      <a:pt x="22" y="4"/>
                    </a:cubicBezTo>
                    <a:cubicBezTo>
                      <a:pt x="21" y="4"/>
                      <a:pt x="21" y="4"/>
                      <a:pt x="21" y="4"/>
                    </a:cubicBezTo>
                    <a:cubicBezTo>
                      <a:pt x="17" y="4"/>
                      <a:pt x="12" y="4"/>
                      <a:pt x="7" y="4"/>
                    </a:cubicBezTo>
                    <a:cubicBezTo>
                      <a:pt x="6" y="4"/>
                      <a:pt x="4" y="5"/>
                      <a:pt x="4" y="7"/>
                    </a:cubicBezTo>
                    <a:cubicBezTo>
                      <a:pt x="3" y="9"/>
                      <a:pt x="5" y="11"/>
                      <a:pt x="7" y="11"/>
                    </a:cubicBezTo>
                    <a:cubicBezTo>
                      <a:pt x="10" y="11"/>
                      <a:pt x="13" y="11"/>
                      <a:pt x="16" y="11"/>
                    </a:cubicBezTo>
                    <a:cubicBezTo>
                      <a:pt x="18" y="11"/>
                      <a:pt x="19" y="11"/>
                      <a:pt x="21" y="11"/>
                    </a:cubicBezTo>
                    <a:cubicBezTo>
                      <a:pt x="22" y="11"/>
                      <a:pt x="22" y="11"/>
                      <a:pt x="22" y="11"/>
                    </a:cubicBezTo>
                    <a:cubicBezTo>
                      <a:pt x="24" y="11"/>
                      <a:pt x="24" y="12"/>
                      <a:pt x="24" y="13"/>
                    </a:cubicBezTo>
                    <a:cubicBezTo>
                      <a:pt x="24" y="14"/>
                      <a:pt x="24" y="15"/>
                      <a:pt x="22" y="15"/>
                    </a:cubicBezTo>
                    <a:cubicBezTo>
                      <a:pt x="22" y="15"/>
                      <a:pt x="22" y="15"/>
                      <a:pt x="22" y="15"/>
                    </a:cubicBezTo>
                    <a:cubicBezTo>
                      <a:pt x="17" y="15"/>
                      <a:pt x="12" y="15"/>
                      <a:pt x="7" y="15"/>
                    </a:cubicBezTo>
                    <a:cubicBezTo>
                      <a:pt x="5" y="15"/>
                      <a:pt x="4" y="15"/>
                      <a:pt x="3" y="14"/>
                    </a:cubicBezTo>
                    <a:cubicBezTo>
                      <a:pt x="1" y="13"/>
                      <a:pt x="0" y="12"/>
                      <a:pt x="0" y="10"/>
                    </a:cubicBezTo>
                    <a:cubicBezTo>
                      <a:pt x="0" y="9"/>
                      <a:pt x="0" y="9"/>
                      <a:pt x="0" y="8"/>
                    </a:cubicBezTo>
                    <a:cubicBezTo>
                      <a:pt x="0" y="8"/>
                      <a:pt x="0" y="8"/>
                      <a:pt x="0" y="8"/>
                    </a:cubicBezTo>
                    <a:cubicBezTo>
                      <a:pt x="0" y="7"/>
                      <a:pt x="0" y="7"/>
                      <a:pt x="0" y="7"/>
                    </a:cubicBezTo>
                    <a:close/>
                  </a:path>
                </a:pathLst>
              </a:cu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33" name="Freeform 89"/>
              <p:cNvSpPr>
                <a:spLocks/>
              </p:cNvSpPr>
              <p:nvPr/>
            </p:nvSpPr>
            <p:spPr bwMode="auto">
              <a:xfrm>
                <a:off x="4236" y="1183"/>
                <a:ext cx="56" cy="33"/>
              </a:xfrm>
              <a:custGeom>
                <a:avLst/>
                <a:gdLst>
                  <a:gd name="T0" fmla="*/ 19 w 25"/>
                  <a:gd name="T1" fmla="*/ 0 h 15"/>
                  <a:gd name="T2" fmla="*/ 20 w 25"/>
                  <a:gd name="T3" fmla="*/ 0 h 15"/>
                  <a:gd name="T4" fmla="*/ 24 w 25"/>
                  <a:gd name="T5" fmla="*/ 3 h 15"/>
                  <a:gd name="T6" fmla="*/ 24 w 25"/>
                  <a:gd name="T7" fmla="*/ 10 h 15"/>
                  <a:gd name="T8" fmla="*/ 18 w 25"/>
                  <a:gd name="T9" fmla="*/ 15 h 15"/>
                  <a:gd name="T10" fmla="*/ 9 w 25"/>
                  <a:gd name="T11" fmla="*/ 15 h 15"/>
                  <a:gd name="T12" fmla="*/ 3 w 25"/>
                  <a:gd name="T13" fmla="*/ 15 h 15"/>
                  <a:gd name="T14" fmla="*/ 1 w 25"/>
                  <a:gd name="T15" fmla="*/ 14 h 15"/>
                  <a:gd name="T16" fmla="*/ 0 w 25"/>
                  <a:gd name="T17" fmla="*/ 12 h 15"/>
                  <a:gd name="T18" fmla="*/ 2 w 25"/>
                  <a:gd name="T19" fmla="*/ 11 h 15"/>
                  <a:gd name="T20" fmla="*/ 3 w 25"/>
                  <a:gd name="T21" fmla="*/ 10 h 15"/>
                  <a:gd name="T22" fmla="*/ 17 w 25"/>
                  <a:gd name="T23" fmla="*/ 10 h 15"/>
                  <a:gd name="T24" fmla="*/ 20 w 25"/>
                  <a:gd name="T25" fmla="*/ 9 h 15"/>
                  <a:gd name="T26" fmla="*/ 20 w 25"/>
                  <a:gd name="T27" fmla="*/ 6 h 15"/>
                  <a:gd name="T28" fmla="*/ 17 w 25"/>
                  <a:gd name="T29" fmla="*/ 4 h 15"/>
                  <a:gd name="T30" fmla="*/ 8 w 25"/>
                  <a:gd name="T31" fmla="*/ 4 h 15"/>
                  <a:gd name="T32" fmla="*/ 3 w 25"/>
                  <a:gd name="T33" fmla="*/ 4 h 15"/>
                  <a:gd name="T34" fmla="*/ 2 w 25"/>
                  <a:gd name="T35" fmla="*/ 4 h 15"/>
                  <a:gd name="T36" fmla="*/ 0 w 25"/>
                  <a:gd name="T37" fmla="*/ 2 h 15"/>
                  <a:gd name="T38" fmla="*/ 2 w 25"/>
                  <a:gd name="T39" fmla="*/ 0 h 15"/>
                  <a:gd name="T40" fmla="*/ 2 w 25"/>
                  <a:gd name="T41" fmla="*/ 0 h 15"/>
                  <a:gd name="T42" fmla="*/ 3 w 25"/>
                  <a:gd name="T43" fmla="*/ 0 h 15"/>
                  <a:gd name="T44" fmla="*/ 3 w 25"/>
                  <a:gd name="T45" fmla="*/ 0 h 15"/>
                  <a:gd name="T46" fmla="*/ 9 w 25"/>
                  <a:gd name="T47" fmla="*/ 0 h 15"/>
                  <a:gd name="T48" fmla="*/ 18 w 25"/>
                  <a:gd name="T49" fmla="*/ 0 h 15"/>
                  <a:gd name="T50" fmla="*/ 18 w 25"/>
                  <a:gd name="T51" fmla="*/ 0 h 15"/>
                  <a:gd name="T52" fmla="*/ 19 w 25"/>
                  <a:gd name="T53"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5" h="15">
                    <a:moveTo>
                      <a:pt x="19" y="0"/>
                    </a:moveTo>
                    <a:cubicBezTo>
                      <a:pt x="20" y="0"/>
                      <a:pt x="20" y="0"/>
                      <a:pt x="20" y="0"/>
                    </a:cubicBezTo>
                    <a:cubicBezTo>
                      <a:pt x="22" y="1"/>
                      <a:pt x="23" y="2"/>
                      <a:pt x="24" y="3"/>
                    </a:cubicBezTo>
                    <a:cubicBezTo>
                      <a:pt x="25" y="6"/>
                      <a:pt x="25" y="8"/>
                      <a:pt x="24" y="10"/>
                    </a:cubicBezTo>
                    <a:cubicBezTo>
                      <a:pt x="23" y="13"/>
                      <a:pt x="21" y="15"/>
                      <a:pt x="18" y="15"/>
                    </a:cubicBezTo>
                    <a:cubicBezTo>
                      <a:pt x="15" y="15"/>
                      <a:pt x="12" y="15"/>
                      <a:pt x="9" y="15"/>
                    </a:cubicBezTo>
                    <a:cubicBezTo>
                      <a:pt x="7" y="15"/>
                      <a:pt x="5" y="15"/>
                      <a:pt x="3" y="15"/>
                    </a:cubicBezTo>
                    <a:cubicBezTo>
                      <a:pt x="2" y="15"/>
                      <a:pt x="2" y="15"/>
                      <a:pt x="1" y="14"/>
                    </a:cubicBezTo>
                    <a:cubicBezTo>
                      <a:pt x="1" y="14"/>
                      <a:pt x="0" y="13"/>
                      <a:pt x="0" y="12"/>
                    </a:cubicBezTo>
                    <a:cubicBezTo>
                      <a:pt x="1" y="12"/>
                      <a:pt x="1" y="11"/>
                      <a:pt x="2" y="11"/>
                    </a:cubicBezTo>
                    <a:cubicBezTo>
                      <a:pt x="2" y="11"/>
                      <a:pt x="3" y="10"/>
                      <a:pt x="3" y="10"/>
                    </a:cubicBezTo>
                    <a:cubicBezTo>
                      <a:pt x="8" y="10"/>
                      <a:pt x="13" y="10"/>
                      <a:pt x="17" y="10"/>
                    </a:cubicBezTo>
                    <a:cubicBezTo>
                      <a:pt x="18" y="10"/>
                      <a:pt x="19" y="10"/>
                      <a:pt x="20" y="9"/>
                    </a:cubicBezTo>
                    <a:cubicBezTo>
                      <a:pt x="21" y="8"/>
                      <a:pt x="21" y="7"/>
                      <a:pt x="20" y="6"/>
                    </a:cubicBezTo>
                    <a:cubicBezTo>
                      <a:pt x="20" y="4"/>
                      <a:pt x="19" y="4"/>
                      <a:pt x="17" y="4"/>
                    </a:cubicBezTo>
                    <a:cubicBezTo>
                      <a:pt x="14" y="4"/>
                      <a:pt x="11" y="4"/>
                      <a:pt x="8" y="4"/>
                    </a:cubicBezTo>
                    <a:cubicBezTo>
                      <a:pt x="7" y="4"/>
                      <a:pt x="5" y="4"/>
                      <a:pt x="3" y="4"/>
                    </a:cubicBezTo>
                    <a:cubicBezTo>
                      <a:pt x="3" y="4"/>
                      <a:pt x="2" y="4"/>
                      <a:pt x="2" y="4"/>
                    </a:cubicBezTo>
                    <a:cubicBezTo>
                      <a:pt x="1" y="3"/>
                      <a:pt x="0" y="3"/>
                      <a:pt x="0" y="2"/>
                    </a:cubicBezTo>
                    <a:cubicBezTo>
                      <a:pt x="0" y="1"/>
                      <a:pt x="1" y="0"/>
                      <a:pt x="2" y="0"/>
                    </a:cubicBezTo>
                    <a:cubicBezTo>
                      <a:pt x="2" y="0"/>
                      <a:pt x="2" y="0"/>
                      <a:pt x="2" y="0"/>
                    </a:cubicBezTo>
                    <a:cubicBezTo>
                      <a:pt x="3" y="0"/>
                      <a:pt x="3" y="0"/>
                      <a:pt x="3" y="0"/>
                    </a:cubicBezTo>
                    <a:cubicBezTo>
                      <a:pt x="3" y="0"/>
                      <a:pt x="3" y="0"/>
                      <a:pt x="3" y="0"/>
                    </a:cubicBezTo>
                    <a:cubicBezTo>
                      <a:pt x="5" y="0"/>
                      <a:pt x="7" y="0"/>
                      <a:pt x="9" y="0"/>
                    </a:cubicBezTo>
                    <a:cubicBezTo>
                      <a:pt x="12" y="0"/>
                      <a:pt x="15" y="0"/>
                      <a:pt x="18" y="0"/>
                    </a:cubicBezTo>
                    <a:cubicBezTo>
                      <a:pt x="18" y="0"/>
                      <a:pt x="18" y="0"/>
                      <a:pt x="18" y="0"/>
                    </a:cubicBezTo>
                    <a:lnTo>
                      <a:pt x="19" y="0"/>
                    </a:lnTo>
                    <a:close/>
                  </a:path>
                </a:pathLst>
              </a:cu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34" name="Freeform 90"/>
              <p:cNvSpPr>
                <a:spLocks/>
              </p:cNvSpPr>
              <p:nvPr/>
            </p:nvSpPr>
            <p:spPr bwMode="auto">
              <a:xfrm>
                <a:off x="4225" y="1194"/>
                <a:ext cx="67" cy="58"/>
              </a:xfrm>
              <a:custGeom>
                <a:avLst/>
                <a:gdLst>
                  <a:gd name="T0" fmla="*/ 16 w 30"/>
                  <a:gd name="T1" fmla="*/ 11 h 26"/>
                  <a:gd name="T2" fmla="*/ 23 w 30"/>
                  <a:gd name="T3" fmla="*/ 11 h 26"/>
                  <a:gd name="T4" fmla="*/ 25 w 30"/>
                  <a:gd name="T5" fmla="*/ 11 h 26"/>
                  <a:gd name="T6" fmla="*/ 29 w 30"/>
                  <a:gd name="T7" fmla="*/ 14 h 26"/>
                  <a:gd name="T8" fmla="*/ 29 w 30"/>
                  <a:gd name="T9" fmla="*/ 21 h 26"/>
                  <a:gd name="T10" fmla="*/ 23 w 30"/>
                  <a:gd name="T11" fmla="*/ 26 h 26"/>
                  <a:gd name="T12" fmla="*/ 8 w 30"/>
                  <a:gd name="T13" fmla="*/ 26 h 26"/>
                  <a:gd name="T14" fmla="*/ 6 w 30"/>
                  <a:gd name="T15" fmla="*/ 25 h 26"/>
                  <a:gd name="T16" fmla="*/ 5 w 30"/>
                  <a:gd name="T17" fmla="*/ 23 h 26"/>
                  <a:gd name="T18" fmla="*/ 6 w 30"/>
                  <a:gd name="T19" fmla="*/ 22 h 26"/>
                  <a:gd name="T20" fmla="*/ 8 w 30"/>
                  <a:gd name="T21" fmla="*/ 21 h 26"/>
                  <a:gd name="T22" fmla="*/ 22 w 30"/>
                  <a:gd name="T23" fmla="*/ 21 h 26"/>
                  <a:gd name="T24" fmla="*/ 23 w 30"/>
                  <a:gd name="T25" fmla="*/ 21 h 26"/>
                  <a:gd name="T26" fmla="*/ 26 w 30"/>
                  <a:gd name="T27" fmla="*/ 18 h 26"/>
                  <a:gd name="T28" fmla="*/ 22 w 30"/>
                  <a:gd name="T29" fmla="*/ 15 h 26"/>
                  <a:gd name="T30" fmla="*/ 16 w 30"/>
                  <a:gd name="T31" fmla="*/ 15 h 26"/>
                  <a:gd name="T32" fmla="*/ 6 w 30"/>
                  <a:gd name="T33" fmla="*/ 15 h 26"/>
                  <a:gd name="T34" fmla="*/ 0 w 30"/>
                  <a:gd name="T35" fmla="*/ 11 h 26"/>
                  <a:gd name="T36" fmla="*/ 1 w 30"/>
                  <a:gd name="T37" fmla="*/ 4 h 26"/>
                  <a:gd name="T38" fmla="*/ 6 w 30"/>
                  <a:gd name="T39" fmla="*/ 0 h 26"/>
                  <a:gd name="T40" fmla="*/ 16 w 30"/>
                  <a:gd name="T41" fmla="*/ 0 h 26"/>
                  <a:gd name="T42" fmla="*/ 22 w 30"/>
                  <a:gd name="T43" fmla="*/ 0 h 26"/>
                  <a:gd name="T44" fmla="*/ 23 w 30"/>
                  <a:gd name="T45" fmla="*/ 1 h 26"/>
                  <a:gd name="T46" fmla="*/ 24 w 30"/>
                  <a:gd name="T47" fmla="*/ 2 h 26"/>
                  <a:gd name="T48" fmla="*/ 23 w 30"/>
                  <a:gd name="T49" fmla="*/ 4 h 26"/>
                  <a:gd name="T50" fmla="*/ 21 w 30"/>
                  <a:gd name="T51" fmla="*/ 4 h 26"/>
                  <a:gd name="T52" fmla="*/ 7 w 30"/>
                  <a:gd name="T53" fmla="*/ 4 h 26"/>
                  <a:gd name="T54" fmla="*/ 4 w 30"/>
                  <a:gd name="T55" fmla="*/ 6 h 26"/>
                  <a:gd name="T56" fmla="*/ 8 w 30"/>
                  <a:gd name="T57" fmla="*/ 11 h 26"/>
                  <a:gd name="T58" fmla="*/ 16 w 30"/>
                  <a:gd name="T59"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 h="26">
                    <a:moveTo>
                      <a:pt x="16" y="11"/>
                    </a:moveTo>
                    <a:cubicBezTo>
                      <a:pt x="18" y="11"/>
                      <a:pt x="20" y="11"/>
                      <a:pt x="23" y="11"/>
                    </a:cubicBezTo>
                    <a:cubicBezTo>
                      <a:pt x="24" y="11"/>
                      <a:pt x="24" y="11"/>
                      <a:pt x="25" y="11"/>
                    </a:cubicBezTo>
                    <a:cubicBezTo>
                      <a:pt x="27" y="12"/>
                      <a:pt x="28" y="13"/>
                      <a:pt x="29" y="14"/>
                    </a:cubicBezTo>
                    <a:cubicBezTo>
                      <a:pt x="30" y="17"/>
                      <a:pt x="30" y="19"/>
                      <a:pt x="29" y="21"/>
                    </a:cubicBezTo>
                    <a:cubicBezTo>
                      <a:pt x="28" y="24"/>
                      <a:pt x="26" y="26"/>
                      <a:pt x="23" y="26"/>
                    </a:cubicBezTo>
                    <a:cubicBezTo>
                      <a:pt x="18" y="26"/>
                      <a:pt x="13" y="26"/>
                      <a:pt x="8" y="26"/>
                    </a:cubicBezTo>
                    <a:cubicBezTo>
                      <a:pt x="7" y="26"/>
                      <a:pt x="7" y="25"/>
                      <a:pt x="6" y="25"/>
                    </a:cubicBezTo>
                    <a:cubicBezTo>
                      <a:pt x="6" y="25"/>
                      <a:pt x="5" y="24"/>
                      <a:pt x="5" y="23"/>
                    </a:cubicBezTo>
                    <a:cubicBezTo>
                      <a:pt x="5" y="23"/>
                      <a:pt x="6" y="22"/>
                      <a:pt x="6" y="22"/>
                    </a:cubicBezTo>
                    <a:cubicBezTo>
                      <a:pt x="7" y="22"/>
                      <a:pt x="8" y="21"/>
                      <a:pt x="8" y="21"/>
                    </a:cubicBezTo>
                    <a:cubicBezTo>
                      <a:pt x="13" y="21"/>
                      <a:pt x="17" y="21"/>
                      <a:pt x="22" y="21"/>
                    </a:cubicBezTo>
                    <a:cubicBezTo>
                      <a:pt x="23" y="21"/>
                      <a:pt x="23" y="21"/>
                      <a:pt x="23" y="21"/>
                    </a:cubicBezTo>
                    <a:cubicBezTo>
                      <a:pt x="25" y="21"/>
                      <a:pt x="26" y="20"/>
                      <a:pt x="26" y="18"/>
                    </a:cubicBezTo>
                    <a:cubicBezTo>
                      <a:pt x="25" y="16"/>
                      <a:pt x="24" y="15"/>
                      <a:pt x="22" y="15"/>
                    </a:cubicBezTo>
                    <a:cubicBezTo>
                      <a:pt x="20" y="15"/>
                      <a:pt x="18" y="15"/>
                      <a:pt x="16" y="15"/>
                    </a:cubicBezTo>
                    <a:cubicBezTo>
                      <a:pt x="13" y="15"/>
                      <a:pt x="9" y="15"/>
                      <a:pt x="6" y="15"/>
                    </a:cubicBezTo>
                    <a:cubicBezTo>
                      <a:pt x="3" y="15"/>
                      <a:pt x="1" y="13"/>
                      <a:pt x="0" y="11"/>
                    </a:cubicBezTo>
                    <a:cubicBezTo>
                      <a:pt x="0" y="8"/>
                      <a:pt x="0" y="6"/>
                      <a:pt x="1" y="4"/>
                    </a:cubicBezTo>
                    <a:cubicBezTo>
                      <a:pt x="2" y="2"/>
                      <a:pt x="3" y="0"/>
                      <a:pt x="6" y="0"/>
                    </a:cubicBezTo>
                    <a:cubicBezTo>
                      <a:pt x="9" y="0"/>
                      <a:pt x="13" y="0"/>
                      <a:pt x="16" y="0"/>
                    </a:cubicBezTo>
                    <a:cubicBezTo>
                      <a:pt x="18" y="0"/>
                      <a:pt x="20" y="0"/>
                      <a:pt x="22" y="0"/>
                    </a:cubicBezTo>
                    <a:cubicBezTo>
                      <a:pt x="22" y="0"/>
                      <a:pt x="23" y="0"/>
                      <a:pt x="23" y="1"/>
                    </a:cubicBezTo>
                    <a:cubicBezTo>
                      <a:pt x="24" y="1"/>
                      <a:pt x="24" y="1"/>
                      <a:pt x="24" y="2"/>
                    </a:cubicBezTo>
                    <a:cubicBezTo>
                      <a:pt x="24" y="3"/>
                      <a:pt x="24" y="3"/>
                      <a:pt x="23" y="4"/>
                    </a:cubicBezTo>
                    <a:cubicBezTo>
                      <a:pt x="23" y="4"/>
                      <a:pt x="22" y="4"/>
                      <a:pt x="21" y="4"/>
                    </a:cubicBezTo>
                    <a:cubicBezTo>
                      <a:pt x="17" y="4"/>
                      <a:pt x="12" y="4"/>
                      <a:pt x="7" y="4"/>
                    </a:cubicBezTo>
                    <a:cubicBezTo>
                      <a:pt x="6" y="4"/>
                      <a:pt x="5" y="5"/>
                      <a:pt x="4" y="6"/>
                    </a:cubicBezTo>
                    <a:cubicBezTo>
                      <a:pt x="4" y="8"/>
                      <a:pt x="4" y="11"/>
                      <a:pt x="8" y="11"/>
                    </a:cubicBezTo>
                    <a:cubicBezTo>
                      <a:pt x="10" y="11"/>
                      <a:pt x="13" y="11"/>
                      <a:pt x="16" y="11"/>
                    </a:cubicBezTo>
                    <a:close/>
                  </a:path>
                </a:pathLst>
              </a:cu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35" name="Rectangle 91"/>
              <p:cNvSpPr>
                <a:spLocks noChangeArrowheads="1"/>
              </p:cNvSpPr>
              <p:nvPr/>
            </p:nvSpPr>
            <p:spPr bwMode="auto">
              <a:xfrm>
                <a:off x="4154" y="1120"/>
                <a:ext cx="104" cy="40"/>
              </a:xfrm>
              <a:prstGeom prst="rect">
                <a:avLst/>
              </a:prstGeom>
              <a:solidFill>
                <a:srgbClr val="30303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36" name="Rectangle 92"/>
              <p:cNvSpPr>
                <a:spLocks noChangeArrowheads="1"/>
              </p:cNvSpPr>
              <p:nvPr/>
            </p:nvSpPr>
            <p:spPr bwMode="auto">
              <a:xfrm>
                <a:off x="4258" y="1120"/>
                <a:ext cx="105" cy="40"/>
              </a:xfrm>
              <a:prstGeom prst="rect">
                <a:avLst/>
              </a:prstGeom>
              <a:solidFill>
                <a:srgbClr val="13131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37" name="Freeform 93"/>
              <p:cNvSpPr>
                <a:spLocks/>
              </p:cNvSpPr>
              <p:nvPr/>
            </p:nvSpPr>
            <p:spPr bwMode="auto">
              <a:xfrm>
                <a:off x="4154" y="1296"/>
                <a:ext cx="104" cy="217"/>
              </a:xfrm>
              <a:custGeom>
                <a:avLst/>
                <a:gdLst>
                  <a:gd name="T0" fmla="*/ 104 w 104"/>
                  <a:gd name="T1" fmla="*/ 0 h 217"/>
                  <a:gd name="T2" fmla="*/ 58 w 104"/>
                  <a:gd name="T3" fmla="*/ 5 h 217"/>
                  <a:gd name="T4" fmla="*/ 0 w 104"/>
                  <a:gd name="T5" fmla="*/ 176 h 217"/>
                  <a:gd name="T6" fmla="*/ 0 w 104"/>
                  <a:gd name="T7" fmla="*/ 217 h 217"/>
                  <a:gd name="T8" fmla="*/ 104 w 104"/>
                  <a:gd name="T9" fmla="*/ 217 h 217"/>
                  <a:gd name="T10" fmla="*/ 104 w 104"/>
                  <a:gd name="T11" fmla="*/ 0 h 217"/>
                </a:gdLst>
                <a:ahLst/>
                <a:cxnLst>
                  <a:cxn ang="0">
                    <a:pos x="T0" y="T1"/>
                  </a:cxn>
                  <a:cxn ang="0">
                    <a:pos x="T2" y="T3"/>
                  </a:cxn>
                  <a:cxn ang="0">
                    <a:pos x="T4" y="T5"/>
                  </a:cxn>
                  <a:cxn ang="0">
                    <a:pos x="T6" y="T7"/>
                  </a:cxn>
                  <a:cxn ang="0">
                    <a:pos x="T8" y="T9"/>
                  </a:cxn>
                  <a:cxn ang="0">
                    <a:pos x="T10" y="T11"/>
                  </a:cxn>
                </a:cxnLst>
                <a:rect l="0" t="0" r="r" b="b"/>
                <a:pathLst>
                  <a:path w="104" h="217">
                    <a:moveTo>
                      <a:pt x="104" y="0"/>
                    </a:moveTo>
                    <a:lnTo>
                      <a:pt x="58" y="5"/>
                    </a:lnTo>
                    <a:lnTo>
                      <a:pt x="0" y="176"/>
                    </a:lnTo>
                    <a:lnTo>
                      <a:pt x="0" y="217"/>
                    </a:lnTo>
                    <a:lnTo>
                      <a:pt x="104" y="217"/>
                    </a:lnTo>
                    <a:lnTo>
                      <a:pt x="104" y="0"/>
                    </a:lnTo>
                    <a:close/>
                  </a:path>
                </a:pathLst>
              </a:cu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38" name="Freeform 94"/>
              <p:cNvSpPr>
                <a:spLocks/>
              </p:cNvSpPr>
              <p:nvPr/>
            </p:nvSpPr>
            <p:spPr bwMode="auto">
              <a:xfrm>
                <a:off x="4258" y="1296"/>
                <a:ext cx="105" cy="217"/>
              </a:xfrm>
              <a:custGeom>
                <a:avLst/>
                <a:gdLst>
                  <a:gd name="T0" fmla="*/ 105 w 105"/>
                  <a:gd name="T1" fmla="*/ 176 h 217"/>
                  <a:gd name="T2" fmla="*/ 47 w 105"/>
                  <a:gd name="T3" fmla="*/ 5 h 217"/>
                  <a:gd name="T4" fmla="*/ 0 w 105"/>
                  <a:gd name="T5" fmla="*/ 0 h 217"/>
                  <a:gd name="T6" fmla="*/ 0 w 105"/>
                  <a:gd name="T7" fmla="*/ 217 h 217"/>
                  <a:gd name="T8" fmla="*/ 105 w 105"/>
                  <a:gd name="T9" fmla="*/ 217 h 217"/>
                  <a:gd name="T10" fmla="*/ 105 w 105"/>
                  <a:gd name="T11" fmla="*/ 176 h 217"/>
                </a:gdLst>
                <a:ahLst/>
                <a:cxnLst>
                  <a:cxn ang="0">
                    <a:pos x="T0" y="T1"/>
                  </a:cxn>
                  <a:cxn ang="0">
                    <a:pos x="T2" y="T3"/>
                  </a:cxn>
                  <a:cxn ang="0">
                    <a:pos x="T4" y="T5"/>
                  </a:cxn>
                  <a:cxn ang="0">
                    <a:pos x="T6" y="T7"/>
                  </a:cxn>
                  <a:cxn ang="0">
                    <a:pos x="T8" y="T9"/>
                  </a:cxn>
                  <a:cxn ang="0">
                    <a:pos x="T10" y="T11"/>
                  </a:cxn>
                </a:cxnLst>
                <a:rect l="0" t="0" r="r" b="b"/>
                <a:pathLst>
                  <a:path w="105" h="217">
                    <a:moveTo>
                      <a:pt x="105" y="176"/>
                    </a:moveTo>
                    <a:lnTo>
                      <a:pt x="47" y="5"/>
                    </a:lnTo>
                    <a:lnTo>
                      <a:pt x="0" y="0"/>
                    </a:lnTo>
                    <a:lnTo>
                      <a:pt x="0" y="217"/>
                    </a:lnTo>
                    <a:lnTo>
                      <a:pt x="105" y="217"/>
                    </a:lnTo>
                    <a:lnTo>
                      <a:pt x="105" y="176"/>
                    </a:lnTo>
                    <a:close/>
                  </a:path>
                </a:pathLst>
              </a:custGeom>
              <a:solidFill>
                <a:srgbClr val="1313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39" name="Oval 95"/>
              <p:cNvSpPr>
                <a:spLocks noChangeArrowheads="1"/>
              </p:cNvSpPr>
              <p:nvPr/>
            </p:nvSpPr>
            <p:spPr bwMode="auto">
              <a:xfrm>
                <a:off x="4223" y="1361"/>
                <a:ext cx="71" cy="71"/>
              </a:xfrm>
              <a:prstGeom prst="ellipse">
                <a:avLst/>
              </a:pr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40" name="Oval 96"/>
              <p:cNvSpPr>
                <a:spLocks noChangeArrowheads="1"/>
              </p:cNvSpPr>
              <p:nvPr/>
            </p:nvSpPr>
            <p:spPr bwMode="auto">
              <a:xfrm>
                <a:off x="4227" y="1365"/>
                <a:ext cx="63" cy="63"/>
              </a:xfrm>
              <a:prstGeom prst="ellipse">
                <a:avLst/>
              </a:pr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41" name="Freeform 97"/>
              <p:cNvSpPr>
                <a:spLocks/>
              </p:cNvSpPr>
              <p:nvPr/>
            </p:nvSpPr>
            <p:spPr bwMode="auto">
              <a:xfrm>
                <a:off x="4254" y="1368"/>
                <a:ext cx="7" cy="31"/>
              </a:xfrm>
              <a:custGeom>
                <a:avLst/>
                <a:gdLst>
                  <a:gd name="T0" fmla="*/ 3 w 3"/>
                  <a:gd name="T1" fmla="*/ 12 h 14"/>
                  <a:gd name="T2" fmla="*/ 2 w 3"/>
                  <a:gd name="T3" fmla="*/ 14 h 14"/>
                  <a:gd name="T4" fmla="*/ 0 w 3"/>
                  <a:gd name="T5" fmla="*/ 12 h 14"/>
                  <a:gd name="T6" fmla="*/ 0 w 3"/>
                  <a:gd name="T7" fmla="*/ 2 h 14"/>
                  <a:gd name="T8" fmla="*/ 2 w 3"/>
                  <a:gd name="T9" fmla="*/ 0 h 14"/>
                  <a:gd name="T10" fmla="*/ 3 w 3"/>
                  <a:gd name="T11" fmla="*/ 2 h 14"/>
                  <a:gd name="T12" fmla="*/ 3 w 3"/>
                  <a:gd name="T13" fmla="*/ 12 h 14"/>
                </a:gdLst>
                <a:ahLst/>
                <a:cxnLst>
                  <a:cxn ang="0">
                    <a:pos x="T0" y="T1"/>
                  </a:cxn>
                  <a:cxn ang="0">
                    <a:pos x="T2" y="T3"/>
                  </a:cxn>
                  <a:cxn ang="0">
                    <a:pos x="T4" y="T5"/>
                  </a:cxn>
                  <a:cxn ang="0">
                    <a:pos x="T6" y="T7"/>
                  </a:cxn>
                  <a:cxn ang="0">
                    <a:pos x="T8" y="T9"/>
                  </a:cxn>
                  <a:cxn ang="0">
                    <a:pos x="T10" y="T11"/>
                  </a:cxn>
                  <a:cxn ang="0">
                    <a:pos x="T12" y="T13"/>
                  </a:cxn>
                </a:cxnLst>
                <a:rect l="0" t="0" r="r" b="b"/>
                <a:pathLst>
                  <a:path w="3" h="14">
                    <a:moveTo>
                      <a:pt x="3" y="12"/>
                    </a:moveTo>
                    <a:cubicBezTo>
                      <a:pt x="3" y="13"/>
                      <a:pt x="3" y="14"/>
                      <a:pt x="2" y="14"/>
                    </a:cubicBezTo>
                    <a:cubicBezTo>
                      <a:pt x="1" y="14"/>
                      <a:pt x="0" y="13"/>
                      <a:pt x="0" y="12"/>
                    </a:cubicBezTo>
                    <a:cubicBezTo>
                      <a:pt x="0" y="2"/>
                      <a:pt x="0" y="2"/>
                      <a:pt x="0" y="2"/>
                    </a:cubicBezTo>
                    <a:cubicBezTo>
                      <a:pt x="0" y="1"/>
                      <a:pt x="1" y="0"/>
                      <a:pt x="2" y="0"/>
                    </a:cubicBezTo>
                    <a:cubicBezTo>
                      <a:pt x="3" y="0"/>
                      <a:pt x="3" y="1"/>
                      <a:pt x="3" y="2"/>
                    </a:cubicBezTo>
                    <a:lnTo>
                      <a:pt x="3" y="12"/>
                    </a:lnTo>
                    <a:close/>
                  </a:path>
                </a:pathLst>
              </a:cu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42" name="Freeform 98"/>
              <p:cNvSpPr>
                <a:spLocks/>
              </p:cNvSpPr>
              <p:nvPr/>
            </p:nvSpPr>
            <p:spPr bwMode="auto">
              <a:xfrm>
                <a:off x="4236" y="1379"/>
                <a:ext cx="45" cy="42"/>
              </a:xfrm>
              <a:custGeom>
                <a:avLst/>
                <a:gdLst>
                  <a:gd name="T0" fmla="*/ 15 w 20"/>
                  <a:gd name="T1" fmla="*/ 0 h 19"/>
                  <a:gd name="T2" fmla="*/ 15 w 20"/>
                  <a:gd name="T3" fmla="*/ 3 h 19"/>
                  <a:gd name="T4" fmla="*/ 17 w 20"/>
                  <a:gd name="T5" fmla="*/ 8 h 19"/>
                  <a:gd name="T6" fmla="*/ 10 w 20"/>
                  <a:gd name="T7" fmla="*/ 16 h 19"/>
                  <a:gd name="T8" fmla="*/ 2 w 20"/>
                  <a:gd name="T9" fmla="*/ 8 h 19"/>
                  <a:gd name="T10" fmla="*/ 5 w 20"/>
                  <a:gd name="T11" fmla="*/ 3 h 19"/>
                  <a:gd name="T12" fmla="*/ 5 w 20"/>
                  <a:gd name="T13" fmla="*/ 0 h 19"/>
                  <a:gd name="T14" fmla="*/ 0 w 20"/>
                  <a:gd name="T15" fmla="*/ 8 h 19"/>
                  <a:gd name="T16" fmla="*/ 10 w 20"/>
                  <a:gd name="T17" fmla="*/ 19 h 19"/>
                  <a:gd name="T18" fmla="*/ 20 w 20"/>
                  <a:gd name="T19" fmla="*/ 8 h 19"/>
                  <a:gd name="T20" fmla="*/ 15 w 20"/>
                  <a:gd name="T21"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 h="19">
                    <a:moveTo>
                      <a:pt x="15" y="0"/>
                    </a:moveTo>
                    <a:cubicBezTo>
                      <a:pt x="15" y="3"/>
                      <a:pt x="15" y="3"/>
                      <a:pt x="15" y="3"/>
                    </a:cubicBezTo>
                    <a:cubicBezTo>
                      <a:pt x="16" y="4"/>
                      <a:pt x="17" y="6"/>
                      <a:pt x="17" y="8"/>
                    </a:cubicBezTo>
                    <a:cubicBezTo>
                      <a:pt x="17" y="13"/>
                      <a:pt x="14" y="16"/>
                      <a:pt x="10" y="16"/>
                    </a:cubicBezTo>
                    <a:cubicBezTo>
                      <a:pt x="6" y="16"/>
                      <a:pt x="2" y="13"/>
                      <a:pt x="2" y="8"/>
                    </a:cubicBezTo>
                    <a:cubicBezTo>
                      <a:pt x="2" y="6"/>
                      <a:pt x="3" y="4"/>
                      <a:pt x="5" y="3"/>
                    </a:cubicBezTo>
                    <a:cubicBezTo>
                      <a:pt x="5" y="0"/>
                      <a:pt x="5" y="0"/>
                      <a:pt x="5" y="0"/>
                    </a:cubicBezTo>
                    <a:cubicBezTo>
                      <a:pt x="2" y="1"/>
                      <a:pt x="0" y="5"/>
                      <a:pt x="0" y="8"/>
                    </a:cubicBezTo>
                    <a:cubicBezTo>
                      <a:pt x="0" y="14"/>
                      <a:pt x="4" y="19"/>
                      <a:pt x="10" y="19"/>
                    </a:cubicBezTo>
                    <a:cubicBezTo>
                      <a:pt x="15" y="19"/>
                      <a:pt x="20" y="14"/>
                      <a:pt x="20" y="8"/>
                    </a:cubicBezTo>
                    <a:cubicBezTo>
                      <a:pt x="20" y="5"/>
                      <a:pt x="18" y="1"/>
                      <a:pt x="15" y="0"/>
                    </a:cubicBezTo>
                    <a:close/>
                  </a:path>
                </a:pathLst>
              </a:cu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43" name="Rectangle 99"/>
              <p:cNvSpPr>
                <a:spLocks noChangeArrowheads="1"/>
              </p:cNvSpPr>
              <p:nvPr/>
            </p:nvSpPr>
            <p:spPr bwMode="auto">
              <a:xfrm>
                <a:off x="4278" y="1129"/>
                <a:ext cx="25" cy="23"/>
              </a:xfrm>
              <a:prstGeom prst="rect">
                <a:avLst/>
              </a:prstGeom>
              <a:solidFill>
                <a:srgbClr val="79B05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44" name="Rectangle 100"/>
              <p:cNvSpPr>
                <a:spLocks noChangeArrowheads="1"/>
              </p:cNvSpPr>
              <p:nvPr/>
            </p:nvSpPr>
            <p:spPr bwMode="auto">
              <a:xfrm>
                <a:off x="4316" y="1129"/>
                <a:ext cx="25" cy="23"/>
              </a:xfrm>
              <a:prstGeom prst="rect">
                <a:avLst/>
              </a:prstGeom>
              <a:solidFill>
                <a:srgbClr val="FFCA5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45" name="Freeform 101"/>
              <p:cNvSpPr>
                <a:spLocks/>
              </p:cNvSpPr>
              <p:nvPr/>
            </p:nvSpPr>
            <p:spPr bwMode="auto">
              <a:xfrm>
                <a:off x="3359" y="1120"/>
                <a:ext cx="327" cy="393"/>
              </a:xfrm>
              <a:custGeom>
                <a:avLst/>
                <a:gdLst>
                  <a:gd name="T0" fmla="*/ 269 w 327"/>
                  <a:gd name="T1" fmla="*/ 0 h 393"/>
                  <a:gd name="T2" fmla="*/ 60 w 327"/>
                  <a:gd name="T3" fmla="*/ 0 h 393"/>
                  <a:gd name="T4" fmla="*/ 0 w 327"/>
                  <a:gd name="T5" fmla="*/ 110 h 393"/>
                  <a:gd name="T6" fmla="*/ 0 w 327"/>
                  <a:gd name="T7" fmla="*/ 301 h 393"/>
                  <a:gd name="T8" fmla="*/ 60 w 327"/>
                  <a:gd name="T9" fmla="*/ 393 h 393"/>
                  <a:gd name="T10" fmla="*/ 269 w 327"/>
                  <a:gd name="T11" fmla="*/ 393 h 393"/>
                  <a:gd name="T12" fmla="*/ 327 w 327"/>
                  <a:gd name="T13" fmla="*/ 301 h 393"/>
                  <a:gd name="T14" fmla="*/ 327 w 327"/>
                  <a:gd name="T15" fmla="*/ 110 h 393"/>
                  <a:gd name="T16" fmla="*/ 269 w 327"/>
                  <a:gd name="T17" fmla="*/ 0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7" h="393">
                    <a:moveTo>
                      <a:pt x="269" y="0"/>
                    </a:moveTo>
                    <a:lnTo>
                      <a:pt x="60" y="0"/>
                    </a:lnTo>
                    <a:lnTo>
                      <a:pt x="0" y="110"/>
                    </a:lnTo>
                    <a:lnTo>
                      <a:pt x="0" y="301"/>
                    </a:lnTo>
                    <a:lnTo>
                      <a:pt x="60" y="393"/>
                    </a:lnTo>
                    <a:lnTo>
                      <a:pt x="269" y="393"/>
                    </a:lnTo>
                    <a:lnTo>
                      <a:pt x="327" y="301"/>
                    </a:lnTo>
                    <a:lnTo>
                      <a:pt x="327" y="110"/>
                    </a:lnTo>
                    <a:lnTo>
                      <a:pt x="269" y="0"/>
                    </a:lnTo>
                    <a:close/>
                  </a:path>
                </a:pathLst>
              </a:custGeom>
              <a:solidFill>
                <a:srgbClr val="1313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46" name="Freeform 102"/>
              <p:cNvSpPr>
                <a:spLocks/>
              </p:cNvSpPr>
              <p:nvPr/>
            </p:nvSpPr>
            <p:spPr bwMode="auto">
              <a:xfrm>
                <a:off x="3359" y="1120"/>
                <a:ext cx="60" cy="393"/>
              </a:xfrm>
              <a:custGeom>
                <a:avLst/>
                <a:gdLst>
                  <a:gd name="T0" fmla="*/ 60 w 60"/>
                  <a:gd name="T1" fmla="*/ 0 h 393"/>
                  <a:gd name="T2" fmla="*/ 0 w 60"/>
                  <a:gd name="T3" fmla="*/ 110 h 393"/>
                  <a:gd name="T4" fmla="*/ 0 w 60"/>
                  <a:gd name="T5" fmla="*/ 301 h 393"/>
                  <a:gd name="T6" fmla="*/ 60 w 60"/>
                  <a:gd name="T7" fmla="*/ 393 h 393"/>
                  <a:gd name="T8" fmla="*/ 60 w 60"/>
                  <a:gd name="T9" fmla="*/ 0 h 393"/>
                </a:gdLst>
                <a:ahLst/>
                <a:cxnLst>
                  <a:cxn ang="0">
                    <a:pos x="T0" y="T1"/>
                  </a:cxn>
                  <a:cxn ang="0">
                    <a:pos x="T2" y="T3"/>
                  </a:cxn>
                  <a:cxn ang="0">
                    <a:pos x="T4" y="T5"/>
                  </a:cxn>
                  <a:cxn ang="0">
                    <a:pos x="T6" y="T7"/>
                  </a:cxn>
                  <a:cxn ang="0">
                    <a:pos x="T8" y="T9"/>
                  </a:cxn>
                </a:cxnLst>
                <a:rect l="0" t="0" r="r" b="b"/>
                <a:pathLst>
                  <a:path w="60" h="393">
                    <a:moveTo>
                      <a:pt x="60" y="0"/>
                    </a:moveTo>
                    <a:lnTo>
                      <a:pt x="0" y="110"/>
                    </a:lnTo>
                    <a:lnTo>
                      <a:pt x="0" y="301"/>
                    </a:lnTo>
                    <a:lnTo>
                      <a:pt x="60" y="393"/>
                    </a:lnTo>
                    <a:lnTo>
                      <a:pt x="60" y="0"/>
                    </a:lnTo>
                    <a:close/>
                  </a:path>
                </a:pathLst>
              </a:cu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47" name="Freeform 103"/>
              <p:cNvSpPr>
                <a:spLocks/>
              </p:cNvSpPr>
              <p:nvPr/>
            </p:nvSpPr>
            <p:spPr bwMode="auto">
              <a:xfrm>
                <a:off x="3628" y="1120"/>
                <a:ext cx="58" cy="393"/>
              </a:xfrm>
              <a:custGeom>
                <a:avLst/>
                <a:gdLst>
                  <a:gd name="T0" fmla="*/ 0 w 58"/>
                  <a:gd name="T1" fmla="*/ 0 h 393"/>
                  <a:gd name="T2" fmla="*/ 58 w 58"/>
                  <a:gd name="T3" fmla="*/ 110 h 393"/>
                  <a:gd name="T4" fmla="*/ 58 w 58"/>
                  <a:gd name="T5" fmla="*/ 301 h 393"/>
                  <a:gd name="T6" fmla="*/ 0 w 58"/>
                  <a:gd name="T7" fmla="*/ 393 h 393"/>
                  <a:gd name="T8" fmla="*/ 0 w 58"/>
                  <a:gd name="T9" fmla="*/ 0 h 393"/>
                </a:gdLst>
                <a:ahLst/>
                <a:cxnLst>
                  <a:cxn ang="0">
                    <a:pos x="T0" y="T1"/>
                  </a:cxn>
                  <a:cxn ang="0">
                    <a:pos x="T2" y="T3"/>
                  </a:cxn>
                  <a:cxn ang="0">
                    <a:pos x="T4" y="T5"/>
                  </a:cxn>
                  <a:cxn ang="0">
                    <a:pos x="T6" y="T7"/>
                  </a:cxn>
                  <a:cxn ang="0">
                    <a:pos x="T8" y="T9"/>
                  </a:cxn>
                </a:cxnLst>
                <a:rect l="0" t="0" r="r" b="b"/>
                <a:pathLst>
                  <a:path w="58" h="393">
                    <a:moveTo>
                      <a:pt x="0" y="0"/>
                    </a:moveTo>
                    <a:lnTo>
                      <a:pt x="58" y="110"/>
                    </a:lnTo>
                    <a:lnTo>
                      <a:pt x="58" y="301"/>
                    </a:lnTo>
                    <a:lnTo>
                      <a:pt x="0" y="393"/>
                    </a:lnTo>
                    <a:lnTo>
                      <a:pt x="0" y="0"/>
                    </a:lnTo>
                    <a:close/>
                  </a:path>
                </a:pathLst>
              </a:custGeom>
              <a:solidFill>
                <a:srgbClr val="1313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48" name="Rectangle 104"/>
              <p:cNvSpPr>
                <a:spLocks noChangeArrowheads="1"/>
              </p:cNvSpPr>
              <p:nvPr/>
            </p:nvSpPr>
            <p:spPr bwMode="auto">
              <a:xfrm>
                <a:off x="3524" y="1120"/>
                <a:ext cx="104" cy="393"/>
              </a:xfrm>
              <a:prstGeom prst="rect">
                <a:avLst/>
              </a:prstGeom>
              <a:solidFill>
                <a:srgbClr val="30303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49" name="Rectangle 105"/>
              <p:cNvSpPr>
                <a:spLocks noChangeArrowheads="1"/>
              </p:cNvSpPr>
              <p:nvPr/>
            </p:nvSpPr>
            <p:spPr bwMode="auto">
              <a:xfrm>
                <a:off x="3419" y="1120"/>
                <a:ext cx="105" cy="393"/>
              </a:xfrm>
              <a:prstGeom prst="rect">
                <a:avLst/>
              </a:prstGeom>
              <a:solidFill>
                <a:srgbClr val="4C4C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50" name="Freeform 106"/>
              <p:cNvSpPr>
                <a:spLocks/>
              </p:cNvSpPr>
              <p:nvPr/>
            </p:nvSpPr>
            <p:spPr bwMode="auto">
              <a:xfrm>
                <a:off x="3490" y="1230"/>
                <a:ext cx="54" cy="33"/>
              </a:xfrm>
              <a:custGeom>
                <a:avLst/>
                <a:gdLst>
                  <a:gd name="T0" fmla="*/ 0 w 24"/>
                  <a:gd name="T1" fmla="*/ 7 h 15"/>
                  <a:gd name="T2" fmla="*/ 0 w 24"/>
                  <a:gd name="T3" fmla="*/ 6 h 15"/>
                  <a:gd name="T4" fmla="*/ 4 w 24"/>
                  <a:gd name="T5" fmla="*/ 1 h 15"/>
                  <a:gd name="T6" fmla="*/ 6 w 24"/>
                  <a:gd name="T7" fmla="*/ 0 h 15"/>
                  <a:gd name="T8" fmla="*/ 21 w 24"/>
                  <a:gd name="T9" fmla="*/ 0 h 15"/>
                  <a:gd name="T10" fmla="*/ 22 w 24"/>
                  <a:gd name="T11" fmla="*/ 0 h 15"/>
                  <a:gd name="T12" fmla="*/ 24 w 24"/>
                  <a:gd name="T13" fmla="*/ 2 h 15"/>
                  <a:gd name="T14" fmla="*/ 22 w 24"/>
                  <a:gd name="T15" fmla="*/ 4 h 15"/>
                  <a:gd name="T16" fmla="*/ 21 w 24"/>
                  <a:gd name="T17" fmla="*/ 4 h 15"/>
                  <a:gd name="T18" fmla="*/ 7 w 24"/>
                  <a:gd name="T19" fmla="*/ 4 h 15"/>
                  <a:gd name="T20" fmla="*/ 4 w 24"/>
                  <a:gd name="T21" fmla="*/ 7 h 15"/>
                  <a:gd name="T22" fmla="*/ 7 w 24"/>
                  <a:gd name="T23" fmla="*/ 11 h 15"/>
                  <a:gd name="T24" fmla="*/ 15 w 24"/>
                  <a:gd name="T25" fmla="*/ 11 h 15"/>
                  <a:gd name="T26" fmla="*/ 21 w 24"/>
                  <a:gd name="T27" fmla="*/ 11 h 15"/>
                  <a:gd name="T28" fmla="*/ 22 w 24"/>
                  <a:gd name="T29" fmla="*/ 11 h 15"/>
                  <a:gd name="T30" fmla="*/ 24 w 24"/>
                  <a:gd name="T31" fmla="*/ 13 h 15"/>
                  <a:gd name="T32" fmla="*/ 22 w 24"/>
                  <a:gd name="T33" fmla="*/ 15 h 15"/>
                  <a:gd name="T34" fmla="*/ 21 w 24"/>
                  <a:gd name="T35" fmla="*/ 15 h 15"/>
                  <a:gd name="T36" fmla="*/ 7 w 24"/>
                  <a:gd name="T37" fmla="*/ 15 h 15"/>
                  <a:gd name="T38" fmla="*/ 3 w 24"/>
                  <a:gd name="T39" fmla="*/ 14 h 15"/>
                  <a:gd name="T40" fmla="*/ 0 w 24"/>
                  <a:gd name="T41" fmla="*/ 10 h 15"/>
                  <a:gd name="T42" fmla="*/ 0 w 24"/>
                  <a:gd name="T43" fmla="*/ 8 h 15"/>
                  <a:gd name="T44" fmla="*/ 0 w 24"/>
                  <a:gd name="T45" fmla="*/ 8 h 15"/>
                  <a:gd name="T46" fmla="*/ 0 w 24"/>
                  <a:gd name="T47" fmla="*/ 7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 h="15">
                    <a:moveTo>
                      <a:pt x="0" y="7"/>
                    </a:moveTo>
                    <a:cubicBezTo>
                      <a:pt x="0" y="7"/>
                      <a:pt x="0" y="6"/>
                      <a:pt x="0" y="6"/>
                    </a:cubicBezTo>
                    <a:cubicBezTo>
                      <a:pt x="0" y="3"/>
                      <a:pt x="1" y="2"/>
                      <a:pt x="4" y="1"/>
                    </a:cubicBezTo>
                    <a:cubicBezTo>
                      <a:pt x="4" y="0"/>
                      <a:pt x="5" y="0"/>
                      <a:pt x="6" y="0"/>
                    </a:cubicBezTo>
                    <a:cubicBezTo>
                      <a:pt x="11" y="0"/>
                      <a:pt x="16" y="0"/>
                      <a:pt x="21" y="0"/>
                    </a:cubicBezTo>
                    <a:cubicBezTo>
                      <a:pt x="22" y="0"/>
                      <a:pt x="22" y="0"/>
                      <a:pt x="22" y="0"/>
                    </a:cubicBezTo>
                    <a:cubicBezTo>
                      <a:pt x="23" y="1"/>
                      <a:pt x="24" y="1"/>
                      <a:pt x="24" y="2"/>
                    </a:cubicBezTo>
                    <a:cubicBezTo>
                      <a:pt x="24" y="3"/>
                      <a:pt x="23" y="4"/>
                      <a:pt x="22" y="4"/>
                    </a:cubicBezTo>
                    <a:cubicBezTo>
                      <a:pt x="21" y="4"/>
                      <a:pt x="21" y="4"/>
                      <a:pt x="21" y="4"/>
                    </a:cubicBezTo>
                    <a:cubicBezTo>
                      <a:pt x="17" y="4"/>
                      <a:pt x="12" y="4"/>
                      <a:pt x="7" y="4"/>
                    </a:cubicBezTo>
                    <a:cubicBezTo>
                      <a:pt x="6" y="4"/>
                      <a:pt x="4" y="5"/>
                      <a:pt x="4" y="7"/>
                    </a:cubicBezTo>
                    <a:cubicBezTo>
                      <a:pt x="3" y="9"/>
                      <a:pt x="5" y="11"/>
                      <a:pt x="7" y="11"/>
                    </a:cubicBezTo>
                    <a:cubicBezTo>
                      <a:pt x="10" y="11"/>
                      <a:pt x="13" y="11"/>
                      <a:pt x="15" y="11"/>
                    </a:cubicBezTo>
                    <a:cubicBezTo>
                      <a:pt x="17" y="11"/>
                      <a:pt x="19" y="11"/>
                      <a:pt x="21" y="11"/>
                    </a:cubicBezTo>
                    <a:cubicBezTo>
                      <a:pt x="22" y="11"/>
                      <a:pt x="22" y="11"/>
                      <a:pt x="22" y="11"/>
                    </a:cubicBezTo>
                    <a:cubicBezTo>
                      <a:pt x="23" y="11"/>
                      <a:pt x="24" y="12"/>
                      <a:pt x="24" y="13"/>
                    </a:cubicBezTo>
                    <a:cubicBezTo>
                      <a:pt x="24" y="14"/>
                      <a:pt x="23" y="15"/>
                      <a:pt x="22" y="15"/>
                    </a:cubicBezTo>
                    <a:cubicBezTo>
                      <a:pt x="21" y="15"/>
                      <a:pt x="21" y="15"/>
                      <a:pt x="21" y="15"/>
                    </a:cubicBezTo>
                    <a:cubicBezTo>
                      <a:pt x="16" y="15"/>
                      <a:pt x="12" y="15"/>
                      <a:pt x="7" y="15"/>
                    </a:cubicBezTo>
                    <a:cubicBezTo>
                      <a:pt x="5" y="15"/>
                      <a:pt x="4" y="15"/>
                      <a:pt x="3" y="14"/>
                    </a:cubicBezTo>
                    <a:cubicBezTo>
                      <a:pt x="1" y="13"/>
                      <a:pt x="0" y="12"/>
                      <a:pt x="0" y="10"/>
                    </a:cubicBezTo>
                    <a:cubicBezTo>
                      <a:pt x="0" y="9"/>
                      <a:pt x="0" y="9"/>
                      <a:pt x="0" y="8"/>
                    </a:cubicBezTo>
                    <a:cubicBezTo>
                      <a:pt x="0" y="8"/>
                      <a:pt x="0" y="8"/>
                      <a:pt x="0" y="8"/>
                    </a:cubicBezTo>
                    <a:cubicBezTo>
                      <a:pt x="0" y="7"/>
                      <a:pt x="0" y="7"/>
                      <a:pt x="0" y="7"/>
                    </a:cubicBezTo>
                    <a:close/>
                  </a:path>
                </a:pathLst>
              </a:cu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51" name="Freeform 107"/>
              <p:cNvSpPr>
                <a:spLocks/>
              </p:cNvSpPr>
              <p:nvPr/>
            </p:nvSpPr>
            <p:spPr bwMode="auto">
              <a:xfrm>
                <a:off x="3502" y="1183"/>
                <a:ext cx="55" cy="33"/>
              </a:xfrm>
              <a:custGeom>
                <a:avLst/>
                <a:gdLst>
                  <a:gd name="T0" fmla="*/ 19 w 25"/>
                  <a:gd name="T1" fmla="*/ 0 h 15"/>
                  <a:gd name="T2" fmla="*/ 20 w 25"/>
                  <a:gd name="T3" fmla="*/ 0 h 15"/>
                  <a:gd name="T4" fmla="*/ 24 w 25"/>
                  <a:gd name="T5" fmla="*/ 3 h 15"/>
                  <a:gd name="T6" fmla="*/ 24 w 25"/>
                  <a:gd name="T7" fmla="*/ 10 h 15"/>
                  <a:gd name="T8" fmla="*/ 18 w 25"/>
                  <a:gd name="T9" fmla="*/ 15 h 15"/>
                  <a:gd name="T10" fmla="*/ 9 w 25"/>
                  <a:gd name="T11" fmla="*/ 15 h 15"/>
                  <a:gd name="T12" fmla="*/ 3 w 25"/>
                  <a:gd name="T13" fmla="*/ 15 h 15"/>
                  <a:gd name="T14" fmla="*/ 1 w 25"/>
                  <a:gd name="T15" fmla="*/ 14 h 15"/>
                  <a:gd name="T16" fmla="*/ 0 w 25"/>
                  <a:gd name="T17" fmla="*/ 12 h 15"/>
                  <a:gd name="T18" fmla="*/ 1 w 25"/>
                  <a:gd name="T19" fmla="*/ 11 h 15"/>
                  <a:gd name="T20" fmla="*/ 3 w 25"/>
                  <a:gd name="T21" fmla="*/ 10 h 15"/>
                  <a:gd name="T22" fmla="*/ 17 w 25"/>
                  <a:gd name="T23" fmla="*/ 10 h 15"/>
                  <a:gd name="T24" fmla="*/ 20 w 25"/>
                  <a:gd name="T25" fmla="*/ 9 h 15"/>
                  <a:gd name="T26" fmla="*/ 20 w 25"/>
                  <a:gd name="T27" fmla="*/ 6 h 15"/>
                  <a:gd name="T28" fmla="*/ 17 w 25"/>
                  <a:gd name="T29" fmla="*/ 4 h 15"/>
                  <a:gd name="T30" fmla="*/ 8 w 25"/>
                  <a:gd name="T31" fmla="*/ 4 h 15"/>
                  <a:gd name="T32" fmla="*/ 3 w 25"/>
                  <a:gd name="T33" fmla="*/ 4 h 15"/>
                  <a:gd name="T34" fmla="*/ 2 w 25"/>
                  <a:gd name="T35" fmla="*/ 4 h 15"/>
                  <a:gd name="T36" fmla="*/ 0 w 25"/>
                  <a:gd name="T37" fmla="*/ 2 h 15"/>
                  <a:gd name="T38" fmla="*/ 2 w 25"/>
                  <a:gd name="T39" fmla="*/ 0 h 15"/>
                  <a:gd name="T40" fmla="*/ 2 w 25"/>
                  <a:gd name="T41" fmla="*/ 0 h 15"/>
                  <a:gd name="T42" fmla="*/ 3 w 25"/>
                  <a:gd name="T43" fmla="*/ 0 h 15"/>
                  <a:gd name="T44" fmla="*/ 3 w 25"/>
                  <a:gd name="T45" fmla="*/ 0 h 15"/>
                  <a:gd name="T46" fmla="*/ 9 w 25"/>
                  <a:gd name="T47" fmla="*/ 0 h 15"/>
                  <a:gd name="T48" fmla="*/ 18 w 25"/>
                  <a:gd name="T49" fmla="*/ 0 h 15"/>
                  <a:gd name="T50" fmla="*/ 18 w 25"/>
                  <a:gd name="T51" fmla="*/ 0 h 15"/>
                  <a:gd name="T52" fmla="*/ 19 w 25"/>
                  <a:gd name="T53"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5" h="15">
                    <a:moveTo>
                      <a:pt x="19" y="0"/>
                    </a:moveTo>
                    <a:cubicBezTo>
                      <a:pt x="20" y="0"/>
                      <a:pt x="20" y="0"/>
                      <a:pt x="20" y="0"/>
                    </a:cubicBezTo>
                    <a:cubicBezTo>
                      <a:pt x="22" y="1"/>
                      <a:pt x="23" y="2"/>
                      <a:pt x="24" y="3"/>
                    </a:cubicBezTo>
                    <a:cubicBezTo>
                      <a:pt x="25" y="6"/>
                      <a:pt x="25" y="8"/>
                      <a:pt x="24" y="10"/>
                    </a:cubicBezTo>
                    <a:cubicBezTo>
                      <a:pt x="23" y="13"/>
                      <a:pt x="21" y="15"/>
                      <a:pt x="18" y="15"/>
                    </a:cubicBezTo>
                    <a:cubicBezTo>
                      <a:pt x="15" y="15"/>
                      <a:pt x="12" y="15"/>
                      <a:pt x="9" y="15"/>
                    </a:cubicBezTo>
                    <a:cubicBezTo>
                      <a:pt x="7" y="15"/>
                      <a:pt x="5" y="15"/>
                      <a:pt x="3" y="15"/>
                    </a:cubicBezTo>
                    <a:cubicBezTo>
                      <a:pt x="2" y="15"/>
                      <a:pt x="2" y="15"/>
                      <a:pt x="1" y="14"/>
                    </a:cubicBezTo>
                    <a:cubicBezTo>
                      <a:pt x="1" y="14"/>
                      <a:pt x="0" y="13"/>
                      <a:pt x="0" y="12"/>
                    </a:cubicBezTo>
                    <a:cubicBezTo>
                      <a:pt x="0" y="12"/>
                      <a:pt x="1" y="11"/>
                      <a:pt x="1" y="11"/>
                    </a:cubicBezTo>
                    <a:cubicBezTo>
                      <a:pt x="2" y="11"/>
                      <a:pt x="3" y="10"/>
                      <a:pt x="3" y="10"/>
                    </a:cubicBezTo>
                    <a:cubicBezTo>
                      <a:pt x="8" y="10"/>
                      <a:pt x="12" y="10"/>
                      <a:pt x="17" y="10"/>
                    </a:cubicBezTo>
                    <a:cubicBezTo>
                      <a:pt x="18" y="10"/>
                      <a:pt x="19" y="10"/>
                      <a:pt x="20" y="9"/>
                    </a:cubicBezTo>
                    <a:cubicBezTo>
                      <a:pt x="21" y="8"/>
                      <a:pt x="21" y="7"/>
                      <a:pt x="20" y="6"/>
                    </a:cubicBezTo>
                    <a:cubicBezTo>
                      <a:pt x="19" y="4"/>
                      <a:pt x="18" y="4"/>
                      <a:pt x="17" y="4"/>
                    </a:cubicBezTo>
                    <a:cubicBezTo>
                      <a:pt x="14" y="4"/>
                      <a:pt x="11" y="4"/>
                      <a:pt x="8" y="4"/>
                    </a:cubicBezTo>
                    <a:cubicBezTo>
                      <a:pt x="6" y="4"/>
                      <a:pt x="5" y="4"/>
                      <a:pt x="3" y="4"/>
                    </a:cubicBezTo>
                    <a:cubicBezTo>
                      <a:pt x="2" y="4"/>
                      <a:pt x="2" y="4"/>
                      <a:pt x="2" y="4"/>
                    </a:cubicBezTo>
                    <a:cubicBezTo>
                      <a:pt x="1" y="3"/>
                      <a:pt x="0" y="3"/>
                      <a:pt x="0" y="2"/>
                    </a:cubicBezTo>
                    <a:cubicBezTo>
                      <a:pt x="0" y="1"/>
                      <a:pt x="1" y="0"/>
                      <a:pt x="2" y="0"/>
                    </a:cubicBezTo>
                    <a:cubicBezTo>
                      <a:pt x="2" y="0"/>
                      <a:pt x="2" y="0"/>
                      <a:pt x="2" y="0"/>
                    </a:cubicBezTo>
                    <a:cubicBezTo>
                      <a:pt x="3" y="0"/>
                      <a:pt x="3" y="0"/>
                      <a:pt x="3" y="0"/>
                    </a:cubicBezTo>
                    <a:cubicBezTo>
                      <a:pt x="3" y="0"/>
                      <a:pt x="3" y="0"/>
                      <a:pt x="3" y="0"/>
                    </a:cubicBezTo>
                    <a:cubicBezTo>
                      <a:pt x="5" y="0"/>
                      <a:pt x="7" y="0"/>
                      <a:pt x="9" y="0"/>
                    </a:cubicBezTo>
                    <a:cubicBezTo>
                      <a:pt x="12" y="0"/>
                      <a:pt x="15" y="0"/>
                      <a:pt x="18" y="0"/>
                    </a:cubicBezTo>
                    <a:cubicBezTo>
                      <a:pt x="18" y="0"/>
                      <a:pt x="18" y="0"/>
                      <a:pt x="18" y="0"/>
                    </a:cubicBezTo>
                    <a:lnTo>
                      <a:pt x="19" y="0"/>
                    </a:lnTo>
                    <a:close/>
                  </a:path>
                </a:pathLst>
              </a:cu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52" name="Freeform 108"/>
              <p:cNvSpPr>
                <a:spLocks/>
              </p:cNvSpPr>
              <p:nvPr/>
            </p:nvSpPr>
            <p:spPr bwMode="auto">
              <a:xfrm>
                <a:off x="3490" y="1194"/>
                <a:ext cx="67" cy="58"/>
              </a:xfrm>
              <a:custGeom>
                <a:avLst/>
                <a:gdLst>
                  <a:gd name="T0" fmla="*/ 15 w 30"/>
                  <a:gd name="T1" fmla="*/ 11 h 26"/>
                  <a:gd name="T2" fmla="*/ 23 w 30"/>
                  <a:gd name="T3" fmla="*/ 11 h 26"/>
                  <a:gd name="T4" fmla="*/ 25 w 30"/>
                  <a:gd name="T5" fmla="*/ 11 h 26"/>
                  <a:gd name="T6" fmla="*/ 29 w 30"/>
                  <a:gd name="T7" fmla="*/ 14 h 26"/>
                  <a:gd name="T8" fmla="*/ 29 w 30"/>
                  <a:gd name="T9" fmla="*/ 21 h 26"/>
                  <a:gd name="T10" fmla="*/ 23 w 30"/>
                  <a:gd name="T11" fmla="*/ 26 h 26"/>
                  <a:gd name="T12" fmla="*/ 8 w 30"/>
                  <a:gd name="T13" fmla="*/ 26 h 26"/>
                  <a:gd name="T14" fmla="*/ 6 w 30"/>
                  <a:gd name="T15" fmla="*/ 25 h 26"/>
                  <a:gd name="T16" fmla="*/ 5 w 30"/>
                  <a:gd name="T17" fmla="*/ 23 h 26"/>
                  <a:gd name="T18" fmla="*/ 6 w 30"/>
                  <a:gd name="T19" fmla="*/ 22 h 26"/>
                  <a:gd name="T20" fmla="*/ 8 w 30"/>
                  <a:gd name="T21" fmla="*/ 21 h 26"/>
                  <a:gd name="T22" fmla="*/ 22 w 30"/>
                  <a:gd name="T23" fmla="*/ 21 h 26"/>
                  <a:gd name="T24" fmla="*/ 23 w 30"/>
                  <a:gd name="T25" fmla="*/ 21 h 26"/>
                  <a:gd name="T26" fmla="*/ 25 w 30"/>
                  <a:gd name="T27" fmla="*/ 18 h 26"/>
                  <a:gd name="T28" fmla="*/ 22 w 30"/>
                  <a:gd name="T29" fmla="*/ 15 h 26"/>
                  <a:gd name="T30" fmla="*/ 16 w 30"/>
                  <a:gd name="T31" fmla="*/ 15 h 26"/>
                  <a:gd name="T32" fmla="*/ 6 w 30"/>
                  <a:gd name="T33" fmla="*/ 15 h 26"/>
                  <a:gd name="T34" fmla="*/ 0 w 30"/>
                  <a:gd name="T35" fmla="*/ 11 h 26"/>
                  <a:gd name="T36" fmla="*/ 1 w 30"/>
                  <a:gd name="T37" fmla="*/ 4 h 26"/>
                  <a:gd name="T38" fmla="*/ 6 w 30"/>
                  <a:gd name="T39" fmla="*/ 0 h 26"/>
                  <a:gd name="T40" fmla="*/ 16 w 30"/>
                  <a:gd name="T41" fmla="*/ 0 h 26"/>
                  <a:gd name="T42" fmla="*/ 21 w 30"/>
                  <a:gd name="T43" fmla="*/ 0 h 26"/>
                  <a:gd name="T44" fmla="*/ 23 w 30"/>
                  <a:gd name="T45" fmla="*/ 1 h 26"/>
                  <a:gd name="T46" fmla="*/ 24 w 30"/>
                  <a:gd name="T47" fmla="*/ 2 h 26"/>
                  <a:gd name="T48" fmla="*/ 23 w 30"/>
                  <a:gd name="T49" fmla="*/ 4 h 26"/>
                  <a:gd name="T50" fmla="*/ 21 w 30"/>
                  <a:gd name="T51" fmla="*/ 4 h 26"/>
                  <a:gd name="T52" fmla="*/ 7 w 30"/>
                  <a:gd name="T53" fmla="*/ 4 h 26"/>
                  <a:gd name="T54" fmla="*/ 4 w 30"/>
                  <a:gd name="T55" fmla="*/ 6 h 26"/>
                  <a:gd name="T56" fmla="*/ 7 w 30"/>
                  <a:gd name="T57" fmla="*/ 11 h 26"/>
                  <a:gd name="T58" fmla="*/ 15 w 30"/>
                  <a:gd name="T59"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 h="26">
                    <a:moveTo>
                      <a:pt x="15" y="11"/>
                    </a:moveTo>
                    <a:cubicBezTo>
                      <a:pt x="18" y="11"/>
                      <a:pt x="20" y="11"/>
                      <a:pt x="23" y="11"/>
                    </a:cubicBezTo>
                    <a:cubicBezTo>
                      <a:pt x="24" y="11"/>
                      <a:pt x="24" y="11"/>
                      <a:pt x="25" y="11"/>
                    </a:cubicBezTo>
                    <a:cubicBezTo>
                      <a:pt x="27" y="12"/>
                      <a:pt x="28" y="13"/>
                      <a:pt x="29" y="14"/>
                    </a:cubicBezTo>
                    <a:cubicBezTo>
                      <a:pt x="30" y="17"/>
                      <a:pt x="30" y="19"/>
                      <a:pt x="29" y="21"/>
                    </a:cubicBezTo>
                    <a:cubicBezTo>
                      <a:pt x="28" y="24"/>
                      <a:pt x="26" y="26"/>
                      <a:pt x="23" y="26"/>
                    </a:cubicBezTo>
                    <a:cubicBezTo>
                      <a:pt x="18" y="26"/>
                      <a:pt x="13" y="26"/>
                      <a:pt x="8" y="26"/>
                    </a:cubicBezTo>
                    <a:cubicBezTo>
                      <a:pt x="7" y="26"/>
                      <a:pt x="7" y="25"/>
                      <a:pt x="6" y="25"/>
                    </a:cubicBezTo>
                    <a:cubicBezTo>
                      <a:pt x="5" y="25"/>
                      <a:pt x="5" y="24"/>
                      <a:pt x="5" y="23"/>
                    </a:cubicBezTo>
                    <a:cubicBezTo>
                      <a:pt x="5" y="23"/>
                      <a:pt x="6" y="22"/>
                      <a:pt x="6" y="22"/>
                    </a:cubicBezTo>
                    <a:cubicBezTo>
                      <a:pt x="7" y="22"/>
                      <a:pt x="7" y="21"/>
                      <a:pt x="8" y="21"/>
                    </a:cubicBezTo>
                    <a:cubicBezTo>
                      <a:pt x="13" y="21"/>
                      <a:pt x="17" y="21"/>
                      <a:pt x="22" y="21"/>
                    </a:cubicBezTo>
                    <a:cubicBezTo>
                      <a:pt x="23" y="21"/>
                      <a:pt x="23" y="21"/>
                      <a:pt x="23" y="21"/>
                    </a:cubicBezTo>
                    <a:cubicBezTo>
                      <a:pt x="24" y="21"/>
                      <a:pt x="26" y="20"/>
                      <a:pt x="25" y="18"/>
                    </a:cubicBezTo>
                    <a:cubicBezTo>
                      <a:pt x="25" y="16"/>
                      <a:pt x="24" y="15"/>
                      <a:pt x="22" y="15"/>
                    </a:cubicBezTo>
                    <a:cubicBezTo>
                      <a:pt x="20" y="15"/>
                      <a:pt x="18" y="15"/>
                      <a:pt x="16" y="15"/>
                    </a:cubicBezTo>
                    <a:cubicBezTo>
                      <a:pt x="13" y="15"/>
                      <a:pt x="9" y="15"/>
                      <a:pt x="6" y="15"/>
                    </a:cubicBezTo>
                    <a:cubicBezTo>
                      <a:pt x="3" y="15"/>
                      <a:pt x="1" y="13"/>
                      <a:pt x="0" y="11"/>
                    </a:cubicBezTo>
                    <a:cubicBezTo>
                      <a:pt x="0" y="8"/>
                      <a:pt x="0" y="6"/>
                      <a:pt x="1" y="4"/>
                    </a:cubicBezTo>
                    <a:cubicBezTo>
                      <a:pt x="2" y="2"/>
                      <a:pt x="3" y="0"/>
                      <a:pt x="6" y="0"/>
                    </a:cubicBezTo>
                    <a:cubicBezTo>
                      <a:pt x="9" y="0"/>
                      <a:pt x="12" y="0"/>
                      <a:pt x="16" y="0"/>
                    </a:cubicBezTo>
                    <a:cubicBezTo>
                      <a:pt x="18" y="0"/>
                      <a:pt x="20" y="0"/>
                      <a:pt x="21" y="0"/>
                    </a:cubicBezTo>
                    <a:cubicBezTo>
                      <a:pt x="22" y="0"/>
                      <a:pt x="22" y="0"/>
                      <a:pt x="23" y="1"/>
                    </a:cubicBezTo>
                    <a:cubicBezTo>
                      <a:pt x="24" y="1"/>
                      <a:pt x="24" y="1"/>
                      <a:pt x="24" y="2"/>
                    </a:cubicBezTo>
                    <a:cubicBezTo>
                      <a:pt x="24" y="3"/>
                      <a:pt x="24" y="3"/>
                      <a:pt x="23" y="4"/>
                    </a:cubicBezTo>
                    <a:cubicBezTo>
                      <a:pt x="23" y="4"/>
                      <a:pt x="22" y="4"/>
                      <a:pt x="21" y="4"/>
                    </a:cubicBezTo>
                    <a:cubicBezTo>
                      <a:pt x="17" y="4"/>
                      <a:pt x="12" y="4"/>
                      <a:pt x="7" y="4"/>
                    </a:cubicBezTo>
                    <a:cubicBezTo>
                      <a:pt x="6" y="4"/>
                      <a:pt x="5" y="5"/>
                      <a:pt x="4" y="6"/>
                    </a:cubicBezTo>
                    <a:cubicBezTo>
                      <a:pt x="3" y="8"/>
                      <a:pt x="4" y="11"/>
                      <a:pt x="7" y="11"/>
                    </a:cubicBezTo>
                    <a:cubicBezTo>
                      <a:pt x="10" y="11"/>
                      <a:pt x="13" y="11"/>
                      <a:pt x="15" y="11"/>
                    </a:cubicBezTo>
                    <a:close/>
                  </a:path>
                </a:pathLst>
              </a:cu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53" name="Rectangle 109"/>
              <p:cNvSpPr>
                <a:spLocks noChangeArrowheads="1"/>
              </p:cNvSpPr>
              <p:nvPr/>
            </p:nvSpPr>
            <p:spPr bwMode="auto">
              <a:xfrm>
                <a:off x="3419" y="1120"/>
                <a:ext cx="105" cy="40"/>
              </a:xfrm>
              <a:prstGeom prst="rect">
                <a:avLst/>
              </a:prstGeom>
              <a:solidFill>
                <a:srgbClr val="30303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54" name="Rectangle 110"/>
              <p:cNvSpPr>
                <a:spLocks noChangeArrowheads="1"/>
              </p:cNvSpPr>
              <p:nvPr/>
            </p:nvSpPr>
            <p:spPr bwMode="auto">
              <a:xfrm>
                <a:off x="3524" y="1120"/>
                <a:ext cx="104" cy="40"/>
              </a:xfrm>
              <a:prstGeom prst="rect">
                <a:avLst/>
              </a:prstGeom>
              <a:solidFill>
                <a:srgbClr val="13131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55" name="Freeform 111"/>
              <p:cNvSpPr>
                <a:spLocks/>
              </p:cNvSpPr>
              <p:nvPr/>
            </p:nvSpPr>
            <p:spPr bwMode="auto">
              <a:xfrm>
                <a:off x="3419" y="1296"/>
                <a:ext cx="105" cy="217"/>
              </a:xfrm>
              <a:custGeom>
                <a:avLst/>
                <a:gdLst>
                  <a:gd name="T0" fmla="*/ 105 w 105"/>
                  <a:gd name="T1" fmla="*/ 0 h 217"/>
                  <a:gd name="T2" fmla="*/ 58 w 105"/>
                  <a:gd name="T3" fmla="*/ 5 h 217"/>
                  <a:gd name="T4" fmla="*/ 0 w 105"/>
                  <a:gd name="T5" fmla="*/ 176 h 217"/>
                  <a:gd name="T6" fmla="*/ 0 w 105"/>
                  <a:gd name="T7" fmla="*/ 217 h 217"/>
                  <a:gd name="T8" fmla="*/ 105 w 105"/>
                  <a:gd name="T9" fmla="*/ 217 h 217"/>
                  <a:gd name="T10" fmla="*/ 105 w 105"/>
                  <a:gd name="T11" fmla="*/ 0 h 217"/>
                </a:gdLst>
                <a:ahLst/>
                <a:cxnLst>
                  <a:cxn ang="0">
                    <a:pos x="T0" y="T1"/>
                  </a:cxn>
                  <a:cxn ang="0">
                    <a:pos x="T2" y="T3"/>
                  </a:cxn>
                  <a:cxn ang="0">
                    <a:pos x="T4" y="T5"/>
                  </a:cxn>
                  <a:cxn ang="0">
                    <a:pos x="T6" y="T7"/>
                  </a:cxn>
                  <a:cxn ang="0">
                    <a:pos x="T8" y="T9"/>
                  </a:cxn>
                  <a:cxn ang="0">
                    <a:pos x="T10" y="T11"/>
                  </a:cxn>
                </a:cxnLst>
                <a:rect l="0" t="0" r="r" b="b"/>
                <a:pathLst>
                  <a:path w="105" h="217">
                    <a:moveTo>
                      <a:pt x="105" y="0"/>
                    </a:moveTo>
                    <a:lnTo>
                      <a:pt x="58" y="5"/>
                    </a:lnTo>
                    <a:lnTo>
                      <a:pt x="0" y="176"/>
                    </a:lnTo>
                    <a:lnTo>
                      <a:pt x="0" y="217"/>
                    </a:lnTo>
                    <a:lnTo>
                      <a:pt x="105" y="217"/>
                    </a:lnTo>
                    <a:lnTo>
                      <a:pt x="105" y="0"/>
                    </a:lnTo>
                    <a:close/>
                  </a:path>
                </a:pathLst>
              </a:cu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56" name="Freeform 112"/>
              <p:cNvSpPr>
                <a:spLocks/>
              </p:cNvSpPr>
              <p:nvPr/>
            </p:nvSpPr>
            <p:spPr bwMode="auto">
              <a:xfrm>
                <a:off x="3524" y="1296"/>
                <a:ext cx="104" cy="217"/>
              </a:xfrm>
              <a:custGeom>
                <a:avLst/>
                <a:gdLst>
                  <a:gd name="T0" fmla="*/ 104 w 104"/>
                  <a:gd name="T1" fmla="*/ 176 h 217"/>
                  <a:gd name="T2" fmla="*/ 44 w 104"/>
                  <a:gd name="T3" fmla="*/ 5 h 217"/>
                  <a:gd name="T4" fmla="*/ 0 w 104"/>
                  <a:gd name="T5" fmla="*/ 0 h 217"/>
                  <a:gd name="T6" fmla="*/ 0 w 104"/>
                  <a:gd name="T7" fmla="*/ 217 h 217"/>
                  <a:gd name="T8" fmla="*/ 104 w 104"/>
                  <a:gd name="T9" fmla="*/ 217 h 217"/>
                  <a:gd name="T10" fmla="*/ 104 w 104"/>
                  <a:gd name="T11" fmla="*/ 176 h 217"/>
                </a:gdLst>
                <a:ahLst/>
                <a:cxnLst>
                  <a:cxn ang="0">
                    <a:pos x="T0" y="T1"/>
                  </a:cxn>
                  <a:cxn ang="0">
                    <a:pos x="T2" y="T3"/>
                  </a:cxn>
                  <a:cxn ang="0">
                    <a:pos x="T4" y="T5"/>
                  </a:cxn>
                  <a:cxn ang="0">
                    <a:pos x="T6" y="T7"/>
                  </a:cxn>
                  <a:cxn ang="0">
                    <a:pos x="T8" y="T9"/>
                  </a:cxn>
                  <a:cxn ang="0">
                    <a:pos x="T10" y="T11"/>
                  </a:cxn>
                </a:cxnLst>
                <a:rect l="0" t="0" r="r" b="b"/>
                <a:pathLst>
                  <a:path w="104" h="217">
                    <a:moveTo>
                      <a:pt x="104" y="176"/>
                    </a:moveTo>
                    <a:lnTo>
                      <a:pt x="44" y="5"/>
                    </a:lnTo>
                    <a:lnTo>
                      <a:pt x="0" y="0"/>
                    </a:lnTo>
                    <a:lnTo>
                      <a:pt x="0" y="217"/>
                    </a:lnTo>
                    <a:lnTo>
                      <a:pt x="104" y="217"/>
                    </a:lnTo>
                    <a:lnTo>
                      <a:pt x="104" y="176"/>
                    </a:lnTo>
                    <a:close/>
                  </a:path>
                </a:pathLst>
              </a:custGeom>
              <a:solidFill>
                <a:srgbClr val="1313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57" name="Oval 113"/>
              <p:cNvSpPr>
                <a:spLocks noChangeArrowheads="1"/>
              </p:cNvSpPr>
              <p:nvPr/>
            </p:nvSpPr>
            <p:spPr bwMode="auto">
              <a:xfrm>
                <a:off x="3488" y="1361"/>
                <a:ext cx="71" cy="71"/>
              </a:xfrm>
              <a:prstGeom prst="ellipse">
                <a:avLst/>
              </a:pr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58" name="Oval 114"/>
              <p:cNvSpPr>
                <a:spLocks noChangeArrowheads="1"/>
              </p:cNvSpPr>
              <p:nvPr/>
            </p:nvSpPr>
            <p:spPr bwMode="auto">
              <a:xfrm>
                <a:off x="3490" y="1365"/>
                <a:ext cx="65" cy="63"/>
              </a:xfrm>
              <a:prstGeom prst="ellipse">
                <a:avLst/>
              </a:pr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59" name="Freeform 115"/>
              <p:cNvSpPr>
                <a:spLocks/>
              </p:cNvSpPr>
              <p:nvPr/>
            </p:nvSpPr>
            <p:spPr bwMode="auto">
              <a:xfrm>
                <a:off x="3519" y="1368"/>
                <a:ext cx="7" cy="31"/>
              </a:xfrm>
              <a:custGeom>
                <a:avLst/>
                <a:gdLst>
                  <a:gd name="T0" fmla="*/ 3 w 3"/>
                  <a:gd name="T1" fmla="*/ 12 h 14"/>
                  <a:gd name="T2" fmla="*/ 2 w 3"/>
                  <a:gd name="T3" fmla="*/ 14 h 14"/>
                  <a:gd name="T4" fmla="*/ 0 w 3"/>
                  <a:gd name="T5" fmla="*/ 12 h 14"/>
                  <a:gd name="T6" fmla="*/ 0 w 3"/>
                  <a:gd name="T7" fmla="*/ 2 h 14"/>
                  <a:gd name="T8" fmla="*/ 2 w 3"/>
                  <a:gd name="T9" fmla="*/ 0 h 14"/>
                  <a:gd name="T10" fmla="*/ 3 w 3"/>
                  <a:gd name="T11" fmla="*/ 2 h 14"/>
                  <a:gd name="T12" fmla="*/ 3 w 3"/>
                  <a:gd name="T13" fmla="*/ 12 h 14"/>
                </a:gdLst>
                <a:ahLst/>
                <a:cxnLst>
                  <a:cxn ang="0">
                    <a:pos x="T0" y="T1"/>
                  </a:cxn>
                  <a:cxn ang="0">
                    <a:pos x="T2" y="T3"/>
                  </a:cxn>
                  <a:cxn ang="0">
                    <a:pos x="T4" y="T5"/>
                  </a:cxn>
                  <a:cxn ang="0">
                    <a:pos x="T6" y="T7"/>
                  </a:cxn>
                  <a:cxn ang="0">
                    <a:pos x="T8" y="T9"/>
                  </a:cxn>
                  <a:cxn ang="0">
                    <a:pos x="T10" y="T11"/>
                  </a:cxn>
                  <a:cxn ang="0">
                    <a:pos x="T12" y="T13"/>
                  </a:cxn>
                </a:cxnLst>
                <a:rect l="0" t="0" r="r" b="b"/>
                <a:pathLst>
                  <a:path w="3" h="14">
                    <a:moveTo>
                      <a:pt x="3" y="12"/>
                    </a:moveTo>
                    <a:cubicBezTo>
                      <a:pt x="3" y="13"/>
                      <a:pt x="3" y="14"/>
                      <a:pt x="2" y="14"/>
                    </a:cubicBezTo>
                    <a:cubicBezTo>
                      <a:pt x="1" y="14"/>
                      <a:pt x="0" y="13"/>
                      <a:pt x="0" y="12"/>
                    </a:cubicBezTo>
                    <a:cubicBezTo>
                      <a:pt x="0" y="2"/>
                      <a:pt x="0" y="2"/>
                      <a:pt x="0" y="2"/>
                    </a:cubicBezTo>
                    <a:cubicBezTo>
                      <a:pt x="0" y="1"/>
                      <a:pt x="1" y="0"/>
                      <a:pt x="2" y="0"/>
                    </a:cubicBezTo>
                    <a:cubicBezTo>
                      <a:pt x="3" y="0"/>
                      <a:pt x="3" y="1"/>
                      <a:pt x="3" y="2"/>
                    </a:cubicBezTo>
                    <a:lnTo>
                      <a:pt x="3" y="12"/>
                    </a:lnTo>
                    <a:close/>
                  </a:path>
                </a:pathLst>
              </a:cu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60" name="Freeform 116"/>
              <p:cNvSpPr>
                <a:spLocks/>
              </p:cNvSpPr>
              <p:nvPr/>
            </p:nvSpPr>
            <p:spPr bwMode="auto">
              <a:xfrm>
                <a:off x="3499" y="1379"/>
                <a:ext cx="47" cy="42"/>
              </a:xfrm>
              <a:custGeom>
                <a:avLst/>
                <a:gdLst>
                  <a:gd name="T0" fmla="*/ 16 w 21"/>
                  <a:gd name="T1" fmla="*/ 0 h 19"/>
                  <a:gd name="T2" fmla="*/ 16 w 21"/>
                  <a:gd name="T3" fmla="*/ 3 h 19"/>
                  <a:gd name="T4" fmla="*/ 18 w 21"/>
                  <a:gd name="T5" fmla="*/ 8 h 19"/>
                  <a:gd name="T6" fmla="*/ 11 w 21"/>
                  <a:gd name="T7" fmla="*/ 16 h 19"/>
                  <a:gd name="T8" fmla="*/ 3 w 21"/>
                  <a:gd name="T9" fmla="*/ 8 h 19"/>
                  <a:gd name="T10" fmla="*/ 5 w 21"/>
                  <a:gd name="T11" fmla="*/ 3 h 19"/>
                  <a:gd name="T12" fmla="*/ 5 w 21"/>
                  <a:gd name="T13" fmla="*/ 0 h 19"/>
                  <a:gd name="T14" fmla="*/ 0 w 21"/>
                  <a:gd name="T15" fmla="*/ 8 h 19"/>
                  <a:gd name="T16" fmla="*/ 11 w 21"/>
                  <a:gd name="T17" fmla="*/ 19 h 19"/>
                  <a:gd name="T18" fmla="*/ 21 w 21"/>
                  <a:gd name="T19" fmla="*/ 8 h 19"/>
                  <a:gd name="T20" fmla="*/ 16 w 21"/>
                  <a:gd name="T21"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19">
                    <a:moveTo>
                      <a:pt x="16" y="0"/>
                    </a:moveTo>
                    <a:cubicBezTo>
                      <a:pt x="16" y="3"/>
                      <a:pt x="16" y="3"/>
                      <a:pt x="16" y="3"/>
                    </a:cubicBezTo>
                    <a:cubicBezTo>
                      <a:pt x="17" y="4"/>
                      <a:pt x="18" y="6"/>
                      <a:pt x="18" y="8"/>
                    </a:cubicBezTo>
                    <a:cubicBezTo>
                      <a:pt x="18" y="13"/>
                      <a:pt x="15" y="16"/>
                      <a:pt x="11" y="16"/>
                    </a:cubicBezTo>
                    <a:cubicBezTo>
                      <a:pt x="6" y="16"/>
                      <a:pt x="3" y="13"/>
                      <a:pt x="3" y="8"/>
                    </a:cubicBezTo>
                    <a:cubicBezTo>
                      <a:pt x="3" y="6"/>
                      <a:pt x="4" y="4"/>
                      <a:pt x="5" y="3"/>
                    </a:cubicBezTo>
                    <a:cubicBezTo>
                      <a:pt x="5" y="0"/>
                      <a:pt x="5" y="0"/>
                      <a:pt x="5" y="0"/>
                    </a:cubicBezTo>
                    <a:cubicBezTo>
                      <a:pt x="2" y="1"/>
                      <a:pt x="0" y="5"/>
                      <a:pt x="0" y="8"/>
                    </a:cubicBezTo>
                    <a:cubicBezTo>
                      <a:pt x="0" y="14"/>
                      <a:pt x="5" y="19"/>
                      <a:pt x="11" y="19"/>
                    </a:cubicBezTo>
                    <a:cubicBezTo>
                      <a:pt x="16" y="19"/>
                      <a:pt x="21" y="14"/>
                      <a:pt x="21" y="8"/>
                    </a:cubicBezTo>
                    <a:cubicBezTo>
                      <a:pt x="21" y="5"/>
                      <a:pt x="19" y="1"/>
                      <a:pt x="16" y="0"/>
                    </a:cubicBezTo>
                    <a:close/>
                  </a:path>
                </a:pathLst>
              </a:cu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61" name="Rectangle 117"/>
              <p:cNvSpPr>
                <a:spLocks noChangeArrowheads="1"/>
              </p:cNvSpPr>
              <p:nvPr/>
            </p:nvSpPr>
            <p:spPr bwMode="auto">
              <a:xfrm>
                <a:off x="3544" y="1129"/>
                <a:ext cx="24" cy="23"/>
              </a:xfrm>
              <a:prstGeom prst="rect">
                <a:avLst/>
              </a:prstGeom>
              <a:solidFill>
                <a:srgbClr val="79B05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62" name="Rectangle 118"/>
              <p:cNvSpPr>
                <a:spLocks noChangeArrowheads="1"/>
              </p:cNvSpPr>
              <p:nvPr/>
            </p:nvSpPr>
            <p:spPr bwMode="auto">
              <a:xfrm>
                <a:off x="3582" y="1129"/>
                <a:ext cx="22" cy="23"/>
              </a:xfrm>
              <a:prstGeom prst="rect">
                <a:avLst/>
              </a:prstGeom>
              <a:solidFill>
                <a:srgbClr val="FFCA5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63" name="Freeform 119"/>
              <p:cNvSpPr>
                <a:spLocks/>
              </p:cNvSpPr>
              <p:nvPr/>
            </p:nvSpPr>
            <p:spPr bwMode="auto">
              <a:xfrm>
                <a:off x="3660" y="1102"/>
                <a:ext cx="460" cy="553"/>
              </a:xfrm>
              <a:custGeom>
                <a:avLst/>
                <a:gdLst>
                  <a:gd name="T0" fmla="*/ 378 w 460"/>
                  <a:gd name="T1" fmla="*/ 0 h 553"/>
                  <a:gd name="T2" fmla="*/ 84 w 460"/>
                  <a:gd name="T3" fmla="*/ 0 h 553"/>
                  <a:gd name="T4" fmla="*/ 0 w 460"/>
                  <a:gd name="T5" fmla="*/ 156 h 553"/>
                  <a:gd name="T6" fmla="*/ 0 w 460"/>
                  <a:gd name="T7" fmla="*/ 424 h 553"/>
                  <a:gd name="T8" fmla="*/ 84 w 460"/>
                  <a:gd name="T9" fmla="*/ 553 h 553"/>
                  <a:gd name="T10" fmla="*/ 378 w 460"/>
                  <a:gd name="T11" fmla="*/ 553 h 553"/>
                  <a:gd name="T12" fmla="*/ 460 w 460"/>
                  <a:gd name="T13" fmla="*/ 424 h 553"/>
                  <a:gd name="T14" fmla="*/ 460 w 460"/>
                  <a:gd name="T15" fmla="*/ 156 h 553"/>
                  <a:gd name="T16" fmla="*/ 378 w 460"/>
                  <a:gd name="T17" fmla="*/ 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0" h="553">
                    <a:moveTo>
                      <a:pt x="378" y="0"/>
                    </a:moveTo>
                    <a:lnTo>
                      <a:pt x="84" y="0"/>
                    </a:lnTo>
                    <a:lnTo>
                      <a:pt x="0" y="156"/>
                    </a:lnTo>
                    <a:lnTo>
                      <a:pt x="0" y="424"/>
                    </a:lnTo>
                    <a:lnTo>
                      <a:pt x="84" y="553"/>
                    </a:lnTo>
                    <a:lnTo>
                      <a:pt x="378" y="553"/>
                    </a:lnTo>
                    <a:lnTo>
                      <a:pt x="460" y="424"/>
                    </a:lnTo>
                    <a:lnTo>
                      <a:pt x="460" y="156"/>
                    </a:lnTo>
                    <a:lnTo>
                      <a:pt x="378" y="0"/>
                    </a:lnTo>
                    <a:close/>
                  </a:path>
                </a:pathLst>
              </a:custGeom>
              <a:solidFill>
                <a:srgbClr val="1313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64" name="Freeform 120"/>
              <p:cNvSpPr>
                <a:spLocks/>
              </p:cNvSpPr>
              <p:nvPr/>
            </p:nvSpPr>
            <p:spPr bwMode="auto">
              <a:xfrm>
                <a:off x="3660" y="1102"/>
                <a:ext cx="84" cy="553"/>
              </a:xfrm>
              <a:custGeom>
                <a:avLst/>
                <a:gdLst>
                  <a:gd name="T0" fmla="*/ 84 w 84"/>
                  <a:gd name="T1" fmla="*/ 0 h 553"/>
                  <a:gd name="T2" fmla="*/ 0 w 84"/>
                  <a:gd name="T3" fmla="*/ 156 h 553"/>
                  <a:gd name="T4" fmla="*/ 0 w 84"/>
                  <a:gd name="T5" fmla="*/ 424 h 553"/>
                  <a:gd name="T6" fmla="*/ 84 w 84"/>
                  <a:gd name="T7" fmla="*/ 553 h 553"/>
                  <a:gd name="T8" fmla="*/ 84 w 84"/>
                  <a:gd name="T9" fmla="*/ 0 h 553"/>
                </a:gdLst>
                <a:ahLst/>
                <a:cxnLst>
                  <a:cxn ang="0">
                    <a:pos x="T0" y="T1"/>
                  </a:cxn>
                  <a:cxn ang="0">
                    <a:pos x="T2" y="T3"/>
                  </a:cxn>
                  <a:cxn ang="0">
                    <a:pos x="T4" y="T5"/>
                  </a:cxn>
                  <a:cxn ang="0">
                    <a:pos x="T6" y="T7"/>
                  </a:cxn>
                  <a:cxn ang="0">
                    <a:pos x="T8" y="T9"/>
                  </a:cxn>
                </a:cxnLst>
                <a:rect l="0" t="0" r="r" b="b"/>
                <a:pathLst>
                  <a:path w="84" h="553">
                    <a:moveTo>
                      <a:pt x="84" y="0"/>
                    </a:moveTo>
                    <a:lnTo>
                      <a:pt x="0" y="156"/>
                    </a:lnTo>
                    <a:lnTo>
                      <a:pt x="0" y="424"/>
                    </a:lnTo>
                    <a:lnTo>
                      <a:pt x="84" y="553"/>
                    </a:lnTo>
                    <a:lnTo>
                      <a:pt x="84" y="0"/>
                    </a:lnTo>
                    <a:close/>
                  </a:path>
                </a:pathLst>
              </a:cu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65" name="Freeform 121"/>
              <p:cNvSpPr>
                <a:spLocks/>
              </p:cNvSpPr>
              <p:nvPr/>
            </p:nvSpPr>
            <p:spPr bwMode="auto">
              <a:xfrm>
                <a:off x="4038" y="1102"/>
                <a:ext cx="82" cy="553"/>
              </a:xfrm>
              <a:custGeom>
                <a:avLst/>
                <a:gdLst>
                  <a:gd name="T0" fmla="*/ 0 w 82"/>
                  <a:gd name="T1" fmla="*/ 0 h 553"/>
                  <a:gd name="T2" fmla="*/ 82 w 82"/>
                  <a:gd name="T3" fmla="*/ 156 h 553"/>
                  <a:gd name="T4" fmla="*/ 82 w 82"/>
                  <a:gd name="T5" fmla="*/ 424 h 553"/>
                  <a:gd name="T6" fmla="*/ 0 w 82"/>
                  <a:gd name="T7" fmla="*/ 553 h 553"/>
                  <a:gd name="T8" fmla="*/ 0 w 82"/>
                  <a:gd name="T9" fmla="*/ 0 h 553"/>
                </a:gdLst>
                <a:ahLst/>
                <a:cxnLst>
                  <a:cxn ang="0">
                    <a:pos x="T0" y="T1"/>
                  </a:cxn>
                  <a:cxn ang="0">
                    <a:pos x="T2" y="T3"/>
                  </a:cxn>
                  <a:cxn ang="0">
                    <a:pos x="T4" y="T5"/>
                  </a:cxn>
                  <a:cxn ang="0">
                    <a:pos x="T6" y="T7"/>
                  </a:cxn>
                  <a:cxn ang="0">
                    <a:pos x="T8" y="T9"/>
                  </a:cxn>
                </a:cxnLst>
                <a:rect l="0" t="0" r="r" b="b"/>
                <a:pathLst>
                  <a:path w="82" h="553">
                    <a:moveTo>
                      <a:pt x="0" y="0"/>
                    </a:moveTo>
                    <a:lnTo>
                      <a:pt x="82" y="156"/>
                    </a:lnTo>
                    <a:lnTo>
                      <a:pt x="82" y="424"/>
                    </a:lnTo>
                    <a:lnTo>
                      <a:pt x="0" y="553"/>
                    </a:lnTo>
                    <a:lnTo>
                      <a:pt x="0" y="0"/>
                    </a:lnTo>
                    <a:close/>
                  </a:path>
                </a:pathLst>
              </a:custGeom>
              <a:solidFill>
                <a:srgbClr val="1313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66" name="Rectangle 122"/>
              <p:cNvSpPr>
                <a:spLocks noChangeArrowheads="1"/>
              </p:cNvSpPr>
              <p:nvPr/>
            </p:nvSpPr>
            <p:spPr bwMode="auto">
              <a:xfrm>
                <a:off x="3891" y="1102"/>
                <a:ext cx="147" cy="553"/>
              </a:xfrm>
              <a:prstGeom prst="rect">
                <a:avLst/>
              </a:prstGeom>
              <a:solidFill>
                <a:srgbClr val="30303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67" name="Rectangle 123"/>
              <p:cNvSpPr>
                <a:spLocks noChangeArrowheads="1"/>
              </p:cNvSpPr>
              <p:nvPr/>
            </p:nvSpPr>
            <p:spPr bwMode="auto">
              <a:xfrm>
                <a:off x="3744" y="1102"/>
                <a:ext cx="147" cy="553"/>
              </a:xfrm>
              <a:prstGeom prst="rect">
                <a:avLst/>
              </a:prstGeom>
              <a:solidFill>
                <a:srgbClr val="4C4C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68" name="Freeform 124"/>
              <p:cNvSpPr>
                <a:spLocks/>
              </p:cNvSpPr>
              <p:nvPr/>
            </p:nvSpPr>
            <p:spPr bwMode="auto">
              <a:xfrm>
                <a:off x="3844" y="1258"/>
                <a:ext cx="76" cy="45"/>
              </a:xfrm>
              <a:custGeom>
                <a:avLst/>
                <a:gdLst>
                  <a:gd name="T0" fmla="*/ 0 w 34"/>
                  <a:gd name="T1" fmla="*/ 9 h 20"/>
                  <a:gd name="T2" fmla="*/ 0 w 34"/>
                  <a:gd name="T3" fmla="*/ 7 h 20"/>
                  <a:gd name="T4" fmla="*/ 5 w 34"/>
                  <a:gd name="T5" fmla="*/ 0 h 20"/>
                  <a:gd name="T6" fmla="*/ 9 w 34"/>
                  <a:gd name="T7" fmla="*/ 0 h 20"/>
                  <a:gd name="T8" fmla="*/ 30 w 34"/>
                  <a:gd name="T9" fmla="*/ 0 h 20"/>
                  <a:gd name="T10" fmla="*/ 31 w 34"/>
                  <a:gd name="T11" fmla="*/ 0 h 20"/>
                  <a:gd name="T12" fmla="*/ 34 w 34"/>
                  <a:gd name="T13" fmla="*/ 3 h 20"/>
                  <a:gd name="T14" fmla="*/ 31 w 34"/>
                  <a:gd name="T15" fmla="*/ 5 h 20"/>
                  <a:gd name="T16" fmla="*/ 30 w 34"/>
                  <a:gd name="T17" fmla="*/ 5 h 20"/>
                  <a:gd name="T18" fmla="*/ 10 w 34"/>
                  <a:gd name="T19" fmla="*/ 5 h 20"/>
                  <a:gd name="T20" fmla="*/ 6 w 34"/>
                  <a:gd name="T21" fmla="*/ 9 h 20"/>
                  <a:gd name="T22" fmla="*/ 10 w 34"/>
                  <a:gd name="T23" fmla="*/ 15 h 20"/>
                  <a:gd name="T24" fmla="*/ 22 w 34"/>
                  <a:gd name="T25" fmla="*/ 15 h 20"/>
                  <a:gd name="T26" fmla="*/ 30 w 34"/>
                  <a:gd name="T27" fmla="*/ 15 h 20"/>
                  <a:gd name="T28" fmla="*/ 32 w 34"/>
                  <a:gd name="T29" fmla="*/ 15 h 20"/>
                  <a:gd name="T30" fmla="*/ 34 w 34"/>
                  <a:gd name="T31" fmla="*/ 17 h 20"/>
                  <a:gd name="T32" fmla="*/ 32 w 34"/>
                  <a:gd name="T33" fmla="*/ 20 h 20"/>
                  <a:gd name="T34" fmla="*/ 30 w 34"/>
                  <a:gd name="T35" fmla="*/ 20 h 20"/>
                  <a:gd name="T36" fmla="*/ 9 w 34"/>
                  <a:gd name="T37" fmla="*/ 20 h 20"/>
                  <a:gd name="T38" fmla="*/ 4 w 34"/>
                  <a:gd name="T39" fmla="*/ 19 h 20"/>
                  <a:gd name="T40" fmla="*/ 0 w 34"/>
                  <a:gd name="T41" fmla="*/ 13 h 20"/>
                  <a:gd name="T42" fmla="*/ 0 w 34"/>
                  <a:gd name="T43" fmla="*/ 11 h 20"/>
                  <a:gd name="T44" fmla="*/ 0 w 34"/>
                  <a:gd name="T45" fmla="*/ 11 h 20"/>
                  <a:gd name="T46" fmla="*/ 0 w 34"/>
                  <a:gd name="T47" fmla="*/ 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 h="20">
                    <a:moveTo>
                      <a:pt x="0" y="9"/>
                    </a:moveTo>
                    <a:cubicBezTo>
                      <a:pt x="0" y="8"/>
                      <a:pt x="0" y="8"/>
                      <a:pt x="0" y="7"/>
                    </a:cubicBezTo>
                    <a:cubicBezTo>
                      <a:pt x="1" y="4"/>
                      <a:pt x="2" y="2"/>
                      <a:pt x="5" y="0"/>
                    </a:cubicBezTo>
                    <a:cubicBezTo>
                      <a:pt x="6" y="0"/>
                      <a:pt x="7" y="0"/>
                      <a:pt x="9" y="0"/>
                    </a:cubicBezTo>
                    <a:cubicBezTo>
                      <a:pt x="16" y="0"/>
                      <a:pt x="23" y="0"/>
                      <a:pt x="30" y="0"/>
                    </a:cubicBezTo>
                    <a:cubicBezTo>
                      <a:pt x="31" y="0"/>
                      <a:pt x="31" y="0"/>
                      <a:pt x="31" y="0"/>
                    </a:cubicBezTo>
                    <a:cubicBezTo>
                      <a:pt x="33" y="0"/>
                      <a:pt x="34" y="1"/>
                      <a:pt x="34" y="3"/>
                    </a:cubicBezTo>
                    <a:cubicBezTo>
                      <a:pt x="34" y="4"/>
                      <a:pt x="33" y="5"/>
                      <a:pt x="31" y="5"/>
                    </a:cubicBezTo>
                    <a:cubicBezTo>
                      <a:pt x="30" y="5"/>
                      <a:pt x="30" y="5"/>
                      <a:pt x="30" y="5"/>
                    </a:cubicBezTo>
                    <a:cubicBezTo>
                      <a:pt x="23" y="5"/>
                      <a:pt x="17" y="5"/>
                      <a:pt x="10" y="5"/>
                    </a:cubicBezTo>
                    <a:cubicBezTo>
                      <a:pt x="8" y="5"/>
                      <a:pt x="6" y="7"/>
                      <a:pt x="6" y="9"/>
                    </a:cubicBezTo>
                    <a:cubicBezTo>
                      <a:pt x="5" y="12"/>
                      <a:pt x="7" y="14"/>
                      <a:pt x="10" y="15"/>
                    </a:cubicBezTo>
                    <a:cubicBezTo>
                      <a:pt x="14" y="15"/>
                      <a:pt x="18" y="15"/>
                      <a:pt x="22" y="15"/>
                    </a:cubicBezTo>
                    <a:cubicBezTo>
                      <a:pt x="25" y="15"/>
                      <a:pt x="27" y="15"/>
                      <a:pt x="30" y="15"/>
                    </a:cubicBezTo>
                    <a:cubicBezTo>
                      <a:pt x="31" y="15"/>
                      <a:pt x="31" y="15"/>
                      <a:pt x="32" y="15"/>
                    </a:cubicBezTo>
                    <a:cubicBezTo>
                      <a:pt x="33" y="15"/>
                      <a:pt x="34" y="16"/>
                      <a:pt x="34" y="17"/>
                    </a:cubicBezTo>
                    <a:cubicBezTo>
                      <a:pt x="34" y="19"/>
                      <a:pt x="33" y="20"/>
                      <a:pt x="32" y="20"/>
                    </a:cubicBezTo>
                    <a:cubicBezTo>
                      <a:pt x="31" y="20"/>
                      <a:pt x="31" y="20"/>
                      <a:pt x="30" y="20"/>
                    </a:cubicBezTo>
                    <a:cubicBezTo>
                      <a:pt x="23" y="20"/>
                      <a:pt x="16" y="20"/>
                      <a:pt x="9" y="20"/>
                    </a:cubicBezTo>
                    <a:cubicBezTo>
                      <a:pt x="8" y="20"/>
                      <a:pt x="6" y="20"/>
                      <a:pt x="4" y="19"/>
                    </a:cubicBezTo>
                    <a:cubicBezTo>
                      <a:pt x="2" y="18"/>
                      <a:pt x="1" y="16"/>
                      <a:pt x="0" y="13"/>
                    </a:cubicBezTo>
                    <a:cubicBezTo>
                      <a:pt x="0" y="12"/>
                      <a:pt x="0" y="12"/>
                      <a:pt x="0" y="11"/>
                    </a:cubicBezTo>
                    <a:cubicBezTo>
                      <a:pt x="0" y="11"/>
                      <a:pt x="0" y="11"/>
                      <a:pt x="0" y="11"/>
                    </a:cubicBezTo>
                    <a:cubicBezTo>
                      <a:pt x="0" y="10"/>
                      <a:pt x="0" y="10"/>
                      <a:pt x="0" y="9"/>
                    </a:cubicBezTo>
                    <a:close/>
                  </a:path>
                </a:pathLst>
              </a:cu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69" name="Freeform 125"/>
              <p:cNvSpPr>
                <a:spLocks/>
              </p:cNvSpPr>
              <p:nvPr/>
            </p:nvSpPr>
            <p:spPr bwMode="auto">
              <a:xfrm>
                <a:off x="3862" y="1189"/>
                <a:ext cx="76" cy="47"/>
              </a:xfrm>
              <a:custGeom>
                <a:avLst/>
                <a:gdLst>
                  <a:gd name="T0" fmla="*/ 26 w 34"/>
                  <a:gd name="T1" fmla="*/ 0 h 21"/>
                  <a:gd name="T2" fmla="*/ 27 w 34"/>
                  <a:gd name="T3" fmla="*/ 1 h 21"/>
                  <a:gd name="T4" fmla="*/ 33 w 34"/>
                  <a:gd name="T5" fmla="*/ 6 h 21"/>
                  <a:gd name="T6" fmla="*/ 33 w 34"/>
                  <a:gd name="T7" fmla="*/ 15 h 21"/>
                  <a:gd name="T8" fmla="*/ 24 w 34"/>
                  <a:gd name="T9" fmla="*/ 21 h 21"/>
                  <a:gd name="T10" fmla="*/ 12 w 34"/>
                  <a:gd name="T11" fmla="*/ 21 h 21"/>
                  <a:gd name="T12" fmla="*/ 3 w 34"/>
                  <a:gd name="T13" fmla="*/ 21 h 21"/>
                  <a:gd name="T14" fmla="*/ 1 w 34"/>
                  <a:gd name="T15" fmla="*/ 21 h 21"/>
                  <a:gd name="T16" fmla="*/ 0 w 34"/>
                  <a:gd name="T17" fmla="*/ 18 h 21"/>
                  <a:gd name="T18" fmla="*/ 1 w 34"/>
                  <a:gd name="T19" fmla="*/ 16 h 21"/>
                  <a:gd name="T20" fmla="*/ 3 w 34"/>
                  <a:gd name="T21" fmla="*/ 15 h 21"/>
                  <a:gd name="T22" fmla="*/ 23 w 34"/>
                  <a:gd name="T23" fmla="*/ 15 h 21"/>
                  <a:gd name="T24" fmla="*/ 27 w 34"/>
                  <a:gd name="T25" fmla="*/ 13 h 21"/>
                  <a:gd name="T26" fmla="*/ 27 w 34"/>
                  <a:gd name="T27" fmla="*/ 9 h 21"/>
                  <a:gd name="T28" fmla="*/ 23 w 34"/>
                  <a:gd name="T29" fmla="*/ 6 h 21"/>
                  <a:gd name="T30" fmla="*/ 11 w 34"/>
                  <a:gd name="T31" fmla="*/ 6 h 21"/>
                  <a:gd name="T32" fmla="*/ 3 w 34"/>
                  <a:gd name="T33" fmla="*/ 6 h 21"/>
                  <a:gd name="T34" fmla="*/ 1 w 34"/>
                  <a:gd name="T35" fmla="*/ 6 h 21"/>
                  <a:gd name="T36" fmla="*/ 0 w 34"/>
                  <a:gd name="T37" fmla="*/ 3 h 21"/>
                  <a:gd name="T38" fmla="*/ 2 w 34"/>
                  <a:gd name="T39" fmla="*/ 1 h 21"/>
                  <a:gd name="T40" fmla="*/ 2 w 34"/>
                  <a:gd name="T41" fmla="*/ 0 h 21"/>
                  <a:gd name="T42" fmla="*/ 3 w 34"/>
                  <a:gd name="T43" fmla="*/ 0 h 21"/>
                  <a:gd name="T44" fmla="*/ 3 w 34"/>
                  <a:gd name="T45" fmla="*/ 1 h 21"/>
                  <a:gd name="T46" fmla="*/ 11 w 34"/>
                  <a:gd name="T47" fmla="*/ 1 h 21"/>
                  <a:gd name="T48" fmla="*/ 24 w 34"/>
                  <a:gd name="T49" fmla="*/ 1 h 21"/>
                  <a:gd name="T50" fmla="*/ 25 w 34"/>
                  <a:gd name="T51" fmla="*/ 0 h 21"/>
                  <a:gd name="T52" fmla="*/ 26 w 34"/>
                  <a:gd name="T53"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4" h="21">
                    <a:moveTo>
                      <a:pt x="26" y="0"/>
                    </a:moveTo>
                    <a:cubicBezTo>
                      <a:pt x="26" y="1"/>
                      <a:pt x="26" y="1"/>
                      <a:pt x="27" y="1"/>
                    </a:cubicBezTo>
                    <a:cubicBezTo>
                      <a:pt x="30" y="1"/>
                      <a:pt x="32" y="3"/>
                      <a:pt x="33" y="6"/>
                    </a:cubicBezTo>
                    <a:cubicBezTo>
                      <a:pt x="34" y="9"/>
                      <a:pt x="34" y="12"/>
                      <a:pt x="33" y="15"/>
                    </a:cubicBezTo>
                    <a:cubicBezTo>
                      <a:pt x="32" y="19"/>
                      <a:pt x="29" y="21"/>
                      <a:pt x="24" y="21"/>
                    </a:cubicBezTo>
                    <a:cubicBezTo>
                      <a:pt x="20" y="21"/>
                      <a:pt x="16" y="21"/>
                      <a:pt x="12" y="21"/>
                    </a:cubicBezTo>
                    <a:cubicBezTo>
                      <a:pt x="9" y="21"/>
                      <a:pt x="6" y="21"/>
                      <a:pt x="3" y="21"/>
                    </a:cubicBezTo>
                    <a:cubicBezTo>
                      <a:pt x="2" y="21"/>
                      <a:pt x="2" y="21"/>
                      <a:pt x="1" y="21"/>
                    </a:cubicBezTo>
                    <a:cubicBezTo>
                      <a:pt x="0" y="20"/>
                      <a:pt x="0" y="19"/>
                      <a:pt x="0" y="18"/>
                    </a:cubicBezTo>
                    <a:cubicBezTo>
                      <a:pt x="0" y="17"/>
                      <a:pt x="0" y="16"/>
                      <a:pt x="1" y="16"/>
                    </a:cubicBezTo>
                    <a:cubicBezTo>
                      <a:pt x="2" y="16"/>
                      <a:pt x="3" y="15"/>
                      <a:pt x="3" y="15"/>
                    </a:cubicBezTo>
                    <a:cubicBezTo>
                      <a:pt x="10" y="15"/>
                      <a:pt x="17" y="15"/>
                      <a:pt x="23" y="15"/>
                    </a:cubicBezTo>
                    <a:cubicBezTo>
                      <a:pt x="25" y="15"/>
                      <a:pt x="26" y="15"/>
                      <a:pt x="27" y="13"/>
                    </a:cubicBezTo>
                    <a:cubicBezTo>
                      <a:pt x="28" y="12"/>
                      <a:pt x="28" y="10"/>
                      <a:pt x="27" y="9"/>
                    </a:cubicBezTo>
                    <a:cubicBezTo>
                      <a:pt x="27" y="7"/>
                      <a:pt x="25" y="6"/>
                      <a:pt x="23" y="6"/>
                    </a:cubicBezTo>
                    <a:cubicBezTo>
                      <a:pt x="19" y="6"/>
                      <a:pt x="15" y="6"/>
                      <a:pt x="11" y="6"/>
                    </a:cubicBezTo>
                    <a:cubicBezTo>
                      <a:pt x="8" y="6"/>
                      <a:pt x="6" y="6"/>
                      <a:pt x="3" y="6"/>
                    </a:cubicBezTo>
                    <a:cubicBezTo>
                      <a:pt x="3" y="6"/>
                      <a:pt x="2" y="6"/>
                      <a:pt x="1" y="6"/>
                    </a:cubicBezTo>
                    <a:cubicBezTo>
                      <a:pt x="0" y="5"/>
                      <a:pt x="0" y="5"/>
                      <a:pt x="0" y="3"/>
                    </a:cubicBezTo>
                    <a:cubicBezTo>
                      <a:pt x="0" y="2"/>
                      <a:pt x="0" y="1"/>
                      <a:pt x="2" y="1"/>
                    </a:cubicBezTo>
                    <a:cubicBezTo>
                      <a:pt x="2" y="0"/>
                      <a:pt x="2" y="0"/>
                      <a:pt x="2" y="0"/>
                    </a:cubicBezTo>
                    <a:cubicBezTo>
                      <a:pt x="3" y="0"/>
                      <a:pt x="3" y="0"/>
                      <a:pt x="3" y="0"/>
                    </a:cubicBezTo>
                    <a:cubicBezTo>
                      <a:pt x="3" y="1"/>
                      <a:pt x="3" y="1"/>
                      <a:pt x="3" y="1"/>
                    </a:cubicBezTo>
                    <a:cubicBezTo>
                      <a:pt x="6" y="1"/>
                      <a:pt x="9" y="1"/>
                      <a:pt x="11" y="1"/>
                    </a:cubicBezTo>
                    <a:cubicBezTo>
                      <a:pt x="16" y="1"/>
                      <a:pt x="20" y="1"/>
                      <a:pt x="24" y="1"/>
                    </a:cubicBezTo>
                    <a:cubicBezTo>
                      <a:pt x="25" y="0"/>
                      <a:pt x="25" y="0"/>
                      <a:pt x="25" y="0"/>
                    </a:cubicBezTo>
                    <a:lnTo>
                      <a:pt x="26" y="0"/>
                    </a:lnTo>
                    <a:close/>
                  </a:path>
                </a:pathLst>
              </a:cu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70" name="Freeform 126"/>
              <p:cNvSpPr>
                <a:spLocks/>
              </p:cNvSpPr>
              <p:nvPr/>
            </p:nvSpPr>
            <p:spPr bwMode="auto">
              <a:xfrm>
                <a:off x="3842" y="1207"/>
                <a:ext cx="96" cy="80"/>
              </a:xfrm>
              <a:custGeom>
                <a:avLst/>
                <a:gdLst>
                  <a:gd name="T0" fmla="*/ 23 w 43"/>
                  <a:gd name="T1" fmla="*/ 15 h 36"/>
                  <a:gd name="T2" fmla="*/ 33 w 43"/>
                  <a:gd name="T3" fmla="*/ 15 h 36"/>
                  <a:gd name="T4" fmla="*/ 37 w 43"/>
                  <a:gd name="T5" fmla="*/ 15 h 36"/>
                  <a:gd name="T6" fmla="*/ 41 w 43"/>
                  <a:gd name="T7" fmla="*/ 20 h 36"/>
                  <a:gd name="T8" fmla="*/ 42 w 43"/>
                  <a:gd name="T9" fmla="*/ 30 h 36"/>
                  <a:gd name="T10" fmla="*/ 34 w 43"/>
                  <a:gd name="T11" fmla="*/ 36 h 36"/>
                  <a:gd name="T12" fmla="*/ 12 w 43"/>
                  <a:gd name="T13" fmla="*/ 36 h 36"/>
                  <a:gd name="T14" fmla="*/ 10 w 43"/>
                  <a:gd name="T15" fmla="*/ 35 h 36"/>
                  <a:gd name="T16" fmla="*/ 9 w 43"/>
                  <a:gd name="T17" fmla="*/ 33 h 36"/>
                  <a:gd name="T18" fmla="*/ 10 w 43"/>
                  <a:gd name="T19" fmla="*/ 30 h 36"/>
                  <a:gd name="T20" fmla="*/ 12 w 43"/>
                  <a:gd name="T21" fmla="*/ 30 h 36"/>
                  <a:gd name="T22" fmla="*/ 32 w 43"/>
                  <a:gd name="T23" fmla="*/ 30 h 36"/>
                  <a:gd name="T24" fmla="*/ 33 w 43"/>
                  <a:gd name="T25" fmla="*/ 30 h 36"/>
                  <a:gd name="T26" fmla="*/ 37 w 43"/>
                  <a:gd name="T27" fmla="*/ 25 h 36"/>
                  <a:gd name="T28" fmla="*/ 33 w 43"/>
                  <a:gd name="T29" fmla="*/ 21 h 36"/>
                  <a:gd name="T30" fmla="*/ 24 w 43"/>
                  <a:gd name="T31" fmla="*/ 21 h 36"/>
                  <a:gd name="T32" fmla="*/ 9 w 43"/>
                  <a:gd name="T33" fmla="*/ 21 h 36"/>
                  <a:gd name="T34" fmla="*/ 2 w 43"/>
                  <a:gd name="T35" fmla="*/ 15 h 36"/>
                  <a:gd name="T36" fmla="*/ 2 w 43"/>
                  <a:gd name="T37" fmla="*/ 5 h 36"/>
                  <a:gd name="T38" fmla="*/ 9 w 43"/>
                  <a:gd name="T39" fmla="*/ 0 h 36"/>
                  <a:gd name="T40" fmla="*/ 23 w 43"/>
                  <a:gd name="T41" fmla="*/ 0 h 36"/>
                  <a:gd name="T42" fmla="*/ 31 w 43"/>
                  <a:gd name="T43" fmla="*/ 0 h 36"/>
                  <a:gd name="T44" fmla="*/ 33 w 43"/>
                  <a:gd name="T45" fmla="*/ 0 h 36"/>
                  <a:gd name="T46" fmla="*/ 35 w 43"/>
                  <a:gd name="T47" fmla="*/ 3 h 36"/>
                  <a:gd name="T48" fmla="*/ 34 w 43"/>
                  <a:gd name="T49" fmla="*/ 5 h 36"/>
                  <a:gd name="T50" fmla="*/ 31 w 43"/>
                  <a:gd name="T51" fmla="*/ 6 h 36"/>
                  <a:gd name="T52" fmla="*/ 11 w 43"/>
                  <a:gd name="T53" fmla="*/ 6 h 36"/>
                  <a:gd name="T54" fmla="*/ 7 w 43"/>
                  <a:gd name="T55" fmla="*/ 9 h 36"/>
                  <a:gd name="T56" fmla="*/ 12 w 43"/>
                  <a:gd name="T57" fmla="*/ 15 h 36"/>
                  <a:gd name="T58" fmla="*/ 23 w 43"/>
                  <a:gd name="T59" fmla="*/ 1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3" h="36">
                    <a:moveTo>
                      <a:pt x="23" y="15"/>
                    </a:moveTo>
                    <a:cubicBezTo>
                      <a:pt x="26" y="15"/>
                      <a:pt x="30" y="15"/>
                      <a:pt x="33" y="15"/>
                    </a:cubicBezTo>
                    <a:cubicBezTo>
                      <a:pt x="34" y="15"/>
                      <a:pt x="35" y="15"/>
                      <a:pt x="37" y="15"/>
                    </a:cubicBezTo>
                    <a:cubicBezTo>
                      <a:pt x="39" y="16"/>
                      <a:pt x="40" y="18"/>
                      <a:pt x="41" y="20"/>
                    </a:cubicBezTo>
                    <a:cubicBezTo>
                      <a:pt x="43" y="23"/>
                      <a:pt x="43" y="27"/>
                      <a:pt x="42" y="30"/>
                    </a:cubicBezTo>
                    <a:cubicBezTo>
                      <a:pt x="40" y="34"/>
                      <a:pt x="38" y="36"/>
                      <a:pt x="34" y="36"/>
                    </a:cubicBezTo>
                    <a:cubicBezTo>
                      <a:pt x="26" y="36"/>
                      <a:pt x="19" y="36"/>
                      <a:pt x="12" y="36"/>
                    </a:cubicBezTo>
                    <a:cubicBezTo>
                      <a:pt x="11" y="36"/>
                      <a:pt x="10" y="36"/>
                      <a:pt x="10" y="35"/>
                    </a:cubicBezTo>
                    <a:cubicBezTo>
                      <a:pt x="9" y="35"/>
                      <a:pt x="8" y="34"/>
                      <a:pt x="9" y="33"/>
                    </a:cubicBezTo>
                    <a:cubicBezTo>
                      <a:pt x="9" y="32"/>
                      <a:pt x="9" y="31"/>
                      <a:pt x="10" y="30"/>
                    </a:cubicBezTo>
                    <a:cubicBezTo>
                      <a:pt x="11" y="30"/>
                      <a:pt x="12" y="30"/>
                      <a:pt x="12" y="30"/>
                    </a:cubicBezTo>
                    <a:cubicBezTo>
                      <a:pt x="19" y="30"/>
                      <a:pt x="25" y="30"/>
                      <a:pt x="32" y="30"/>
                    </a:cubicBezTo>
                    <a:cubicBezTo>
                      <a:pt x="32" y="30"/>
                      <a:pt x="33" y="30"/>
                      <a:pt x="33" y="30"/>
                    </a:cubicBezTo>
                    <a:cubicBezTo>
                      <a:pt x="36" y="29"/>
                      <a:pt x="37" y="27"/>
                      <a:pt x="37" y="25"/>
                    </a:cubicBezTo>
                    <a:cubicBezTo>
                      <a:pt x="37" y="23"/>
                      <a:pt x="35" y="21"/>
                      <a:pt x="33" y="21"/>
                    </a:cubicBezTo>
                    <a:cubicBezTo>
                      <a:pt x="30" y="21"/>
                      <a:pt x="27" y="21"/>
                      <a:pt x="24" y="21"/>
                    </a:cubicBezTo>
                    <a:cubicBezTo>
                      <a:pt x="19" y="21"/>
                      <a:pt x="14" y="21"/>
                      <a:pt x="9" y="21"/>
                    </a:cubicBezTo>
                    <a:cubicBezTo>
                      <a:pt x="6" y="21"/>
                      <a:pt x="3" y="19"/>
                      <a:pt x="2" y="15"/>
                    </a:cubicBezTo>
                    <a:cubicBezTo>
                      <a:pt x="0" y="12"/>
                      <a:pt x="1" y="8"/>
                      <a:pt x="2" y="5"/>
                    </a:cubicBezTo>
                    <a:cubicBezTo>
                      <a:pt x="3" y="2"/>
                      <a:pt x="6" y="0"/>
                      <a:pt x="9" y="0"/>
                    </a:cubicBezTo>
                    <a:cubicBezTo>
                      <a:pt x="14" y="0"/>
                      <a:pt x="19" y="0"/>
                      <a:pt x="23" y="0"/>
                    </a:cubicBezTo>
                    <a:cubicBezTo>
                      <a:pt x="26" y="0"/>
                      <a:pt x="29" y="0"/>
                      <a:pt x="31" y="0"/>
                    </a:cubicBezTo>
                    <a:cubicBezTo>
                      <a:pt x="32" y="0"/>
                      <a:pt x="33" y="0"/>
                      <a:pt x="33" y="0"/>
                    </a:cubicBezTo>
                    <a:cubicBezTo>
                      <a:pt x="34" y="1"/>
                      <a:pt x="35" y="2"/>
                      <a:pt x="35" y="3"/>
                    </a:cubicBezTo>
                    <a:cubicBezTo>
                      <a:pt x="35" y="4"/>
                      <a:pt x="35" y="5"/>
                      <a:pt x="34" y="5"/>
                    </a:cubicBezTo>
                    <a:cubicBezTo>
                      <a:pt x="33" y="6"/>
                      <a:pt x="32" y="6"/>
                      <a:pt x="31" y="6"/>
                    </a:cubicBezTo>
                    <a:cubicBezTo>
                      <a:pt x="25" y="6"/>
                      <a:pt x="18" y="6"/>
                      <a:pt x="11" y="6"/>
                    </a:cubicBezTo>
                    <a:cubicBezTo>
                      <a:pt x="9" y="6"/>
                      <a:pt x="8" y="7"/>
                      <a:pt x="7" y="9"/>
                    </a:cubicBezTo>
                    <a:cubicBezTo>
                      <a:pt x="6" y="11"/>
                      <a:pt x="7" y="15"/>
                      <a:pt x="12" y="15"/>
                    </a:cubicBezTo>
                    <a:cubicBezTo>
                      <a:pt x="15" y="15"/>
                      <a:pt x="19" y="15"/>
                      <a:pt x="23" y="15"/>
                    </a:cubicBezTo>
                    <a:close/>
                  </a:path>
                </a:pathLst>
              </a:cu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71" name="Rectangle 127"/>
              <p:cNvSpPr>
                <a:spLocks noChangeArrowheads="1"/>
              </p:cNvSpPr>
              <p:nvPr/>
            </p:nvSpPr>
            <p:spPr bwMode="auto">
              <a:xfrm>
                <a:off x="3744" y="1102"/>
                <a:ext cx="147" cy="58"/>
              </a:xfrm>
              <a:prstGeom prst="rect">
                <a:avLst/>
              </a:prstGeom>
              <a:solidFill>
                <a:srgbClr val="30303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72" name="Rectangle 128"/>
              <p:cNvSpPr>
                <a:spLocks noChangeArrowheads="1"/>
              </p:cNvSpPr>
              <p:nvPr/>
            </p:nvSpPr>
            <p:spPr bwMode="auto">
              <a:xfrm>
                <a:off x="3891" y="1102"/>
                <a:ext cx="147" cy="58"/>
              </a:xfrm>
              <a:prstGeom prst="rect">
                <a:avLst/>
              </a:prstGeom>
              <a:solidFill>
                <a:srgbClr val="13131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73" name="Freeform 129"/>
              <p:cNvSpPr>
                <a:spLocks/>
              </p:cNvSpPr>
              <p:nvPr/>
            </p:nvSpPr>
            <p:spPr bwMode="auto">
              <a:xfrm>
                <a:off x="3744" y="1350"/>
                <a:ext cx="147" cy="305"/>
              </a:xfrm>
              <a:custGeom>
                <a:avLst/>
                <a:gdLst>
                  <a:gd name="T0" fmla="*/ 147 w 147"/>
                  <a:gd name="T1" fmla="*/ 0 h 305"/>
                  <a:gd name="T2" fmla="*/ 80 w 147"/>
                  <a:gd name="T3" fmla="*/ 7 h 305"/>
                  <a:gd name="T4" fmla="*/ 0 w 147"/>
                  <a:gd name="T5" fmla="*/ 247 h 305"/>
                  <a:gd name="T6" fmla="*/ 0 w 147"/>
                  <a:gd name="T7" fmla="*/ 305 h 305"/>
                  <a:gd name="T8" fmla="*/ 147 w 147"/>
                  <a:gd name="T9" fmla="*/ 305 h 305"/>
                  <a:gd name="T10" fmla="*/ 147 w 147"/>
                  <a:gd name="T11" fmla="*/ 305 h 305"/>
                  <a:gd name="T12" fmla="*/ 147 w 147"/>
                  <a:gd name="T13" fmla="*/ 0 h 305"/>
                  <a:gd name="T14" fmla="*/ 147 w 147"/>
                  <a:gd name="T15" fmla="*/ 0 h 3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 h="305">
                    <a:moveTo>
                      <a:pt x="147" y="0"/>
                    </a:moveTo>
                    <a:lnTo>
                      <a:pt x="80" y="7"/>
                    </a:lnTo>
                    <a:lnTo>
                      <a:pt x="0" y="247"/>
                    </a:lnTo>
                    <a:lnTo>
                      <a:pt x="0" y="305"/>
                    </a:lnTo>
                    <a:lnTo>
                      <a:pt x="147" y="305"/>
                    </a:lnTo>
                    <a:lnTo>
                      <a:pt x="147" y="305"/>
                    </a:lnTo>
                    <a:lnTo>
                      <a:pt x="147" y="0"/>
                    </a:lnTo>
                    <a:lnTo>
                      <a:pt x="147" y="0"/>
                    </a:lnTo>
                    <a:close/>
                  </a:path>
                </a:pathLst>
              </a:cu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74" name="Freeform 130"/>
              <p:cNvSpPr>
                <a:spLocks/>
              </p:cNvSpPr>
              <p:nvPr/>
            </p:nvSpPr>
            <p:spPr bwMode="auto">
              <a:xfrm>
                <a:off x="3891" y="1350"/>
                <a:ext cx="147" cy="305"/>
              </a:xfrm>
              <a:custGeom>
                <a:avLst/>
                <a:gdLst>
                  <a:gd name="T0" fmla="*/ 147 w 147"/>
                  <a:gd name="T1" fmla="*/ 247 h 305"/>
                  <a:gd name="T2" fmla="*/ 65 w 147"/>
                  <a:gd name="T3" fmla="*/ 7 h 305"/>
                  <a:gd name="T4" fmla="*/ 0 w 147"/>
                  <a:gd name="T5" fmla="*/ 0 h 305"/>
                  <a:gd name="T6" fmla="*/ 0 w 147"/>
                  <a:gd name="T7" fmla="*/ 305 h 305"/>
                  <a:gd name="T8" fmla="*/ 147 w 147"/>
                  <a:gd name="T9" fmla="*/ 305 h 305"/>
                  <a:gd name="T10" fmla="*/ 147 w 147"/>
                  <a:gd name="T11" fmla="*/ 247 h 305"/>
                </a:gdLst>
                <a:ahLst/>
                <a:cxnLst>
                  <a:cxn ang="0">
                    <a:pos x="T0" y="T1"/>
                  </a:cxn>
                  <a:cxn ang="0">
                    <a:pos x="T2" y="T3"/>
                  </a:cxn>
                  <a:cxn ang="0">
                    <a:pos x="T4" y="T5"/>
                  </a:cxn>
                  <a:cxn ang="0">
                    <a:pos x="T6" y="T7"/>
                  </a:cxn>
                  <a:cxn ang="0">
                    <a:pos x="T8" y="T9"/>
                  </a:cxn>
                  <a:cxn ang="0">
                    <a:pos x="T10" y="T11"/>
                  </a:cxn>
                </a:cxnLst>
                <a:rect l="0" t="0" r="r" b="b"/>
                <a:pathLst>
                  <a:path w="147" h="305">
                    <a:moveTo>
                      <a:pt x="147" y="247"/>
                    </a:moveTo>
                    <a:lnTo>
                      <a:pt x="65" y="7"/>
                    </a:lnTo>
                    <a:lnTo>
                      <a:pt x="0" y="0"/>
                    </a:lnTo>
                    <a:lnTo>
                      <a:pt x="0" y="305"/>
                    </a:lnTo>
                    <a:lnTo>
                      <a:pt x="147" y="305"/>
                    </a:lnTo>
                    <a:lnTo>
                      <a:pt x="147" y="247"/>
                    </a:lnTo>
                    <a:close/>
                  </a:path>
                </a:pathLst>
              </a:custGeom>
              <a:solidFill>
                <a:srgbClr val="1313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75" name="Oval 131"/>
              <p:cNvSpPr>
                <a:spLocks noChangeArrowheads="1"/>
              </p:cNvSpPr>
              <p:nvPr/>
            </p:nvSpPr>
            <p:spPr bwMode="auto">
              <a:xfrm>
                <a:off x="3840" y="1441"/>
                <a:ext cx="100" cy="101"/>
              </a:xfrm>
              <a:prstGeom prst="ellipse">
                <a:avLst/>
              </a:pr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76" name="Oval 132"/>
              <p:cNvSpPr>
                <a:spLocks noChangeArrowheads="1"/>
              </p:cNvSpPr>
              <p:nvPr/>
            </p:nvSpPr>
            <p:spPr bwMode="auto">
              <a:xfrm>
                <a:off x="3847" y="1448"/>
                <a:ext cx="89" cy="89"/>
              </a:xfrm>
              <a:prstGeom prst="ellipse">
                <a:avLst/>
              </a:prstGeom>
              <a:solidFill>
                <a:srgbClr val="303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77" name="Freeform 133"/>
              <p:cNvSpPr>
                <a:spLocks/>
              </p:cNvSpPr>
              <p:nvPr/>
            </p:nvSpPr>
            <p:spPr bwMode="auto">
              <a:xfrm>
                <a:off x="3884" y="1452"/>
                <a:ext cx="12" cy="43"/>
              </a:xfrm>
              <a:custGeom>
                <a:avLst/>
                <a:gdLst>
                  <a:gd name="T0" fmla="*/ 5 w 5"/>
                  <a:gd name="T1" fmla="*/ 17 h 19"/>
                  <a:gd name="T2" fmla="*/ 3 w 5"/>
                  <a:gd name="T3" fmla="*/ 19 h 19"/>
                  <a:gd name="T4" fmla="*/ 0 w 5"/>
                  <a:gd name="T5" fmla="*/ 17 h 19"/>
                  <a:gd name="T6" fmla="*/ 0 w 5"/>
                  <a:gd name="T7" fmla="*/ 2 h 19"/>
                  <a:gd name="T8" fmla="*/ 3 w 5"/>
                  <a:gd name="T9" fmla="*/ 0 h 19"/>
                  <a:gd name="T10" fmla="*/ 5 w 5"/>
                  <a:gd name="T11" fmla="*/ 2 h 19"/>
                  <a:gd name="T12" fmla="*/ 5 w 5"/>
                  <a:gd name="T13" fmla="*/ 17 h 19"/>
                </a:gdLst>
                <a:ahLst/>
                <a:cxnLst>
                  <a:cxn ang="0">
                    <a:pos x="T0" y="T1"/>
                  </a:cxn>
                  <a:cxn ang="0">
                    <a:pos x="T2" y="T3"/>
                  </a:cxn>
                  <a:cxn ang="0">
                    <a:pos x="T4" y="T5"/>
                  </a:cxn>
                  <a:cxn ang="0">
                    <a:pos x="T6" y="T7"/>
                  </a:cxn>
                  <a:cxn ang="0">
                    <a:pos x="T8" y="T9"/>
                  </a:cxn>
                  <a:cxn ang="0">
                    <a:pos x="T10" y="T11"/>
                  </a:cxn>
                  <a:cxn ang="0">
                    <a:pos x="T12" y="T13"/>
                  </a:cxn>
                </a:cxnLst>
                <a:rect l="0" t="0" r="r" b="b"/>
                <a:pathLst>
                  <a:path w="5" h="19">
                    <a:moveTo>
                      <a:pt x="5" y="17"/>
                    </a:moveTo>
                    <a:cubicBezTo>
                      <a:pt x="5" y="18"/>
                      <a:pt x="4" y="19"/>
                      <a:pt x="3" y="19"/>
                    </a:cubicBezTo>
                    <a:cubicBezTo>
                      <a:pt x="1" y="19"/>
                      <a:pt x="0" y="18"/>
                      <a:pt x="0" y="17"/>
                    </a:cubicBezTo>
                    <a:cubicBezTo>
                      <a:pt x="0" y="2"/>
                      <a:pt x="0" y="2"/>
                      <a:pt x="0" y="2"/>
                    </a:cubicBezTo>
                    <a:cubicBezTo>
                      <a:pt x="0" y="1"/>
                      <a:pt x="1" y="0"/>
                      <a:pt x="3" y="0"/>
                    </a:cubicBezTo>
                    <a:cubicBezTo>
                      <a:pt x="4" y="0"/>
                      <a:pt x="5" y="1"/>
                      <a:pt x="5" y="2"/>
                    </a:cubicBezTo>
                    <a:lnTo>
                      <a:pt x="5" y="17"/>
                    </a:lnTo>
                    <a:close/>
                  </a:path>
                </a:pathLst>
              </a:cu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78" name="Freeform 134"/>
              <p:cNvSpPr>
                <a:spLocks/>
              </p:cNvSpPr>
              <p:nvPr/>
            </p:nvSpPr>
            <p:spPr bwMode="auto">
              <a:xfrm>
                <a:off x="3858" y="1466"/>
                <a:ext cx="64" cy="60"/>
              </a:xfrm>
              <a:custGeom>
                <a:avLst/>
                <a:gdLst>
                  <a:gd name="T0" fmla="*/ 22 w 29"/>
                  <a:gd name="T1" fmla="*/ 0 h 27"/>
                  <a:gd name="T2" fmla="*/ 22 w 29"/>
                  <a:gd name="T3" fmla="*/ 4 h 27"/>
                  <a:gd name="T4" fmla="*/ 25 w 29"/>
                  <a:gd name="T5" fmla="*/ 12 h 27"/>
                  <a:gd name="T6" fmla="*/ 15 w 29"/>
                  <a:gd name="T7" fmla="*/ 23 h 27"/>
                  <a:gd name="T8" fmla="*/ 4 w 29"/>
                  <a:gd name="T9" fmla="*/ 12 h 27"/>
                  <a:gd name="T10" fmla="*/ 7 w 29"/>
                  <a:gd name="T11" fmla="*/ 4 h 27"/>
                  <a:gd name="T12" fmla="*/ 7 w 29"/>
                  <a:gd name="T13" fmla="*/ 0 h 27"/>
                  <a:gd name="T14" fmla="*/ 0 w 29"/>
                  <a:gd name="T15" fmla="*/ 12 h 27"/>
                  <a:gd name="T16" fmla="*/ 15 w 29"/>
                  <a:gd name="T17" fmla="*/ 27 h 27"/>
                  <a:gd name="T18" fmla="*/ 29 w 29"/>
                  <a:gd name="T19" fmla="*/ 12 h 27"/>
                  <a:gd name="T20" fmla="*/ 22 w 29"/>
                  <a:gd name="T2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27">
                    <a:moveTo>
                      <a:pt x="22" y="0"/>
                    </a:moveTo>
                    <a:cubicBezTo>
                      <a:pt x="22" y="4"/>
                      <a:pt x="22" y="4"/>
                      <a:pt x="22" y="4"/>
                    </a:cubicBezTo>
                    <a:cubicBezTo>
                      <a:pt x="24" y="6"/>
                      <a:pt x="25" y="9"/>
                      <a:pt x="25" y="12"/>
                    </a:cubicBezTo>
                    <a:cubicBezTo>
                      <a:pt x="25" y="18"/>
                      <a:pt x="21" y="23"/>
                      <a:pt x="15" y="23"/>
                    </a:cubicBezTo>
                    <a:cubicBezTo>
                      <a:pt x="9" y="23"/>
                      <a:pt x="4" y="18"/>
                      <a:pt x="4" y="12"/>
                    </a:cubicBezTo>
                    <a:cubicBezTo>
                      <a:pt x="4" y="9"/>
                      <a:pt x="5" y="6"/>
                      <a:pt x="7" y="4"/>
                    </a:cubicBezTo>
                    <a:cubicBezTo>
                      <a:pt x="7" y="0"/>
                      <a:pt x="7" y="0"/>
                      <a:pt x="7" y="0"/>
                    </a:cubicBezTo>
                    <a:cubicBezTo>
                      <a:pt x="3" y="2"/>
                      <a:pt x="0" y="7"/>
                      <a:pt x="0" y="12"/>
                    </a:cubicBezTo>
                    <a:cubicBezTo>
                      <a:pt x="0" y="20"/>
                      <a:pt x="7" y="27"/>
                      <a:pt x="15" y="27"/>
                    </a:cubicBezTo>
                    <a:cubicBezTo>
                      <a:pt x="23" y="27"/>
                      <a:pt x="29" y="20"/>
                      <a:pt x="29" y="12"/>
                    </a:cubicBezTo>
                    <a:cubicBezTo>
                      <a:pt x="29" y="7"/>
                      <a:pt x="26" y="2"/>
                      <a:pt x="22" y="0"/>
                    </a:cubicBezTo>
                    <a:close/>
                  </a:path>
                </a:pathLst>
              </a:cu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79" name="Rectangle 135"/>
              <p:cNvSpPr>
                <a:spLocks noChangeArrowheads="1"/>
              </p:cNvSpPr>
              <p:nvPr/>
            </p:nvSpPr>
            <p:spPr bwMode="auto">
              <a:xfrm>
                <a:off x="3920" y="1116"/>
                <a:ext cx="33" cy="33"/>
              </a:xfrm>
              <a:prstGeom prst="rect">
                <a:avLst/>
              </a:prstGeom>
              <a:solidFill>
                <a:srgbClr val="79B05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80" name="Rectangle 136"/>
              <p:cNvSpPr>
                <a:spLocks noChangeArrowheads="1"/>
              </p:cNvSpPr>
              <p:nvPr/>
            </p:nvSpPr>
            <p:spPr bwMode="auto">
              <a:xfrm>
                <a:off x="3973" y="1116"/>
                <a:ext cx="32" cy="33"/>
              </a:xfrm>
              <a:prstGeom prst="rect">
                <a:avLst/>
              </a:prstGeom>
              <a:solidFill>
                <a:srgbClr val="FFCA5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81" name="Freeform 137"/>
              <p:cNvSpPr>
                <a:spLocks/>
              </p:cNvSpPr>
              <p:nvPr/>
            </p:nvSpPr>
            <p:spPr bwMode="auto">
              <a:xfrm>
                <a:off x="4272" y="2794"/>
                <a:ext cx="67" cy="78"/>
              </a:xfrm>
              <a:custGeom>
                <a:avLst/>
                <a:gdLst>
                  <a:gd name="T0" fmla="*/ 67 w 67"/>
                  <a:gd name="T1" fmla="*/ 78 h 78"/>
                  <a:gd name="T2" fmla="*/ 58 w 67"/>
                  <a:gd name="T3" fmla="*/ 78 h 78"/>
                  <a:gd name="T4" fmla="*/ 58 w 67"/>
                  <a:gd name="T5" fmla="*/ 11 h 78"/>
                  <a:gd name="T6" fmla="*/ 38 w 67"/>
                  <a:gd name="T7" fmla="*/ 56 h 78"/>
                  <a:gd name="T8" fmla="*/ 31 w 67"/>
                  <a:gd name="T9" fmla="*/ 56 h 78"/>
                  <a:gd name="T10" fmla="*/ 11 w 67"/>
                  <a:gd name="T11" fmla="*/ 11 h 78"/>
                  <a:gd name="T12" fmla="*/ 11 w 67"/>
                  <a:gd name="T13" fmla="*/ 78 h 78"/>
                  <a:gd name="T14" fmla="*/ 0 w 67"/>
                  <a:gd name="T15" fmla="*/ 78 h 78"/>
                  <a:gd name="T16" fmla="*/ 0 w 67"/>
                  <a:gd name="T17" fmla="*/ 0 h 78"/>
                  <a:gd name="T18" fmla="*/ 15 w 67"/>
                  <a:gd name="T19" fmla="*/ 0 h 78"/>
                  <a:gd name="T20" fmla="*/ 35 w 67"/>
                  <a:gd name="T21" fmla="*/ 45 h 78"/>
                  <a:gd name="T22" fmla="*/ 53 w 67"/>
                  <a:gd name="T23" fmla="*/ 0 h 78"/>
                  <a:gd name="T24" fmla="*/ 67 w 67"/>
                  <a:gd name="T25" fmla="*/ 0 h 78"/>
                  <a:gd name="T26" fmla="*/ 67 w 67"/>
                  <a:gd name="T27"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78">
                    <a:moveTo>
                      <a:pt x="67" y="78"/>
                    </a:moveTo>
                    <a:lnTo>
                      <a:pt x="58" y="78"/>
                    </a:lnTo>
                    <a:lnTo>
                      <a:pt x="58" y="11"/>
                    </a:lnTo>
                    <a:lnTo>
                      <a:pt x="38" y="56"/>
                    </a:lnTo>
                    <a:lnTo>
                      <a:pt x="31" y="56"/>
                    </a:lnTo>
                    <a:lnTo>
                      <a:pt x="11" y="11"/>
                    </a:lnTo>
                    <a:lnTo>
                      <a:pt x="11" y="78"/>
                    </a:lnTo>
                    <a:lnTo>
                      <a:pt x="0" y="78"/>
                    </a:lnTo>
                    <a:lnTo>
                      <a:pt x="0" y="0"/>
                    </a:lnTo>
                    <a:lnTo>
                      <a:pt x="15" y="0"/>
                    </a:lnTo>
                    <a:lnTo>
                      <a:pt x="35" y="45"/>
                    </a:lnTo>
                    <a:lnTo>
                      <a:pt x="53" y="0"/>
                    </a:lnTo>
                    <a:lnTo>
                      <a:pt x="67" y="0"/>
                    </a:lnTo>
                    <a:lnTo>
                      <a:pt x="67" y="78"/>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82" name="Freeform 138"/>
              <p:cNvSpPr>
                <a:spLocks noEditPoints="1"/>
              </p:cNvSpPr>
              <p:nvPr/>
            </p:nvSpPr>
            <p:spPr bwMode="auto">
              <a:xfrm>
                <a:off x="4350" y="2812"/>
                <a:ext cx="51" cy="63"/>
              </a:xfrm>
              <a:custGeom>
                <a:avLst/>
                <a:gdLst>
                  <a:gd name="T0" fmla="*/ 14 w 23"/>
                  <a:gd name="T1" fmla="*/ 28 h 28"/>
                  <a:gd name="T2" fmla="*/ 4 w 23"/>
                  <a:gd name="T3" fmla="*/ 24 h 28"/>
                  <a:gd name="T4" fmla="*/ 0 w 23"/>
                  <a:gd name="T5" fmla="*/ 14 h 28"/>
                  <a:gd name="T6" fmla="*/ 4 w 23"/>
                  <a:gd name="T7" fmla="*/ 4 h 28"/>
                  <a:gd name="T8" fmla="*/ 12 w 23"/>
                  <a:gd name="T9" fmla="*/ 0 h 28"/>
                  <a:gd name="T10" fmla="*/ 17 w 23"/>
                  <a:gd name="T11" fmla="*/ 1 h 28"/>
                  <a:gd name="T12" fmla="*/ 20 w 23"/>
                  <a:gd name="T13" fmla="*/ 3 h 28"/>
                  <a:gd name="T14" fmla="*/ 22 w 23"/>
                  <a:gd name="T15" fmla="*/ 7 h 28"/>
                  <a:gd name="T16" fmla="*/ 23 w 23"/>
                  <a:gd name="T17" fmla="*/ 12 h 28"/>
                  <a:gd name="T18" fmla="*/ 23 w 23"/>
                  <a:gd name="T19" fmla="*/ 14 h 28"/>
                  <a:gd name="T20" fmla="*/ 5 w 23"/>
                  <a:gd name="T21" fmla="*/ 14 h 28"/>
                  <a:gd name="T22" fmla="*/ 7 w 23"/>
                  <a:gd name="T23" fmla="*/ 21 h 28"/>
                  <a:gd name="T24" fmla="*/ 13 w 23"/>
                  <a:gd name="T25" fmla="*/ 24 h 28"/>
                  <a:gd name="T26" fmla="*/ 16 w 23"/>
                  <a:gd name="T27" fmla="*/ 24 h 28"/>
                  <a:gd name="T28" fmla="*/ 19 w 23"/>
                  <a:gd name="T29" fmla="*/ 23 h 28"/>
                  <a:gd name="T30" fmla="*/ 21 w 23"/>
                  <a:gd name="T31" fmla="*/ 22 h 28"/>
                  <a:gd name="T32" fmla="*/ 22 w 23"/>
                  <a:gd name="T33" fmla="*/ 21 h 28"/>
                  <a:gd name="T34" fmla="*/ 22 w 23"/>
                  <a:gd name="T35" fmla="*/ 21 h 28"/>
                  <a:gd name="T36" fmla="*/ 22 w 23"/>
                  <a:gd name="T37" fmla="*/ 26 h 28"/>
                  <a:gd name="T38" fmla="*/ 21 w 23"/>
                  <a:gd name="T39" fmla="*/ 26 h 28"/>
                  <a:gd name="T40" fmla="*/ 18 w 23"/>
                  <a:gd name="T41" fmla="*/ 27 h 28"/>
                  <a:gd name="T42" fmla="*/ 16 w 23"/>
                  <a:gd name="T43" fmla="*/ 28 h 28"/>
                  <a:gd name="T44" fmla="*/ 14 w 23"/>
                  <a:gd name="T45" fmla="*/ 28 h 28"/>
                  <a:gd name="T46" fmla="*/ 19 w 23"/>
                  <a:gd name="T47" fmla="*/ 11 h 28"/>
                  <a:gd name="T48" fmla="*/ 18 w 23"/>
                  <a:gd name="T49" fmla="*/ 8 h 28"/>
                  <a:gd name="T50" fmla="*/ 17 w 23"/>
                  <a:gd name="T51" fmla="*/ 6 h 28"/>
                  <a:gd name="T52" fmla="*/ 15 w 23"/>
                  <a:gd name="T53" fmla="*/ 4 h 28"/>
                  <a:gd name="T54" fmla="*/ 12 w 23"/>
                  <a:gd name="T55" fmla="*/ 4 h 28"/>
                  <a:gd name="T56" fmla="*/ 9 w 23"/>
                  <a:gd name="T57" fmla="*/ 4 h 28"/>
                  <a:gd name="T58" fmla="*/ 7 w 23"/>
                  <a:gd name="T59" fmla="*/ 6 h 28"/>
                  <a:gd name="T60" fmla="*/ 5 w 23"/>
                  <a:gd name="T61" fmla="*/ 8 h 28"/>
                  <a:gd name="T62" fmla="*/ 5 w 23"/>
                  <a:gd name="T63" fmla="*/ 11 h 28"/>
                  <a:gd name="T64" fmla="*/ 19 w 23"/>
                  <a:gd name="T65" fmla="*/ 1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 h="28">
                    <a:moveTo>
                      <a:pt x="14" y="28"/>
                    </a:moveTo>
                    <a:cubicBezTo>
                      <a:pt x="9" y="28"/>
                      <a:pt x="6" y="27"/>
                      <a:pt x="4" y="24"/>
                    </a:cubicBezTo>
                    <a:cubicBezTo>
                      <a:pt x="1" y="22"/>
                      <a:pt x="0" y="19"/>
                      <a:pt x="0" y="14"/>
                    </a:cubicBezTo>
                    <a:cubicBezTo>
                      <a:pt x="0" y="10"/>
                      <a:pt x="1" y="7"/>
                      <a:pt x="4" y="4"/>
                    </a:cubicBezTo>
                    <a:cubicBezTo>
                      <a:pt x="6" y="1"/>
                      <a:pt x="9" y="0"/>
                      <a:pt x="12" y="0"/>
                    </a:cubicBezTo>
                    <a:cubicBezTo>
                      <a:pt x="14" y="0"/>
                      <a:pt x="16" y="0"/>
                      <a:pt x="17" y="1"/>
                    </a:cubicBezTo>
                    <a:cubicBezTo>
                      <a:pt x="18" y="1"/>
                      <a:pt x="19" y="2"/>
                      <a:pt x="20" y="3"/>
                    </a:cubicBezTo>
                    <a:cubicBezTo>
                      <a:pt x="21" y="4"/>
                      <a:pt x="22" y="5"/>
                      <a:pt x="22" y="7"/>
                    </a:cubicBezTo>
                    <a:cubicBezTo>
                      <a:pt x="23" y="8"/>
                      <a:pt x="23" y="10"/>
                      <a:pt x="23" y="12"/>
                    </a:cubicBezTo>
                    <a:cubicBezTo>
                      <a:pt x="23" y="14"/>
                      <a:pt x="23" y="14"/>
                      <a:pt x="23" y="14"/>
                    </a:cubicBezTo>
                    <a:cubicBezTo>
                      <a:pt x="5" y="14"/>
                      <a:pt x="5" y="14"/>
                      <a:pt x="5" y="14"/>
                    </a:cubicBezTo>
                    <a:cubicBezTo>
                      <a:pt x="5" y="18"/>
                      <a:pt x="6" y="20"/>
                      <a:pt x="7" y="21"/>
                    </a:cubicBezTo>
                    <a:cubicBezTo>
                      <a:pt x="9" y="23"/>
                      <a:pt x="11" y="24"/>
                      <a:pt x="13" y="24"/>
                    </a:cubicBezTo>
                    <a:cubicBezTo>
                      <a:pt x="14" y="24"/>
                      <a:pt x="15" y="24"/>
                      <a:pt x="16" y="24"/>
                    </a:cubicBezTo>
                    <a:cubicBezTo>
                      <a:pt x="17" y="23"/>
                      <a:pt x="18" y="23"/>
                      <a:pt x="19" y="23"/>
                    </a:cubicBezTo>
                    <a:cubicBezTo>
                      <a:pt x="20" y="22"/>
                      <a:pt x="20" y="22"/>
                      <a:pt x="21" y="22"/>
                    </a:cubicBezTo>
                    <a:cubicBezTo>
                      <a:pt x="21" y="21"/>
                      <a:pt x="22" y="21"/>
                      <a:pt x="22" y="21"/>
                    </a:cubicBezTo>
                    <a:cubicBezTo>
                      <a:pt x="22" y="21"/>
                      <a:pt x="22" y="21"/>
                      <a:pt x="22" y="21"/>
                    </a:cubicBezTo>
                    <a:cubicBezTo>
                      <a:pt x="22" y="26"/>
                      <a:pt x="22" y="26"/>
                      <a:pt x="22" y="26"/>
                    </a:cubicBezTo>
                    <a:cubicBezTo>
                      <a:pt x="22" y="26"/>
                      <a:pt x="21" y="26"/>
                      <a:pt x="21" y="26"/>
                    </a:cubicBezTo>
                    <a:cubicBezTo>
                      <a:pt x="20" y="27"/>
                      <a:pt x="19" y="27"/>
                      <a:pt x="18" y="27"/>
                    </a:cubicBezTo>
                    <a:cubicBezTo>
                      <a:pt x="18" y="27"/>
                      <a:pt x="17" y="27"/>
                      <a:pt x="16" y="28"/>
                    </a:cubicBezTo>
                    <a:cubicBezTo>
                      <a:pt x="15" y="28"/>
                      <a:pt x="15" y="28"/>
                      <a:pt x="14" y="28"/>
                    </a:cubicBezTo>
                    <a:close/>
                    <a:moveTo>
                      <a:pt x="19" y="11"/>
                    </a:moveTo>
                    <a:cubicBezTo>
                      <a:pt x="19" y="10"/>
                      <a:pt x="19" y="9"/>
                      <a:pt x="18" y="8"/>
                    </a:cubicBezTo>
                    <a:cubicBezTo>
                      <a:pt x="18" y="7"/>
                      <a:pt x="18" y="6"/>
                      <a:pt x="17" y="6"/>
                    </a:cubicBezTo>
                    <a:cubicBezTo>
                      <a:pt x="17" y="5"/>
                      <a:pt x="16" y="5"/>
                      <a:pt x="15" y="4"/>
                    </a:cubicBezTo>
                    <a:cubicBezTo>
                      <a:pt x="14" y="4"/>
                      <a:pt x="13" y="4"/>
                      <a:pt x="12" y="4"/>
                    </a:cubicBezTo>
                    <a:cubicBezTo>
                      <a:pt x="11" y="4"/>
                      <a:pt x="10" y="4"/>
                      <a:pt x="9" y="4"/>
                    </a:cubicBezTo>
                    <a:cubicBezTo>
                      <a:pt x="8" y="5"/>
                      <a:pt x="8" y="5"/>
                      <a:pt x="7" y="6"/>
                    </a:cubicBezTo>
                    <a:cubicBezTo>
                      <a:pt x="6" y="7"/>
                      <a:pt x="6" y="7"/>
                      <a:pt x="5" y="8"/>
                    </a:cubicBezTo>
                    <a:cubicBezTo>
                      <a:pt x="5" y="9"/>
                      <a:pt x="5" y="10"/>
                      <a:pt x="5" y="11"/>
                    </a:cubicBezTo>
                    <a:lnTo>
                      <a:pt x="19" y="11"/>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83" name="Freeform 139"/>
              <p:cNvSpPr>
                <a:spLocks/>
              </p:cNvSpPr>
              <p:nvPr/>
            </p:nvSpPr>
            <p:spPr bwMode="auto">
              <a:xfrm>
                <a:off x="4410" y="2814"/>
                <a:ext cx="47" cy="58"/>
              </a:xfrm>
              <a:custGeom>
                <a:avLst/>
                <a:gdLst>
                  <a:gd name="T0" fmla="*/ 47 w 47"/>
                  <a:gd name="T1" fmla="*/ 58 h 58"/>
                  <a:gd name="T2" fmla="*/ 38 w 47"/>
                  <a:gd name="T3" fmla="*/ 58 h 58"/>
                  <a:gd name="T4" fmla="*/ 38 w 47"/>
                  <a:gd name="T5" fmla="*/ 32 h 58"/>
                  <a:gd name="T6" fmla="*/ 11 w 47"/>
                  <a:gd name="T7" fmla="*/ 32 h 58"/>
                  <a:gd name="T8" fmla="*/ 11 w 47"/>
                  <a:gd name="T9" fmla="*/ 58 h 58"/>
                  <a:gd name="T10" fmla="*/ 0 w 47"/>
                  <a:gd name="T11" fmla="*/ 58 h 58"/>
                  <a:gd name="T12" fmla="*/ 0 w 47"/>
                  <a:gd name="T13" fmla="*/ 0 h 58"/>
                  <a:gd name="T14" fmla="*/ 11 w 47"/>
                  <a:gd name="T15" fmla="*/ 0 h 58"/>
                  <a:gd name="T16" fmla="*/ 11 w 47"/>
                  <a:gd name="T17" fmla="*/ 25 h 58"/>
                  <a:gd name="T18" fmla="*/ 38 w 47"/>
                  <a:gd name="T19" fmla="*/ 25 h 58"/>
                  <a:gd name="T20" fmla="*/ 38 w 47"/>
                  <a:gd name="T21" fmla="*/ 0 h 58"/>
                  <a:gd name="T22" fmla="*/ 47 w 47"/>
                  <a:gd name="T23" fmla="*/ 0 h 58"/>
                  <a:gd name="T24" fmla="*/ 47 w 47"/>
                  <a:gd name="T2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7" h="58">
                    <a:moveTo>
                      <a:pt x="47" y="58"/>
                    </a:moveTo>
                    <a:lnTo>
                      <a:pt x="38" y="58"/>
                    </a:lnTo>
                    <a:lnTo>
                      <a:pt x="38" y="32"/>
                    </a:lnTo>
                    <a:lnTo>
                      <a:pt x="11" y="32"/>
                    </a:lnTo>
                    <a:lnTo>
                      <a:pt x="11" y="58"/>
                    </a:lnTo>
                    <a:lnTo>
                      <a:pt x="0" y="58"/>
                    </a:lnTo>
                    <a:lnTo>
                      <a:pt x="0" y="0"/>
                    </a:lnTo>
                    <a:lnTo>
                      <a:pt x="11" y="0"/>
                    </a:lnTo>
                    <a:lnTo>
                      <a:pt x="11" y="25"/>
                    </a:lnTo>
                    <a:lnTo>
                      <a:pt x="38" y="25"/>
                    </a:lnTo>
                    <a:lnTo>
                      <a:pt x="38" y="0"/>
                    </a:lnTo>
                    <a:lnTo>
                      <a:pt x="47" y="0"/>
                    </a:lnTo>
                    <a:lnTo>
                      <a:pt x="47" y="58"/>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84" name="Freeform 140"/>
              <p:cNvSpPr>
                <a:spLocks noEditPoints="1"/>
              </p:cNvSpPr>
              <p:nvPr/>
            </p:nvSpPr>
            <p:spPr bwMode="auto">
              <a:xfrm>
                <a:off x="4468" y="2812"/>
                <a:ext cx="49" cy="63"/>
              </a:xfrm>
              <a:custGeom>
                <a:avLst/>
                <a:gdLst>
                  <a:gd name="T0" fmla="*/ 13 w 22"/>
                  <a:gd name="T1" fmla="*/ 28 h 28"/>
                  <a:gd name="T2" fmla="*/ 3 w 22"/>
                  <a:gd name="T3" fmla="*/ 24 h 28"/>
                  <a:gd name="T4" fmla="*/ 0 w 22"/>
                  <a:gd name="T5" fmla="*/ 14 h 28"/>
                  <a:gd name="T6" fmla="*/ 3 w 22"/>
                  <a:gd name="T7" fmla="*/ 4 h 28"/>
                  <a:gd name="T8" fmla="*/ 12 w 22"/>
                  <a:gd name="T9" fmla="*/ 0 h 28"/>
                  <a:gd name="T10" fmla="*/ 16 w 22"/>
                  <a:gd name="T11" fmla="*/ 1 h 28"/>
                  <a:gd name="T12" fmla="*/ 19 w 22"/>
                  <a:gd name="T13" fmla="*/ 3 h 28"/>
                  <a:gd name="T14" fmla="*/ 22 w 22"/>
                  <a:gd name="T15" fmla="*/ 7 h 28"/>
                  <a:gd name="T16" fmla="*/ 22 w 22"/>
                  <a:gd name="T17" fmla="*/ 12 h 28"/>
                  <a:gd name="T18" fmla="*/ 22 w 22"/>
                  <a:gd name="T19" fmla="*/ 14 h 28"/>
                  <a:gd name="T20" fmla="*/ 4 w 22"/>
                  <a:gd name="T21" fmla="*/ 14 h 28"/>
                  <a:gd name="T22" fmla="*/ 6 w 22"/>
                  <a:gd name="T23" fmla="*/ 21 h 28"/>
                  <a:gd name="T24" fmla="*/ 13 w 22"/>
                  <a:gd name="T25" fmla="*/ 24 h 28"/>
                  <a:gd name="T26" fmla="*/ 16 w 22"/>
                  <a:gd name="T27" fmla="*/ 24 h 28"/>
                  <a:gd name="T28" fmla="*/ 18 w 22"/>
                  <a:gd name="T29" fmla="*/ 23 h 28"/>
                  <a:gd name="T30" fmla="*/ 20 w 22"/>
                  <a:gd name="T31" fmla="*/ 22 h 28"/>
                  <a:gd name="T32" fmla="*/ 22 w 22"/>
                  <a:gd name="T33" fmla="*/ 21 h 28"/>
                  <a:gd name="T34" fmla="*/ 22 w 22"/>
                  <a:gd name="T35" fmla="*/ 21 h 28"/>
                  <a:gd name="T36" fmla="*/ 22 w 22"/>
                  <a:gd name="T37" fmla="*/ 26 h 28"/>
                  <a:gd name="T38" fmla="*/ 20 w 22"/>
                  <a:gd name="T39" fmla="*/ 26 h 28"/>
                  <a:gd name="T40" fmla="*/ 18 w 22"/>
                  <a:gd name="T41" fmla="*/ 27 h 28"/>
                  <a:gd name="T42" fmla="*/ 15 w 22"/>
                  <a:gd name="T43" fmla="*/ 28 h 28"/>
                  <a:gd name="T44" fmla="*/ 13 w 22"/>
                  <a:gd name="T45" fmla="*/ 28 h 28"/>
                  <a:gd name="T46" fmla="*/ 18 w 22"/>
                  <a:gd name="T47" fmla="*/ 11 h 28"/>
                  <a:gd name="T48" fmla="*/ 18 w 22"/>
                  <a:gd name="T49" fmla="*/ 8 h 28"/>
                  <a:gd name="T50" fmla="*/ 17 w 22"/>
                  <a:gd name="T51" fmla="*/ 6 h 28"/>
                  <a:gd name="T52" fmla="*/ 15 w 22"/>
                  <a:gd name="T53" fmla="*/ 4 h 28"/>
                  <a:gd name="T54" fmla="*/ 12 w 22"/>
                  <a:gd name="T55" fmla="*/ 4 h 28"/>
                  <a:gd name="T56" fmla="*/ 9 w 22"/>
                  <a:gd name="T57" fmla="*/ 4 h 28"/>
                  <a:gd name="T58" fmla="*/ 6 w 22"/>
                  <a:gd name="T59" fmla="*/ 6 h 28"/>
                  <a:gd name="T60" fmla="*/ 5 w 22"/>
                  <a:gd name="T61" fmla="*/ 8 h 28"/>
                  <a:gd name="T62" fmla="*/ 4 w 22"/>
                  <a:gd name="T63" fmla="*/ 11 h 28"/>
                  <a:gd name="T64" fmla="*/ 18 w 22"/>
                  <a:gd name="T65" fmla="*/ 1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2" h="28">
                    <a:moveTo>
                      <a:pt x="13" y="28"/>
                    </a:moveTo>
                    <a:cubicBezTo>
                      <a:pt x="9" y="28"/>
                      <a:pt x="5" y="27"/>
                      <a:pt x="3" y="24"/>
                    </a:cubicBezTo>
                    <a:cubicBezTo>
                      <a:pt x="1" y="22"/>
                      <a:pt x="0" y="19"/>
                      <a:pt x="0" y="14"/>
                    </a:cubicBezTo>
                    <a:cubicBezTo>
                      <a:pt x="0" y="10"/>
                      <a:pt x="1" y="7"/>
                      <a:pt x="3" y="4"/>
                    </a:cubicBezTo>
                    <a:cubicBezTo>
                      <a:pt x="5" y="1"/>
                      <a:pt x="8" y="0"/>
                      <a:pt x="12" y="0"/>
                    </a:cubicBezTo>
                    <a:cubicBezTo>
                      <a:pt x="13" y="0"/>
                      <a:pt x="15" y="0"/>
                      <a:pt x="16" y="1"/>
                    </a:cubicBezTo>
                    <a:cubicBezTo>
                      <a:pt x="17" y="1"/>
                      <a:pt x="18" y="2"/>
                      <a:pt x="19" y="3"/>
                    </a:cubicBezTo>
                    <a:cubicBezTo>
                      <a:pt x="20" y="4"/>
                      <a:pt x="21" y="5"/>
                      <a:pt x="22" y="7"/>
                    </a:cubicBezTo>
                    <a:cubicBezTo>
                      <a:pt x="22" y="8"/>
                      <a:pt x="22" y="10"/>
                      <a:pt x="22" y="12"/>
                    </a:cubicBezTo>
                    <a:cubicBezTo>
                      <a:pt x="22" y="14"/>
                      <a:pt x="22" y="14"/>
                      <a:pt x="22" y="14"/>
                    </a:cubicBezTo>
                    <a:cubicBezTo>
                      <a:pt x="4" y="14"/>
                      <a:pt x="4" y="14"/>
                      <a:pt x="4" y="14"/>
                    </a:cubicBezTo>
                    <a:cubicBezTo>
                      <a:pt x="4" y="18"/>
                      <a:pt x="5" y="20"/>
                      <a:pt x="6" y="21"/>
                    </a:cubicBezTo>
                    <a:cubicBezTo>
                      <a:pt x="8" y="23"/>
                      <a:pt x="10" y="24"/>
                      <a:pt x="13" y="24"/>
                    </a:cubicBezTo>
                    <a:cubicBezTo>
                      <a:pt x="14" y="24"/>
                      <a:pt x="15" y="24"/>
                      <a:pt x="16" y="24"/>
                    </a:cubicBezTo>
                    <a:cubicBezTo>
                      <a:pt x="17" y="23"/>
                      <a:pt x="17" y="23"/>
                      <a:pt x="18" y="23"/>
                    </a:cubicBezTo>
                    <a:cubicBezTo>
                      <a:pt x="19" y="22"/>
                      <a:pt x="20" y="22"/>
                      <a:pt x="20" y="22"/>
                    </a:cubicBezTo>
                    <a:cubicBezTo>
                      <a:pt x="21" y="21"/>
                      <a:pt x="21" y="21"/>
                      <a:pt x="22" y="21"/>
                    </a:cubicBezTo>
                    <a:cubicBezTo>
                      <a:pt x="22" y="21"/>
                      <a:pt x="22" y="21"/>
                      <a:pt x="22" y="21"/>
                    </a:cubicBezTo>
                    <a:cubicBezTo>
                      <a:pt x="22" y="26"/>
                      <a:pt x="22" y="26"/>
                      <a:pt x="22" y="26"/>
                    </a:cubicBezTo>
                    <a:cubicBezTo>
                      <a:pt x="21" y="26"/>
                      <a:pt x="21" y="26"/>
                      <a:pt x="20" y="26"/>
                    </a:cubicBezTo>
                    <a:cubicBezTo>
                      <a:pt x="19" y="27"/>
                      <a:pt x="18" y="27"/>
                      <a:pt x="18" y="27"/>
                    </a:cubicBezTo>
                    <a:cubicBezTo>
                      <a:pt x="17" y="27"/>
                      <a:pt x="16" y="27"/>
                      <a:pt x="15" y="28"/>
                    </a:cubicBezTo>
                    <a:cubicBezTo>
                      <a:pt x="15" y="28"/>
                      <a:pt x="14" y="28"/>
                      <a:pt x="13" y="28"/>
                    </a:cubicBezTo>
                    <a:close/>
                    <a:moveTo>
                      <a:pt x="18" y="11"/>
                    </a:moveTo>
                    <a:cubicBezTo>
                      <a:pt x="18" y="10"/>
                      <a:pt x="18" y="9"/>
                      <a:pt x="18" y="8"/>
                    </a:cubicBezTo>
                    <a:cubicBezTo>
                      <a:pt x="17" y="7"/>
                      <a:pt x="17" y="6"/>
                      <a:pt x="17" y="6"/>
                    </a:cubicBezTo>
                    <a:cubicBezTo>
                      <a:pt x="16" y="5"/>
                      <a:pt x="15" y="5"/>
                      <a:pt x="15" y="4"/>
                    </a:cubicBezTo>
                    <a:cubicBezTo>
                      <a:pt x="14" y="4"/>
                      <a:pt x="13" y="4"/>
                      <a:pt x="12" y="4"/>
                    </a:cubicBezTo>
                    <a:cubicBezTo>
                      <a:pt x="10" y="4"/>
                      <a:pt x="9" y="4"/>
                      <a:pt x="9" y="4"/>
                    </a:cubicBezTo>
                    <a:cubicBezTo>
                      <a:pt x="8" y="5"/>
                      <a:pt x="7" y="5"/>
                      <a:pt x="6" y="6"/>
                    </a:cubicBezTo>
                    <a:cubicBezTo>
                      <a:pt x="6" y="7"/>
                      <a:pt x="5" y="7"/>
                      <a:pt x="5" y="8"/>
                    </a:cubicBezTo>
                    <a:cubicBezTo>
                      <a:pt x="4" y="9"/>
                      <a:pt x="4" y="10"/>
                      <a:pt x="4" y="11"/>
                    </a:cubicBezTo>
                    <a:lnTo>
                      <a:pt x="18" y="11"/>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85" name="Freeform 141"/>
              <p:cNvSpPr>
                <a:spLocks noEditPoints="1"/>
              </p:cNvSpPr>
              <p:nvPr/>
            </p:nvSpPr>
            <p:spPr bwMode="auto">
              <a:xfrm>
                <a:off x="4521" y="2814"/>
                <a:ext cx="56" cy="72"/>
              </a:xfrm>
              <a:custGeom>
                <a:avLst/>
                <a:gdLst>
                  <a:gd name="T0" fmla="*/ 25 w 25"/>
                  <a:gd name="T1" fmla="*/ 32 h 32"/>
                  <a:gd name="T2" fmla="*/ 21 w 25"/>
                  <a:gd name="T3" fmla="*/ 32 h 32"/>
                  <a:gd name="T4" fmla="*/ 21 w 25"/>
                  <a:gd name="T5" fmla="*/ 26 h 32"/>
                  <a:gd name="T6" fmla="*/ 4 w 25"/>
                  <a:gd name="T7" fmla="*/ 26 h 32"/>
                  <a:gd name="T8" fmla="*/ 4 w 25"/>
                  <a:gd name="T9" fmla="*/ 32 h 32"/>
                  <a:gd name="T10" fmla="*/ 0 w 25"/>
                  <a:gd name="T11" fmla="*/ 32 h 32"/>
                  <a:gd name="T12" fmla="*/ 0 w 25"/>
                  <a:gd name="T13" fmla="*/ 22 h 32"/>
                  <a:gd name="T14" fmla="*/ 2 w 25"/>
                  <a:gd name="T15" fmla="*/ 22 h 32"/>
                  <a:gd name="T16" fmla="*/ 5 w 25"/>
                  <a:gd name="T17" fmla="*/ 13 h 32"/>
                  <a:gd name="T18" fmla="*/ 7 w 25"/>
                  <a:gd name="T19" fmla="*/ 0 h 32"/>
                  <a:gd name="T20" fmla="*/ 23 w 25"/>
                  <a:gd name="T21" fmla="*/ 0 h 32"/>
                  <a:gd name="T22" fmla="*/ 23 w 25"/>
                  <a:gd name="T23" fmla="*/ 22 h 32"/>
                  <a:gd name="T24" fmla="*/ 25 w 25"/>
                  <a:gd name="T25" fmla="*/ 22 h 32"/>
                  <a:gd name="T26" fmla="*/ 25 w 25"/>
                  <a:gd name="T27" fmla="*/ 32 h 32"/>
                  <a:gd name="T28" fmla="*/ 18 w 25"/>
                  <a:gd name="T29" fmla="*/ 22 h 32"/>
                  <a:gd name="T30" fmla="*/ 18 w 25"/>
                  <a:gd name="T31" fmla="*/ 4 h 32"/>
                  <a:gd name="T32" fmla="*/ 11 w 25"/>
                  <a:gd name="T33" fmla="*/ 4 h 32"/>
                  <a:gd name="T34" fmla="*/ 9 w 25"/>
                  <a:gd name="T35" fmla="*/ 14 h 32"/>
                  <a:gd name="T36" fmla="*/ 6 w 25"/>
                  <a:gd name="T37" fmla="*/ 22 h 32"/>
                  <a:gd name="T38" fmla="*/ 18 w 25"/>
                  <a:gd name="T39" fmla="*/ 2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32">
                    <a:moveTo>
                      <a:pt x="25" y="32"/>
                    </a:moveTo>
                    <a:cubicBezTo>
                      <a:pt x="21" y="32"/>
                      <a:pt x="21" y="32"/>
                      <a:pt x="21" y="32"/>
                    </a:cubicBezTo>
                    <a:cubicBezTo>
                      <a:pt x="21" y="26"/>
                      <a:pt x="21" y="26"/>
                      <a:pt x="21" y="26"/>
                    </a:cubicBezTo>
                    <a:cubicBezTo>
                      <a:pt x="4" y="26"/>
                      <a:pt x="4" y="26"/>
                      <a:pt x="4" y="26"/>
                    </a:cubicBezTo>
                    <a:cubicBezTo>
                      <a:pt x="4" y="32"/>
                      <a:pt x="4" y="32"/>
                      <a:pt x="4" y="32"/>
                    </a:cubicBezTo>
                    <a:cubicBezTo>
                      <a:pt x="0" y="32"/>
                      <a:pt x="0" y="32"/>
                      <a:pt x="0" y="32"/>
                    </a:cubicBezTo>
                    <a:cubicBezTo>
                      <a:pt x="0" y="22"/>
                      <a:pt x="0" y="22"/>
                      <a:pt x="0" y="22"/>
                    </a:cubicBezTo>
                    <a:cubicBezTo>
                      <a:pt x="2" y="22"/>
                      <a:pt x="2" y="22"/>
                      <a:pt x="2" y="22"/>
                    </a:cubicBezTo>
                    <a:cubicBezTo>
                      <a:pt x="3" y="20"/>
                      <a:pt x="4" y="17"/>
                      <a:pt x="5" y="13"/>
                    </a:cubicBezTo>
                    <a:cubicBezTo>
                      <a:pt x="6" y="9"/>
                      <a:pt x="7" y="5"/>
                      <a:pt x="7" y="0"/>
                    </a:cubicBezTo>
                    <a:cubicBezTo>
                      <a:pt x="23" y="0"/>
                      <a:pt x="23" y="0"/>
                      <a:pt x="23" y="0"/>
                    </a:cubicBezTo>
                    <a:cubicBezTo>
                      <a:pt x="23" y="22"/>
                      <a:pt x="23" y="22"/>
                      <a:pt x="23" y="22"/>
                    </a:cubicBezTo>
                    <a:cubicBezTo>
                      <a:pt x="25" y="22"/>
                      <a:pt x="25" y="22"/>
                      <a:pt x="25" y="22"/>
                    </a:cubicBezTo>
                    <a:lnTo>
                      <a:pt x="25" y="32"/>
                    </a:lnTo>
                    <a:close/>
                    <a:moveTo>
                      <a:pt x="18" y="22"/>
                    </a:moveTo>
                    <a:cubicBezTo>
                      <a:pt x="18" y="4"/>
                      <a:pt x="18" y="4"/>
                      <a:pt x="18" y="4"/>
                    </a:cubicBezTo>
                    <a:cubicBezTo>
                      <a:pt x="11" y="4"/>
                      <a:pt x="11" y="4"/>
                      <a:pt x="11" y="4"/>
                    </a:cubicBezTo>
                    <a:cubicBezTo>
                      <a:pt x="11" y="8"/>
                      <a:pt x="10" y="11"/>
                      <a:pt x="9" y="14"/>
                    </a:cubicBezTo>
                    <a:cubicBezTo>
                      <a:pt x="8" y="18"/>
                      <a:pt x="7" y="20"/>
                      <a:pt x="6" y="22"/>
                    </a:cubicBezTo>
                    <a:lnTo>
                      <a:pt x="18" y="22"/>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86" name="Freeform 142"/>
              <p:cNvSpPr>
                <a:spLocks/>
              </p:cNvSpPr>
              <p:nvPr/>
            </p:nvSpPr>
            <p:spPr bwMode="auto">
              <a:xfrm>
                <a:off x="4581" y="2814"/>
                <a:ext cx="76" cy="58"/>
              </a:xfrm>
              <a:custGeom>
                <a:avLst/>
                <a:gdLst>
                  <a:gd name="T0" fmla="*/ 34 w 34"/>
                  <a:gd name="T1" fmla="*/ 26 h 26"/>
                  <a:gd name="T2" fmla="*/ 29 w 34"/>
                  <a:gd name="T3" fmla="*/ 26 h 26"/>
                  <a:gd name="T4" fmla="*/ 21 w 34"/>
                  <a:gd name="T5" fmla="*/ 14 h 26"/>
                  <a:gd name="T6" fmla="*/ 19 w 34"/>
                  <a:gd name="T7" fmla="*/ 14 h 26"/>
                  <a:gd name="T8" fmla="*/ 19 w 34"/>
                  <a:gd name="T9" fmla="*/ 26 h 26"/>
                  <a:gd name="T10" fmla="*/ 15 w 34"/>
                  <a:gd name="T11" fmla="*/ 26 h 26"/>
                  <a:gd name="T12" fmla="*/ 15 w 34"/>
                  <a:gd name="T13" fmla="*/ 14 h 26"/>
                  <a:gd name="T14" fmla="*/ 13 w 34"/>
                  <a:gd name="T15" fmla="*/ 14 h 26"/>
                  <a:gd name="T16" fmla="*/ 5 w 34"/>
                  <a:gd name="T17" fmla="*/ 26 h 26"/>
                  <a:gd name="T18" fmla="*/ 0 w 34"/>
                  <a:gd name="T19" fmla="*/ 26 h 26"/>
                  <a:gd name="T20" fmla="*/ 9 w 34"/>
                  <a:gd name="T21" fmla="*/ 12 h 26"/>
                  <a:gd name="T22" fmla="*/ 7 w 34"/>
                  <a:gd name="T23" fmla="*/ 11 h 26"/>
                  <a:gd name="T24" fmla="*/ 6 w 34"/>
                  <a:gd name="T25" fmla="*/ 7 h 26"/>
                  <a:gd name="T26" fmla="*/ 4 w 34"/>
                  <a:gd name="T27" fmla="*/ 4 h 26"/>
                  <a:gd name="T28" fmla="*/ 1 w 34"/>
                  <a:gd name="T29" fmla="*/ 4 h 26"/>
                  <a:gd name="T30" fmla="*/ 0 w 34"/>
                  <a:gd name="T31" fmla="*/ 4 h 26"/>
                  <a:gd name="T32" fmla="*/ 0 w 34"/>
                  <a:gd name="T33" fmla="*/ 0 h 26"/>
                  <a:gd name="T34" fmla="*/ 2 w 34"/>
                  <a:gd name="T35" fmla="*/ 0 h 26"/>
                  <a:gd name="T36" fmla="*/ 6 w 34"/>
                  <a:gd name="T37" fmla="*/ 1 h 26"/>
                  <a:gd name="T38" fmla="*/ 9 w 34"/>
                  <a:gd name="T39" fmla="*/ 5 h 26"/>
                  <a:gd name="T40" fmla="*/ 10 w 34"/>
                  <a:gd name="T41" fmla="*/ 7 h 26"/>
                  <a:gd name="T42" fmla="*/ 10 w 34"/>
                  <a:gd name="T43" fmla="*/ 8 h 26"/>
                  <a:gd name="T44" fmla="*/ 12 w 34"/>
                  <a:gd name="T45" fmla="*/ 10 h 26"/>
                  <a:gd name="T46" fmla="*/ 15 w 34"/>
                  <a:gd name="T47" fmla="*/ 11 h 26"/>
                  <a:gd name="T48" fmla="*/ 15 w 34"/>
                  <a:gd name="T49" fmla="*/ 0 h 26"/>
                  <a:gd name="T50" fmla="*/ 19 w 34"/>
                  <a:gd name="T51" fmla="*/ 0 h 26"/>
                  <a:gd name="T52" fmla="*/ 19 w 34"/>
                  <a:gd name="T53" fmla="*/ 11 h 26"/>
                  <a:gd name="T54" fmla="*/ 22 w 34"/>
                  <a:gd name="T55" fmla="*/ 10 h 26"/>
                  <a:gd name="T56" fmla="*/ 24 w 34"/>
                  <a:gd name="T57" fmla="*/ 8 h 26"/>
                  <a:gd name="T58" fmla="*/ 24 w 34"/>
                  <a:gd name="T59" fmla="*/ 7 h 26"/>
                  <a:gd name="T60" fmla="*/ 25 w 34"/>
                  <a:gd name="T61" fmla="*/ 5 h 26"/>
                  <a:gd name="T62" fmla="*/ 27 w 34"/>
                  <a:gd name="T63" fmla="*/ 1 h 26"/>
                  <a:gd name="T64" fmla="*/ 32 w 34"/>
                  <a:gd name="T65" fmla="*/ 0 h 26"/>
                  <a:gd name="T66" fmla="*/ 33 w 34"/>
                  <a:gd name="T67" fmla="*/ 0 h 26"/>
                  <a:gd name="T68" fmla="*/ 33 w 34"/>
                  <a:gd name="T69" fmla="*/ 4 h 26"/>
                  <a:gd name="T70" fmla="*/ 32 w 34"/>
                  <a:gd name="T71" fmla="*/ 4 h 26"/>
                  <a:gd name="T72" fmla="*/ 30 w 34"/>
                  <a:gd name="T73" fmla="*/ 4 h 26"/>
                  <a:gd name="T74" fmla="*/ 28 w 34"/>
                  <a:gd name="T75" fmla="*/ 7 h 26"/>
                  <a:gd name="T76" fmla="*/ 27 w 34"/>
                  <a:gd name="T77" fmla="*/ 10 h 26"/>
                  <a:gd name="T78" fmla="*/ 25 w 34"/>
                  <a:gd name="T79" fmla="*/ 12 h 26"/>
                  <a:gd name="T80" fmla="*/ 34 w 34"/>
                  <a:gd name="T8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 h="26">
                    <a:moveTo>
                      <a:pt x="34" y="26"/>
                    </a:moveTo>
                    <a:cubicBezTo>
                      <a:pt x="29" y="26"/>
                      <a:pt x="29" y="26"/>
                      <a:pt x="29" y="26"/>
                    </a:cubicBezTo>
                    <a:cubicBezTo>
                      <a:pt x="21" y="14"/>
                      <a:pt x="21" y="14"/>
                      <a:pt x="21" y="14"/>
                    </a:cubicBezTo>
                    <a:cubicBezTo>
                      <a:pt x="19" y="14"/>
                      <a:pt x="19" y="14"/>
                      <a:pt x="19" y="14"/>
                    </a:cubicBezTo>
                    <a:cubicBezTo>
                      <a:pt x="19" y="26"/>
                      <a:pt x="19" y="26"/>
                      <a:pt x="19" y="26"/>
                    </a:cubicBezTo>
                    <a:cubicBezTo>
                      <a:pt x="15" y="26"/>
                      <a:pt x="15" y="26"/>
                      <a:pt x="15" y="26"/>
                    </a:cubicBezTo>
                    <a:cubicBezTo>
                      <a:pt x="15" y="14"/>
                      <a:pt x="15" y="14"/>
                      <a:pt x="15" y="14"/>
                    </a:cubicBezTo>
                    <a:cubicBezTo>
                      <a:pt x="13" y="14"/>
                      <a:pt x="13" y="14"/>
                      <a:pt x="13" y="14"/>
                    </a:cubicBezTo>
                    <a:cubicBezTo>
                      <a:pt x="5" y="26"/>
                      <a:pt x="5" y="26"/>
                      <a:pt x="5" y="26"/>
                    </a:cubicBezTo>
                    <a:cubicBezTo>
                      <a:pt x="0" y="26"/>
                      <a:pt x="0" y="26"/>
                      <a:pt x="0" y="26"/>
                    </a:cubicBezTo>
                    <a:cubicBezTo>
                      <a:pt x="9" y="12"/>
                      <a:pt x="9" y="12"/>
                      <a:pt x="9" y="12"/>
                    </a:cubicBezTo>
                    <a:cubicBezTo>
                      <a:pt x="9" y="12"/>
                      <a:pt x="8" y="11"/>
                      <a:pt x="7" y="11"/>
                    </a:cubicBezTo>
                    <a:cubicBezTo>
                      <a:pt x="7" y="10"/>
                      <a:pt x="6" y="9"/>
                      <a:pt x="6" y="7"/>
                    </a:cubicBezTo>
                    <a:cubicBezTo>
                      <a:pt x="5" y="6"/>
                      <a:pt x="5" y="5"/>
                      <a:pt x="4" y="4"/>
                    </a:cubicBezTo>
                    <a:cubicBezTo>
                      <a:pt x="4" y="4"/>
                      <a:pt x="3" y="4"/>
                      <a:pt x="1" y="4"/>
                    </a:cubicBezTo>
                    <a:cubicBezTo>
                      <a:pt x="0" y="4"/>
                      <a:pt x="0" y="4"/>
                      <a:pt x="0" y="4"/>
                    </a:cubicBezTo>
                    <a:cubicBezTo>
                      <a:pt x="0" y="0"/>
                      <a:pt x="0" y="0"/>
                      <a:pt x="0" y="0"/>
                    </a:cubicBezTo>
                    <a:cubicBezTo>
                      <a:pt x="2" y="0"/>
                      <a:pt x="2" y="0"/>
                      <a:pt x="2" y="0"/>
                    </a:cubicBezTo>
                    <a:cubicBezTo>
                      <a:pt x="4" y="0"/>
                      <a:pt x="5" y="0"/>
                      <a:pt x="6" y="1"/>
                    </a:cubicBezTo>
                    <a:cubicBezTo>
                      <a:pt x="8" y="2"/>
                      <a:pt x="9" y="3"/>
                      <a:pt x="9" y="5"/>
                    </a:cubicBezTo>
                    <a:cubicBezTo>
                      <a:pt x="9" y="6"/>
                      <a:pt x="10" y="6"/>
                      <a:pt x="10" y="7"/>
                    </a:cubicBezTo>
                    <a:cubicBezTo>
                      <a:pt x="10" y="7"/>
                      <a:pt x="10" y="8"/>
                      <a:pt x="10" y="8"/>
                    </a:cubicBezTo>
                    <a:cubicBezTo>
                      <a:pt x="11" y="9"/>
                      <a:pt x="12" y="10"/>
                      <a:pt x="12" y="10"/>
                    </a:cubicBezTo>
                    <a:cubicBezTo>
                      <a:pt x="13" y="11"/>
                      <a:pt x="14" y="11"/>
                      <a:pt x="15" y="11"/>
                    </a:cubicBezTo>
                    <a:cubicBezTo>
                      <a:pt x="15" y="0"/>
                      <a:pt x="15" y="0"/>
                      <a:pt x="15" y="0"/>
                    </a:cubicBezTo>
                    <a:cubicBezTo>
                      <a:pt x="19" y="0"/>
                      <a:pt x="19" y="0"/>
                      <a:pt x="19" y="0"/>
                    </a:cubicBezTo>
                    <a:cubicBezTo>
                      <a:pt x="19" y="11"/>
                      <a:pt x="19" y="11"/>
                      <a:pt x="19" y="11"/>
                    </a:cubicBezTo>
                    <a:cubicBezTo>
                      <a:pt x="20" y="11"/>
                      <a:pt x="21" y="11"/>
                      <a:pt x="22" y="10"/>
                    </a:cubicBezTo>
                    <a:cubicBezTo>
                      <a:pt x="22" y="10"/>
                      <a:pt x="23" y="9"/>
                      <a:pt x="24" y="8"/>
                    </a:cubicBezTo>
                    <a:cubicBezTo>
                      <a:pt x="24" y="8"/>
                      <a:pt x="24" y="7"/>
                      <a:pt x="24" y="7"/>
                    </a:cubicBezTo>
                    <a:cubicBezTo>
                      <a:pt x="24" y="6"/>
                      <a:pt x="24" y="6"/>
                      <a:pt x="25" y="5"/>
                    </a:cubicBezTo>
                    <a:cubicBezTo>
                      <a:pt x="25" y="3"/>
                      <a:pt x="26" y="2"/>
                      <a:pt x="27" y="1"/>
                    </a:cubicBezTo>
                    <a:cubicBezTo>
                      <a:pt x="29" y="0"/>
                      <a:pt x="30" y="0"/>
                      <a:pt x="32" y="0"/>
                    </a:cubicBezTo>
                    <a:cubicBezTo>
                      <a:pt x="33" y="0"/>
                      <a:pt x="33" y="0"/>
                      <a:pt x="33" y="0"/>
                    </a:cubicBezTo>
                    <a:cubicBezTo>
                      <a:pt x="33" y="4"/>
                      <a:pt x="33" y="4"/>
                      <a:pt x="33" y="4"/>
                    </a:cubicBezTo>
                    <a:cubicBezTo>
                      <a:pt x="32" y="4"/>
                      <a:pt x="32" y="4"/>
                      <a:pt x="32" y="4"/>
                    </a:cubicBezTo>
                    <a:cubicBezTo>
                      <a:pt x="31" y="4"/>
                      <a:pt x="30" y="4"/>
                      <a:pt x="30" y="4"/>
                    </a:cubicBezTo>
                    <a:cubicBezTo>
                      <a:pt x="29" y="5"/>
                      <a:pt x="28" y="6"/>
                      <a:pt x="28" y="7"/>
                    </a:cubicBezTo>
                    <a:cubicBezTo>
                      <a:pt x="28" y="9"/>
                      <a:pt x="27" y="10"/>
                      <a:pt x="27" y="10"/>
                    </a:cubicBezTo>
                    <a:cubicBezTo>
                      <a:pt x="26" y="11"/>
                      <a:pt x="25" y="12"/>
                      <a:pt x="25" y="12"/>
                    </a:cubicBezTo>
                    <a:lnTo>
                      <a:pt x="34" y="26"/>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87" name="Freeform 143"/>
              <p:cNvSpPr>
                <a:spLocks noEditPoints="1"/>
              </p:cNvSpPr>
              <p:nvPr/>
            </p:nvSpPr>
            <p:spPr bwMode="auto">
              <a:xfrm>
                <a:off x="4661" y="2812"/>
                <a:ext cx="52" cy="63"/>
              </a:xfrm>
              <a:custGeom>
                <a:avLst/>
                <a:gdLst>
                  <a:gd name="T0" fmla="*/ 13 w 23"/>
                  <a:gd name="T1" fmla="*/ 28 h 28"/>
                  <a:gd name="T2" fmla="*/ 3 w 23"/>
                  <a:gd name="T3" fmla="*/ 24 h 28"/>
                  <a:gd name="T4" fmla="*/ 0 w 23"/>
                  <a:gd name="T5" fmla="*/ 14 h 28"/>
                  <a:gd name="T6" fmla="*/ 3 w 23"/>
                  <a:gd name="T7" fmla="*/ 4 h 28"/>
                  <a:gd name="T8" fmla="*/ 12 w 23"/>
                  <a:gd name="T9" fmla="*/ 0 h 28"/>
                  <a:gd name="T10" fmla="*/ 16 w 23"/>
                  <a:gd name="T11" fmla="*/ 1 h 28"/>
                  <a:gd name="T12" fmla="*/ 20 w 23"/>
                  <a:gd name="T13" fmla="*/ 3 h 28"/>
                  <a:gd name="T14" fmla="*/ 22 w 23"/>
                  <a:gd name="T15" fmla="*/ 7 h 28"/>
                  <a:gd name="T16" fmla="*/ 23 w 23"/>
                  <a:gd name="T17" fmla="*/ 12 h 28"/>
                  <a:gd name="T18" fmla="*/ 23 w 23"/>
                  <a:gd name="T19" fmla="*/ 14 h 28"/>
                  <a:gd name="T20" fmla="*/ 4 w 23"/>
                  <a:gd name="T21" fmla="*/ 14 h 28"/>
                  <a:gd name="T22" fmla="*/ 7 w 23"/>
                  <a:gd name="T23" fmla="*/ 21 h 28"/>
                  <a:gd name="T24" fmla="*/ 13 w 23"/>
                  <a:gd name="T25" fmla="*/ 24 h 28"/>
                  <a:gd name="T26" fmla="*/ 16 w 23"/>
                  <a:gd name="T27" fmla="*/ 24 h 28"/>
                  <a:gd name="T28" fmla="*/ 18 w 23"/>
                  <a:gd name="T29" fmla="*/ 23 h 28"/>
                  <a:gd name="T30" fmla="*/ 20 w 23"/>
                  <a:gd name="T31" fmla="*/ 22 h 28"/>
                  <a:gd name="T32" fmla="*/ 22 w 23"/>
                  <a:gd name="T33" fmla="*/ 21 h 28"/>
                  <a:gd name="T34" fmla="*/ 22 w 23"/>
                  <a:gd name="T35" fmla="*/ 21 h 28"/>
                  <a:gd name="T36" fmla="*/ 22 w 23"/>
                  <a:gd name="T37" fmla="*/ 26 h 28"/>
                  <a:gd name="T38" fmla="*/ 20 w 23"/>
                  <a:gd name="T39" fmla="*/ 26 h 28"/>
                  <a:gd name="T40" fmla="*/ 18 w 23"/>
                  <a:gd name="T41" fmla="*/ 27 h 28"/>
                  <a:gd name="T42" fmla="*/ 16 w 23"/>
                  <a:gd name="T43" fmla="*/ 28 h 28"/>
                  <a:gd name="T44" fmla="*/ 13 w 23"/>
                  <a:gd name="T45" fmla="*/ 28 h 28"/>
                  <a:gd name="T46" fmla="*/ 18 w 23"/>
                  <a:gd name="T47" fmla="*/ 11 h 28"/>
                  <a:gd name="T48" fmla="*/ 18 w 23"/>
                  <a:gd name="T49" fmla="*/ 8 h 28"/>
                  <a:gd name="T50" fmla="*/ 17 w 23"/>
                  <a:gd name="T51" fmla="*/ 6 h 28"/>
                  <a:gd name="T52" fmla="*/ 15 w 23"/>
                  <a:gd name="T53" fmla="*/ 4 h 28"/>
                  <a:gd name="T54" fmla="*/ 12 w 23"/>
                  <a:gd name="T55" fmla="*/ 4 h 28"/>
                  <a:gd name="T56" fmla="*/ 9 w 23"/>
                  <a:gd name="T57" fmla="*/ 4 h 28"/>
                  <a:gd name="T58" fmla="*/ 7 w 23"/>
                  <a:gd name="T59" fmla="*/ 6 h 28"/>
                  <a:gd name="T60" fmla="*/ 5 w 23"/>
                  <a:gd name="T61" fmla="*/ 8 h 28"/>
                  <a:gd name="T62" fmla="*/ 4 w 23"/>
                  <a:gd name="T63" fmla="*/ 11 h 28"/>
                  <a:gd name="T64" fmla="*/ 18 w 23"/>
                  <a:gd name="T65" fmla="*/ 1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 h="28">
                    <a:moveTo>
                      <a:pt x="13" y="28"/>
                    </a:moveTo>
                    <a:cubicBezTo>
                      <a:pt x="9" y="28"/>
                      <a:pt x="6" y="27"/>
                      <a:pt x="3" y="24"/>
                    </a:cubicBezTo>
                    <a:cubicBezTo>
                      <a:pt x="1" y="22"/>
                      <a:pt x="0" y="19"/>
                      <a:pt x="0" y="14"/>
                    </a:cubicBezTo>
                    <a:cubicBezTo>
                      <a:pt x="0" y="10"/>
                      <a:pt x="1" y="7"/>
                      <a:pt x="3" y="4"/>
                    </a:cubicBezTo>
                    <a:cubicBezTo>
                      <a:pt x="5" y="1"/>
                      <a:pt x="8" y="0"/>
                      <a:pt x="12" y="0"/>
                    </a:cubicBezTo>
                    <a:cubicBezTo>
                      <a:pt x="14" y="0"/>
                      <a:pt x="15" y="0"/>
                      <a:pt x="16" y="1"/>
                    </a:cubicBezTo>
                    <a:cubicBezTo>
                      <a:pt x="18" y="1"/>
                      <a:pt x="19" y="2"/>
                      <a:pt x="20" y="3"/>
                    </a:cubicBezTo>
                    <a:cubicBezTo>
                      <a:pt x="21" y="4"/>
                      <a:pt x="21" y="5"/>
                      <a:pt x="22" y="7"/>
                    </a:cubicBezTo>
                    <a:cubicBezTo>
                      <a:pt x="22" y="8"/>
                      <a:pt x="23" y="10"/>
                      <a:pt x="23" y="12"/>
                    </a:cubicBezTo>
                    <a:cubicBezTo>
                      <a:pt x="23" y="14"/>
                      <a:pt x="23" y="14"/>
                      <a:pt x="23" y="14"/>
                    </a:cubicBezTo>
                    <a:cubicBezTo>
                      <a:pt x="4" y="14"/>
                      <a:pt x="4" y="14"/>
                      <a:pt x="4" y="14"/>
                    </a:cubicBezTo>
                    <a:cubicBezTo>
                      <a:pt x="4" y="18"/>
                      <a:pt x="5" y="20"/>
                      <a:pt x="7" y="21"/>
                    </a:cubicBezTo>
                    <a:cubicBezTo>
                      <a:pt x="8" y="23"/>
                      <a:pt x="10" y="24"/>
                      <a:pt x="13" y="24"/>
                    </a:cubicBezTo>
                    <a:cubicBezTo>
                      <a:pt x="14" y="24"/>
                      <a:pt x="15" y="24"/>
                      <a:pt x="16" y="24"/>
                    </a:cubicBezTo>
                    <a:cubicBezTo>
                      <a:pt x="17" y="23"/>
                      <a:pt x="18" y="23"/>
                      <a:pt x="18" y="23"/>
                    </a:cubicBezTo>
                    <a:cubicBezTo>
                      <a:pt x="19" y="22"/>
                      <a:pt x="20" y="22"/>
                      <a:pt x="20" y="22"/>
                    </a:cubicBezTo>
                    <a:cubicBezTo>
                      <a:pt x="21" y="21"/>
                      <a:pt x="21" y="21"/>
                      <a:pt x="22" y="21"/>
                    </a:cubicBezTo>
                    <a:cubicBezTo>
                      <a:pt x="22" y="21"/>
                      <a:pt x="22" y="21"/>
                      <a:pt x="22" y="21"/>
                    </a:cubicBezTo>
                    <a:cubicBezTo>
                      <a:pt x="22" y="26"/>
                      <a:pt x="22" y="26"/>
                      <a:pt x="22" y="26"/>
                    </a:cubicBezTo>
                    <a:cubicBezTo>
                      <a:pt x="22" y="26"/>
                      <a:pt x="21" y="26"/>
                      <a:pt x="20" y="26"/>
                    </a:cubicBezTo>
                    <a:cubicBezTo>
                      <a:pt x="19" y="27"/>
                      <a:pt x="19" y="27"/>
                      <a:pt x="18" y="27"/>
                    </a:cubicBezTo>
                    <a:cubicBezTo>
                      <a:pt x="17" y="27"/>
                      <a:pt x="16" y="27"/>
                      <a:pt x="16" y="28"/>
                    </a:cubicBezTo>
                    <a:cubicBezTo>
                      <a:pt x="15" y="28"/>
                      <a:pt x="14" y="28"/>
                      <a:pt x="13" y="28"/>
                    </a:cubicBezTo>
                    <a:close/>
                    <a:moveTo>
                      <a:pt x="18" y="11"/>
                    </a:moveTo>
                    <a:cubicBezTo>
                      <a:pt x="18" y="10"/>
                      <a:pt x="18" y="9"/>
                      <a:pt x="18" y="8"/>
                    </a:cubicBezTo>
                    <a:cubicBezTo>
                      <a:pt x="18" y="7"/>
                      <a:pt x="17" y="6"/>
                      <a:pt x="17" y="6"/>
                    </a:cubicBezTo>
                    <a:cubicBezTo>
                      <a:pt x="16" y="5"/>
                      <a:pt x="16" y="5"/>
                      <a:pt x="15" y="4"/>
                    </a:cubicBezTo>
                    <a:cubicBezTo>
                      <a:pt x="14" y="4"/>
                      <a:pt x="13" y="4"/>
                      <a:pt x="12" y="4"/>
                    </a:cubicBezTo>
                    <a:cubicBezTo>
                      <a:pt x="11" y="4"/>
                      <a:pt x="10" y="4"/>
                      <a:pt x="9" y="4"/>
                    </a:cubicBezTo>
                    <a:cubicBezTo>
                      <a:pt x="8" y="5"/>
                      <a:pt x="7" y="5"/>
                      <a:pt x="7" y="6"/>
                    </a:cubicBezTo>
                    <a:cubicBezTo>
                      <a:pt x="6" y="7"/>
                      <a:pt x="5" y="7"/>
                      <a:pt x="5" y="8"/>
                    </a:cubicBezTo>
                    <a:cubicBezTo>
                      <a:pt x="5" y="9"/>
                      <a:pt x="4" y="10"/>
                      <a:pt x="4" y="11"/>
                    </a:cubicBezTo>
                    <a:lnTo>
                      <a:pt x="18" y="11"/>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88" name="Freeform 144"/>
              <p:cNvSpPr>
                <a:spLocks noEditPoints="1"/>
              </p:cNvSpPr>
              <p:nvPr/>
            </p:nvSpPr>
            <p:spPr bwMode="auto">
              <a:xfrm>
                <a:off x="4721" y="2812"/>
                <a:ext cx="49" cy="83"/>
              </a:xfrm>
              <a:custGeom>
                <a:avLst/>
                <a:gdLst>
                  <a:gd name="T0" fmla="*/ 22 w 22"/>
                  <a:gd name="T1" fmla="*/ 13 h 37"/>
                  <a:gd name="T2" fmla="*/ 19 w 22"/>
                  <a:gd name="T3" fmla="*/ 24 h 37"/>
                  <a:gd name="T4" fmla="*/ 11 w 22"/>
                  <a:gd name="T5" fmla="*/ 28 h 37"/>
                  <a:gd name="T6" fmla="*/ 7 w 22"/>
                  <a:gd name="T7" fmla="*/ 27 h 37"/>
                  <a:gd name="T8" fmla="*/ 4 w 22"/>
                  <a:gd name="T9" fmla="*/ 26 h 37"/>
                  <a:gd name="T10" fmla="*/ 4 w 22"/>
                  <a:gd name="T11" fmla="*/ 37 h 37"/>
                  <a:gd name="T12" fmla="*/ 0 w 22"/>
                  <a:gd name="T13" fmla="*/ 37 h 37"/>
                  <a:gd name="T14" fmla="*/ 0 w 22"/>
                  <a:gd name="T15" fmla="*/ 1 h 37"/>
                  <a:gd name="T16" fmla="*/ 4 w 22"/>
                  <a:gd name="T17" fmla="*/ 1 h 37"/>
                  <a:gd name="T18" fmla="*/ 4 w 22"/>
                  <a:gd name="T19" fmla="*/ 4 h 37"/>
                  <a:gd name="T20" fmla="*/ 8 w 22"/>
                  <a:gd name="T21" fmla="*/ 1 h 37"/>
                  <a:gd name="T22" fmla="*/ 12 w 22"/>
                  <a:gd name="T23" fmla="*/ 0 h 37"/>
                  <a:gd name="T24" fmla="*/ 19 w 22"/>
                  <a:gd name="T25" fmla="*/ 4 h 37"/>
                  <a:gd name="T26" fmla="*/ 22 w 22"/>
                  <a:gd name="T27" fmla="*/ 13 h 37"/>
                  <a:gd name="T28" fmla="*/ 17 w 22"/>
                  <a:gd name="T29" fmla="*/ 14 h 37"/>
                  <a:gd name="T30" fmla="*/ 16 w 22"/>
                  <a:gd name="T31" fmla="*/ 7 h 37"/>
                  <a:gd name="T32" fmla="*/ 11 w 22"/>
                  <a:gd name="T33" fmla="*/ 4 h 37"/>
                  <a:gd name="T34" fmla="*/ 8 w 22"/>
                  <a:gd name="T35" fmla="*/ 5 h 37"/>
                  <a:gd name="T36" fmla="*/ 4 w 22"/>
                  <a:gd name="T37" fmla="*/ 7 h 37"/>
                  <a:gd name="T38" fmla="*/ 4 w 22"/>
                  <a:gd name="T39" fmla="*/ 22 h 37"/>
                  <a:gd name="T40" fmla="*/ 7 w 22"/>
                  <a:gd name="T41" fmla="*/ 23 h 37"/>
                  <a:gd name="T42" fmla="*/ 10 w 22"/>
                  <a:gd name="T43" fmla="*/ 24 h 37"/>
                  <a:gd name="T44" fmla="*/ 16 w 22"/>
                  <a:gd name="T45" fmla="*/ 21 h 37"/>
                  <a:gd name="T46" fmla="*/ 17 w 22"/>
                  <a:gd name="T47"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 h="37">
                    <a:moveTo>
                      <a:pt x="22" y="13"/>
                    </a:moveTo>
                    <a:cubicBezTo>
                      <a:pt x="22" y="18"/>
                      <a:pt x="21" y="21"/>
                      <a:pt x="19" y="24"/>
                    </a:cubicBezTo>
                    <a:cubicBezTo>
                      <a:pt x="17" y="26"/>
                      <a:pt x="14" y="28"/>
                      <a:pt x="11" y="28"/>
                    </a:cubicBezTo>
                    <a:cubicBezTo>
                      <a:pt x="10" y="28"/>
                      <a:pt x="8" y="27"/>
                      <a:pt x="7" y="27"/>
                    </a:cubicBezTo>
                    <a:cubicBezTo>
                      <a:pt x="6" y="27"/>
                      <a:pt x="5" y="26"/>
                      <a:pt x="4" y="26"/>
                    </a:cubicBezTo>
                    <a:cubicBezTo>
                      <a:pt x="4" y="37"/>
                      <a:pt x="4" y="37"/>
                      <a:pt x="4" y="37"/>
                    </a:cubicBezTo>
                    <a:cubicBezTo>
                      <a:pt x="0" y="37"/>
                      <a:pt x="0" y="37"/>
                      <a:pt x="0" y="37"/>
                    </a:cubicBezTo>
                    <a:cubicBezTo>
                      <a:pt x="0" y="1"/>
                      <a:pt x="0" y="1"/>
                      <a:pt x="0" y="1"/>
                    </a:cubicBezTo>
                    <a:cubicBezTo>
                      <a:pt x="4" y="1"/>
                      <a:pt x="4" y="1"/>
                      <a:pt x="4" y="1"/>
                    </a:cubicBezTo>
                    <a:cubicBezTo>
                      <a:pt x="4" y="4"/>
                      <a:pt x="4" y="4"/>
                      <a:pt x="4" y="4"/>
                    </a:cubicBezTo>
                    <a:cubicBezTo>
                      <a:pt x="5" y="3"/>
                      <a:pt x="7" y="2"/>
                      <a:pt x="8" y="1"/>
                    </a:cubicBezTo>
                    <a:cubicBezTo>
                      <a:pt x="9" y="1"/>
                      <a:pt x="11" y="0"/>
                      <a:pt x="12" y="0"/>
                    </a:cubicBezTo>
                    <a:cubicBezTo>
                      <a:pt x="15" y="0"/>
                      <a:pt x="18" y="1"/>
                      <a:pt x="19" y="4"/>
                    </a:cubicBezTo>
                    <a:cubicBezTo>
                      <a:pt x="21" y="6"/>
                      <a:pt x="22" y="9"/>
                      <a:pt x="22" y="13"/>
                    </a:cubicBezTo>
                    <a:close/>
                    <a:moveTo>
                      <a:pt x="17" y="14"/>
                    </a:moveTo>
                    <a:cubicBezTo>
                      <a:pt x="17" y="11"/>
                      <a:pt x="17" y="9"/>
                      <a:pt x="16" y="7"/>
                    </a:cubicBezTo>
                    <a:cubicBezTo>
                      <a:pt x="15" y="5"/>
                      <a:pt x="13" y="4"/>
                      <a:pt x="11" y="4"/>
                    </a:cubicBezTo>
                    <a:cubicBezTo>
                      <a:pt x="10" y="4"/>
                      <a:pt x="9" y="5"/>
                      <a:pt x="8" y="5"/>
                    </a:cubicBezTo>
                    <a:cubicBezTo>
                      <a:pt x="7" y="6"/>
                      <a:pt x="5" y="6"/>
                      <a:pt x="4" y="7"/>
                    </a:cubicBezTo>
                    <a:cubicBezTo>
                      <a:pt x="4" y="22"/>
                      <a:pt x="4" y="22"/>
                      <a:pt x="4" y="22"/>
                    </a:cubicBezTo>
                    <a:cubicBezTo>
                      <a:pt x="6" y="23"/>
                      <a:pt x="7" y="23"/>
                      <a:pt x="7" y="23"/>
                    </a:cubicBezTo>
                    <a:cubicBezTo>
                      <a:pt x="8" y="24"/>
                      <a:pt x="9" y="24"/>
                      <a:pt x="10" y="24"/>
                    </a:cubicBezTo>
                    <a:cubicBezTo>
                      <a:pt x="12" y="24"/>
                      <a:pt x="14" y="23"/>
                      <a:pt x="16" y="21"/>
                    </a:cubicBezTo>
                    <a:cubicBezTo>
                      <a:pt x="17" y="19"/>
                      <a:pt x="17" y="17"/>
                      <a:pt x="17" y="14"/>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89" name="Freeform 145"/>
              <p:cNvSpPr>
                <a:spLocks noEditPoints="1"/>
              </p:cNvSpPr>
              <p:nvPr/>
            </p:nvSpPr>
            <p:spPr bwMode="auto">
              <a:xfrm>
                <a:off x="4782" y="2814"/>
                <a:ext cx="57" cy="58"/>
              </a:xfrm>
              <a:custGeom>
                <a:avLst/>
                <a:gdLst>
                  <a:gd name="T0" fmla="*/ 19 w 26"/>
                  <a:gd name="T1" fmla="*/ 18 h 26"/>
                  <a:gd name="T2" fmla="*/ 18 w 26"/>
                  <a:gd name="T3" fmla="*/ 21 h 26"/>
                  <a:gd name="T4" fmla="*/ 16 w 26"/>
                  <a:gd name="T5" fmla="*/ 24 h 26"/>
                  <a:gd name="T6" fmla="*/ 13 w 26"/>
                  <a:gd name="T7" fmla="*/ 26 h 26"/>
                  <a:gd name="T8" fmla="*/ 8 w 26"/>
                  <a:gd name="T9" fmla="*/ 26 h 26"/>
                  <a:gd name="T10" fmla="*/ 0 w 26"/>
                  <a:gd name="T11" fmla="*/ 26 h 26"/>
                  <a:gd name="T12" fmla="*/ 0 w 26"/>
                  <a:gd name="T13" fmla="*/ 0 h 26"/>
                  <a:gd name="T14" fmla="*/ 4 w 26"/>
                  <a:gd name="T15" fmla="*/ 0 h 26"/>
                  <a:gd name="T16" fmla="*/ 4 w 26"/>
                  <a:gd name="T17" fmla="*/ 10 h 26"/>
                  <a:gd name="T18" fmla="*/ 8 w 26"/>
                  <a:gd name="T19" fmla="*/ 10 h 26"/>
                  <a:gd name="T20" fmla="*/ 13 w 26"/>
                  <a:gd name="T21" fmla="*/ 10 h 26"/>
                  <a:gd name="T22" fmla="*/ 16 w 26"/>
                  <a:gd name="T23" fmla="*/ 12 h 26"/>
                  <a:gd name="T24" fmla="*/ 18 w 26"/>
                  <a:gd name="T25" fmla="*/ 15 h 26"/>
                  <a:gd name="T26" fmla="*/ 19 w 26"/>
                  <a:gd name="T27" fmla="*/ 18 h 26"/>
                  <a:gd name="T28" fmla="*/ 14 w 26"/>
                  <a:gd name="T29" fmla="*/ 18 h 26"/>
                  <a:gd name="T30" fmla="*/ 14 w 26"/>
                  <a:gd name="T31" fmla="*/ 16 h 26"/>
                  <a:gd name="T32" fmla="*/ 13 w 26"/>
                  <a:gd name="T33" fmla="*/ 15 h 26"/>
                  <a:gd name="T34" fmla="*/ 10 w 26"/>
                  <a:gd name="T35" fmla="*/ 14 h 26"/>
                  <a:gd name="T36" fmla="*/ 7 w 26"/>
                  <a:gd name="T37" fmla="*/ 14 h 26"/>
                  <a:gd name="T38" fmla="*/ 4 w 26"/>
                  <a:gd name="T39" fmla="*/ 14 h 26"/>
                  <a:gd name="T40" fmla="*/ 4 w 26"/>
                  <a:gd name="T41" fmla="*/ 23 h 26"/>
                  <a:gd name="T42" fmla="*/ 7 w 26"/>
                  <a:gd name="T43" fmla="*/ 23 h 26"/>
                  <a:gd name="T44" fmla="*/ 10 w 26"/>
                  <a:gd name="T45" fmla="*/ 22 h 26"/>
                  <a:gd name="T46" fmla="*/ 13 w 26"/>
                  <a:gd name="T47" fmla="*/ 22 h 26"/>
                  <a:gd name="T48" fmla="*/ 14 w 26"/>
                  <a:gd name="T49" fmla="*/ 20 h 26"/>
                  <a:gd name="T50" fmla="*/ 14 w 26"/>
                  <a:gd name="T51" fmla="*/ 18 h 26"/>
                  <a:gd name="T52" fmla="*/ 26 w 26"/>
                  <a:gd name="T53" fmla="*/ 26 h 26"/>
                  <a:gd name="T54" fmla="*/ 22 w 26"/>
                  <a:gd name="T55" fmla="*/ 26 h 26"/>
                  <a:gd name="T56" fmla="*/ 22 w 26"/>
                  <a:gd name="T57" fmla="*/ 0 h 26"/>
                  <a:gd name="T58" fmla="*/ 26 w 26"/>
                  <a:gd name="T59" fmla="*/ 0 h 26"/>
                  <a:gd name="T60" fmla="*/ 26 w 26"/>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 h="26">
                    <a:moveTo>
                      <a:pt x="19" y="18"/>
                    </a:moveTo>
                    <a:cubicBezTo>
                      <a:pt x="19" y="19"/>
                      <a:pt x="19" y="20"/>
                      <a:pt x="18" y="21"/>
                    </a:cubicBezTo>
                    <a:cubicBezTo>
                      <a:pt x="18" y="22"/>
                      <a:pt x="17" y="23"/>
                      <a:pt x="16" y="24"/>
                    </a:cubicBezTo>
                    <a:cubicBezTo>
                      <a:pt x="15" y="25"/>
                      <a:pt x="14" y="25"/>
                      <a:pt x="13" y="26"/>
                    </a:cubicBezTo>
                    <a:cubicBezTo>
                      <a:pt x="12" y="26"/>
                      <a:pt x="10" y="26"/>
                      <a:pt x="8" y="26"/>
                    </a:cubicBezTo>
                    <a:cubicBezTo>
                      <a:pt x="0" y="26"/>
                      <a:pt x="0" y="26"/>
                      <a:pt x="0" y="26"/>
                    </a:cubicBezTo>
                    <a:cubicBezTo>
                      <a:pt x="0" y="0"/>
                      <a:pt x="0" y="0"/>
                      <a:pt x="0" y="0"/>
                    </a:cubicBezTo>
                    <a:cubicBezTo>
                      <a:pt x="4" y="0"/>
                      <a:pt x="4" y="0"/>
                      <a:pt x="4" y="0"/>
                    </a:cubicBezTo>
                    <a:cubicBezTo>
                      <a:pt x="4" y="10"/>
                      <a:pt x="4" y="10"/>
                      <a:pt x="4" y="10"/>
                    </a:cubicBezTo>
                    <a:cubicBezTo>
                      <a:pt x="8" y="10"/>
                      <a:pt x="8" y="10"/>
                      <a:pt x="8" y="10"/>
                    </a:cubicBezTo>
                    <a:cubicBezTo>
                      <a:pt x="10" y="10"/>
                      <a:pt x="12" y="10"/>
                      <a:pt x="13" y="10"/>
                    </a:cubicBezTo>
                    <a:cubicBezTo>
                      <a:pt x="14" y="11"/>
                      <a:pt x="15" y="11"/>
                      <a:pt x="16" y="12"/>
                    </a:cubicBezTo>
                    <a:cubicBezTo>
                      <a:pt x="17" y="13"/>
                      <a:pt x="18" y="13"/>
                      <a:pt x="18" y="15"/>
                    </a:cubicBezTo>
                    <a:cubicBezTo>
                      <a:pt x="19" y="16"/>
                      <a:pt x="19" y="17"/>
                      <a:pt x="19" y="18"/>
                    </a:cubicBezTo>
                    <a:close/>
                    <a:moveTo>
                      <a:pt x="14" y="18"/>
                    </a:moveTo>
                    <a:cubicBezTo>
                      <a:pt x="14" y="17"/>
                      <a:pt x="14" y="17"/>
                      <a:pt x="14" y="16"/>
                    </a:cubicBezTo>
                    <a:cubicBezTo>
                      <a:pt x="14" y="15"/>
                      <a:pt x="13" y="15"/>
                      <a:pt x="13" y="15"/>
                    </a:cubicBezTo>
                    <a:cubicBezTo>
                      <a:pt x="12" y="14"/>
                      <a:pt x="11" y="14"/>
                      <a:pt x="10" y="14"/>
                    </a:cubicBezTo>
                    <a:cubicBezTo>
                      <a:pt x="10" y="14"/>
                      <a:pt x="8" y="14"/>
                      <a:pt x="7" y="14"/>
                    </a:cubicBezTo>
                    <a:cubicBezTo>
                      <a:pt x="4" y="14"/>
                      <a:pt x="4" y="14"/>
                      <a:pt x="4" y="14"/>
                    </a:cubicBezTo>
                    <a:cubicBezTo>
                      <a:pt x="4" y="23"/>
                      <a:pt x="4" y="23"/>
                      <a:pt x="4" y="23"/>
                    </a:cubicBezTo>
                    <a:cubicBezTo>
                      <a:pt x="7" y="23"/>
                      <a:pt x="7" y="23"/>
                      <a:pt x="7" y="23"/>
                    </a:cubicBezTo>
                    <a:cubicBezTo>
                      <a:pt x="8" y="23"/>
                      <a:pt x="10" y="23"/>
                      <a:pt x="10" y="22"/>
                    </a:cubicBezTo>
                    <a:cubicBezTo>
                      <a:pt x="11" y="22"/>
                      <a:pt x="12" y="22"/>
                      <a:pt x="13" y="22"/>
                    </a:cubicBezTo>
                    <a:cubicBezTo>
                      <a:pt x="13" y="21"/>
                      <a:pt x="14" y="21"/>
                      <a:pt x="14" y="20"/>
                    </a:cubicBezTo>
                    <a:cubicBezTo>
                      <a:pt x="14" y="20"/>
                      <a:pt x="14" y="19"/>
                      <a:pt x="14" y="18"/>
                    </a:cubicBezTo>
                    <a:close/>
                    <a:moveTo>
                      <a:pt x="26" y="26"/>
                    </a:moveTo>
                    <a:cubicBezTo>
                      <a:pt x="22" y="26"/>
                      <a:pt x="22" y="26"/>
                      <a:pt x="22" y="26"/>
                    </a:cubicBezTo>
                    <a:cubicBezTo>
                      <a:pt x="22" y="0"/>
                      <a:pt x="22" y="0"/>
                      <a:pt x="22" y="0"/>
                    </a:cubicBezTo>
                    <a:cubicBezTo>
                      <a:pt x="26" y="0"/>
                      <a:pt x="26" y="0"/>
                      <a:pt x="26" y="0"/>
                    </a:cubicBezTo>
                    <a:lnTo>
                      <a:pt x="26" y="26"/>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90" name="Freeform 146"/>
              <p:cNvSpPr>
                <a:spLocks/>
              </p:cNvSpPr>
              <p:nvPr/>
            </p:nvSpPr>
            <p:spPr bwMode="auto">
              <a:xfrm>
                <a:off x="5044" y="2616"/>
                <a:ext cx="152" cy="49"/>
              </a:xfrm>
              <a:custGeom>
                <a:avLst/>
                <a:gdLst>
                  <a:gd name="T0" fmla="*/ 67 w 68"/>
                  <a:gd name="T1" fmla="*/ 22 h 22"/>
                  <a:gd name="T2" fmla="*/ 68 w 68"/>
                  <a:gd name="T3" fmla="*/ 20 h 22"/>
                  <a:gd name="T4" fmla="*/ 34 w 68"/>
                  <a:gd name="T5" fmla="*/ 0 h 22"/>
                  <a:gd name="T6" fmla="*/ 0 w 68"/>
                  <a:gd name="T7" fmla="*/ 20 h 22"/>
                  <a:gd name="T8" fmla="*/ 0 w 68"/>
                  <a:gd name="T9" fmla="*/ 22 h 22"/>
                  <a:gd name="T10" fmla="*/ 67 w 68"/>
                  <a:gd name="T11" fmla="*/ 22 h 22"/>
                </a:gdLst>
                <a:ahLst/>
                <a:cxnLst>
                  <a:cxn ang="0">
                    <a:pos x="T0" y="T1"/>
                  </a:cxn>
                  <a:cxn ang="0">
                    <a:pos x="T2" y="T3"/>
                  </a:cxn>
                  <a:cxn ang="0">
                    <a:pos x="T4" y="T5"/>
                  </a:cxn>
                  <a:cxn ang="0">
                    <a:pos x="T6" y="T7"/>
                  </a:cxn>
                  <a:cxn ang="0">
                    <a:pos x="T8" y="T9"/>
                  </a:cxn>
                  <a:cxn ang="0">
                    <a:pos x="T10" y="T11"/>
                  </a:cxn>
                </a:cxnLst>
                <a:rect l="0" t="0" r="r" b="b"/>
                <a:pathLst>
                  <a:path w="68" h="22">
                    <a:moveTo>
                      <a:pt x="67" y="22"/>
                    </a:moveTo>
                    <a:cubicBezTo>
                      <a:pt x="68" y="21"/>
                      <a:pt x="68" y="21"/>
                      <a:pt x="68" y="20"/>
                    </a:cubicBezTo>
                    <a:cubicBezTo>
                      <a:pt x="68" y="9"/>
                      <a:pt x="52" y="0"/>
                      <a:pt x="34" y="0"/>
                    </a:cubicBezTo>
                    <a:cubicBezTo>
                      <a:pt x="15" y="0"/>
                      <a:pt x="0" y="9"/>
                      <a:pt x="0" y="20"/>
                    </a:cubicBezTo>
                    <a:cubicBezTo>
                      <a:pt x="0" y="21"/>
                      <a:pt x="0" y="21"/>
                      <a:pt x="0" y="22"/>
                    </a:cubicBezTo>
                    <a:lnTo>
                      <a:pt x="67" y="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91" name="Freeform 147"/>
              <p:cNvSpPr>
                <a:spLocks/>
              </p:cNvSpPr>
              <p:nvPr/>
            </p:nvSpPr>
            <p:spPr bwMode="auto">
              <a:xfrm>
                <a:off x="5044" y="2643"/>
                <a:ext cx="152" cy="22"/>
              </a:xfrm>
              <a:custGeom>
                <a:avLst/>
                <a:gdLst>
                  <a:gd name="T0" fmla="*/ 0 w 68"/>
                  <a:gd name="T1" fmla="*/ 8 h 10"/>
                  <a:gd name="T2" fmla="*/ 0 w 68"/>
                  <a:gd name="T3" fmla="*/ 10 h 10"/>
                  <a:gd name="T4" fmla="*/ 67 w 68"/>
                  <a:gd name="T5" fmla="*/ 10 h 10"/>
                  <a:gd name="T6" fmla="*/ 68 w 68"/>
                  <a:gd name="T7" fmla="*/ 8 h 10"/>
                  <a:gd name="T8" fmla="*/ 65 w 68"/>
                  <a:gd name="T9" fmla="*/ 0 h 10"/>
                  <a:gd name="T10" fmla="*/ 3 w 68"/>
                  <a:gd name="T11" fmla="*/ 0 h 10"/>
                  <a:gd name="T12" fmla="*/ 0 w 68"/>
                  <a:gd name="T13" fmla="*/ 8 h 10"/>
                </a:gdLst>
                <a:ahLst/>
                <a:cxnLst>
                  <a:cxn ang="0">
                    <a:pos x="T0" y="T1"/>
                  </a:cxn>
                  <a:cxn ang="0">
                    <a:pos x="T2" y="T3"/>
                  </a:cxn>
                  <a:cxn ang="0">
                    <a:pos x="T4" y="T5"/>
                  </a:cxn>
                  <a:cxn ang="0">
                    <a:pos x="T6" y="T7"/>
                  </a:cxn>
                  <a:cxn ang="0">
                    <a:pos x="T8" y="T9"/>
                  </a:cxn>
                  <a:cxn ang="0">
                    <a:pos x="T10" y="T11"/>
                  </a:cxn>
                  <a:cxn ang="0">
                    <a:pos x="T12" y="T13"/>
                  </a:cxn>
                </a:cxnLst>
                <a:rect l="0" t="0" r="r" b="b"/>
                <a:pathLst>
                  <a:path w="68" h="10">
                    <a:moveTo>
                      <a:pt x="0" y="8"/>
                    </a:moveTo>
                    <a:cubicBezTo>
                      <a:pt x="0" y="9"/>
                      <a:pt x="0" y="9"/>
                      <a:pt x="0" y="10"/>
                    </a:cubicBezTo>
                    <a:cubicBezTo>
                      <a:pt x="67" y="10"/>
                      <a:pt x="67" y="10"/>
                      <a:pt x="67" y="10"/>
                    </a:cubicBezTo>
                    <a:cubicBezTo>
                      <a:pt x="68" y="9"/>
                      <a:pt x="68" y="9"/>
                      <a:pt x="68" y="8"/>
                    </a:cubicBezTo>
                    <a:cubicBezTo>
                      <a:pt x="68" y="5"/>
                      <a:pt x="67" y="3"/>
                      <a:pt x="65" y="0"/>
                    </a:cubicBezTo>
                    <a:cubicBezTo>
                      <a:pt x="3" y="0"/>
                      <a:pt x="3" y="0"/>
                      <a:pt x="3" y="0"/>
                    </a:cubicBezTo>
                    <a:cubicBezTo>
                      <a:pt x="1" y="3"/>
                      <a:pt x="0" y="5"/>
                      <a:pt x="0" y="8"/>
                    </a:cubicBezTo>
                    <a:close/>
                  </a:path>
                </a:pathLst>
              </a:custGeom>
              <a:solidFill>
                <a:srgbClr val="4040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92" name="Freeform 148"/>
              <p:cNvSpPr>
                <a:spLocks/>
              </p:cNvSpPr>
              <p:nvPr/>
            </p:nvSpPr>
            <p:spPr bwMode="auto">
              <a:xfrm>
                <a:off x="5051" y="2616"/>
                <a:ext cx="69" cy="27"/>
              </a:xfrm>
              <a:custGeom>
                <a:avLst/>
                <a:gdLst>
                  <a:gd name="T0" fmla="*/ 0 w 31"/>
                  <a:gd name="T1" fmla="*/ 12 h 12"/>
                  <a:gd name="T2" fmla="*/ 31 w 31"/>
                  <a:gd name="T3" fmla="*/ 12 h 12"/>
                  <a:gd name="T4" fmla="*/ 31 w 31"/>
                  <a:gd name="T5" fmla="*/ 0 h 12"/>
                  <a:gd name="T6" fmla="*/ 0 w 31"/>
                  <a:gd name="T7" fmla="*/ 12 h 12"/>
                </a:gdLst>
                <a:ahLst/>
                <a:cxnLst>
                  <a:cxn ang="0">
                    <a:pos x="T0" y="T1"/>
                  </a:cxn>
                  <a:cxn ang="0">
                    <a:pos x="T2" y="T3"/>
                  </a:cxn>
                  <a:cxn ang="0">
                    <a:pos x="T4" y="T5"/>
                  </a:cxn>
                  <a:cxn ang="0">
                    <a:pos x="T6" y="T7"/>
                  </a:cxn>
                </a:cxnLst>
                <a:rect l="0" t="0" r="r" b="b"/>
                <a:pathLst>
                  <a:path w="31" h="12">
                    <a:moveTo>
                      <a:pt x="0" y="12"/>
                    </a:moveTo>
                    <a:cubicBezTo>
                      <a:pt x="31" y="12"/>
                      <a:pt x="31" y="12"/>
                      <a:pt x="31" y="12"/>
                    </a:cubicBezTo>
                    <a:cubicBezTo>
                      <a:pt x="31" y="0"/>
                      <a:pt x="31" y="0"/>
                      <a:pt x="31" y="0"/>
                    </a:cubicBezTo>
                    <a:cubicBezTo>
                      <a:pt x="17" y="0"/>
                      <a:pt x="5" y="5"/>
                      <a:pt x="0" y="12"/>
                    </a:cubicBezTo>
                    <a:close/>
                  </a:path>
                </a:pathLst>
              </a:custGeom>
              <a:solidFill>
                <a:srgbClr val="4040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93" name="Freeform 149"/>
              <p:cNvSpPr>
                <a:spLocks/>
              </p:cNvSpPr>
              <p:nvPr/>
            </p:nvSpPr>
            <p:spPr bwMode="auto">
              <a:xfrm>
                <a:off x="5120" y="2616"/>
                <a:ext cx="69" cy="27"/>
              </a:xfrm>
              <a:custGeom>
                <a:avLst/>
                <a:gdLst>
                  <a:gd name="T0" fmla="*/ 0 w 31"/>
                  <a:gd name="T1" fmla="*/ 0 h 12"/>
                  <a:gd name="T2" fmla="*/ 0 w 31"/>
                  <a:gd name="T3" fmla="*/ 0 h 12"/>
                  <a:gd name="T4" fmla="*/ 0 w 31"/>
                  <a:gd name="T5" fmla="*/ 12 h 12"/>
                  <a:gd name="T6" fmla="*/ 31 w 31"/>
                  <a:gd name="T7" fmla="*/ 12 h 12"/>
                  <a:gd name="T8" fmla="*/ 0 w 31"/>
                  <a:gd name="T9" fmla="*/ 0 h 12"/>
                </a:gdLst>
                <a:ahLst/>
                <a:cxnLst>
                  <a:cxn ang="0">
                    <a:pos x="T0" y="T1"/>
                  </a:cxn>
                  <a:cxn ang="0">
                    <a:pos x="T2" y="T3"/>
                  </a:cxn>
                  <a:cxn ang="0">
                    <a:pos x="T4" y="T5"/>
                  </a:cxn>
                  <a:cxn ang="0">
                    <a:pos x="T6" y="T7"/>
                  </a:cxn>
                  <a:cxn ang="0">
                    <a:pos x="T8" y="T9"/>
                  </a:cxn>
                </a:cxnLst>
                <a:rect l="0" t="0" r="r" b="b"/>
                <a:pathLst>
                  <a:path w="31" h="12">
                    <a:moveTo>
                      <a:pt x="0" y="0"/>
                    </a:moveTo>
                    <a:cubicBezTo>
                      <a:pt x="0" y="0"/>
                      <a:pt x="0" y="0"/>
                      <a:pt x="0" y="0"/>
                    </a:cubicBezTo>
                    <a:cubicBezTo>
                      <a:pt x="0" y="12"/>
                      <a:pt x="0" y="12"/>
                      <a:pt x="0" y="12"/>
                    </a:cubicBezTo>
                    <a:cubicBezTo>
                      <a:pt x="31" y="12"/>
                      <a:pt x="31" y="12"/>
                      <a:pt x="31" y="12"/>
                    </a:cubicBezTo>
                    <a:cubicBezTo>
                      <a:pt x="26" y="5"/>
                      <a:pt x="14" y="0"/>
                      <a:pt x="0" y="0"/>
                    </a:cubicBezTo>
                    <a:close/>
                  </a:path>
                </a:pathLst>
              </a:custGeom>
              <a:solidFill>
                <a:srgbClr val="221E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94" name="Freeform 150"/>
              <p:cNvSpPr>
                <a:spLocks/>
              </p:cNvSpPr>
              <p:nvPr/>
            </p:nvSpPr>
            <p:spPr bwMode="auto">
              <a:xfrm>
                <a:off x="4294" y="2241"/>
                <a:ext cx="697" cy="399"/>
              </a:xfrm>
              <a:custGeom>
                <a:avLst/>
                <a:gdLst>
                  <a:gd name="T0" fmla="*/ 307 w 313"/>
                  <a:gd name="T1" fmla="*/ 0 h 179"/>
                  <a:gd name="T2" fmla="*/ 5 w 313"/>
                  <a:gd name="T3" fmla="*/ 0 h 179"/>
                  <a:gd name="T4" fmla="*/ 0 w 313"/>
                  <a:gd name="T5" fmla="*/ 5 h 179"/>
                  <a:gd name="T6" fmla="*/ 0 w 313"/>
                  <a:gd name="T7" fmla="*/ 173 h 179"/>
                  <a:gd name="T8" fmla="*/ 5 w 313"/>
                  <a:gd name="T9" fmla="*/ 179 h 179"/>
                  <a:gd name="T10" fmla="*/ 307 w 313"/>
                  <a:gd name="T11" fmla="*/ 179 h 179"/>
                  <a:gd name="T12" fmla="*/ 313 w 313"/>
                  <a:gd name="T13" fmla="*/ 173 h 179"/>
                  <a:gd name="T14" fmla="*/ 313 w 313"/>
                  <a:gd name="T15" fmla="*/ 5 h 179"/>
                  <a:gd name="T16" fmla="*/ 307 w 313"/>
                  <a:gd name="T1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3" h="179">
                    <a:moveTo>
                      <a:pt x="307" y="0"/>
                    </a:moveTo>
                    <a:cubicBezTo>
                      <a:pt x="5" y="0"/>
                      <a:pt x="5" y="0"/>
                      <a:pt x="5" y="0"/>
                    </a:cubicBezTo>
                    <a:cubicBezTo>
                      <a:pt x="2" y="0"/>
                      <a:pt x="0" y="2"/>
                      <a:pt x="0" y="5"/>
                    </a:cubicBezTo>
                    <a:cubicBezTo>
                      <a:pt x="0" y="173"/>
                      <a:pt x="0" y="173"/>
                      <a:pt x="0" y="173"/>
                    </a:cubicBezTo>
                    <a:cubicBezTo>
                      <a:pt x="0" y="176"/>
                      <a:pt x="2" y="179"/>
                      <a:pt x="5" y="179"/>
                    </a:cubicBezTo>
                    <a:cubicBezTo>
                      <a:pt x="307" y="179"/>
                      <a:pt x="307" y="179"/>
                      <a:pt x="307" y="179"/>
                    </a:cubicBezTo>
                    <a:cubicBezTo>
                      <a:pt x="310" y="179"/>
                      <a:pt x="313" y="176"/>
                      <a:pt x="313" y="173"/>
                    </a:cubicBezTo>
                    <a:cubicBezTo>
                      <a:pt x="313" y="5"/>
                      <a:pt x="313" y="5"/>
                      <a:pt x="313" y="5"/>
                    </a:cubicBezTo>
                    <a:cubicBezTo>
                      <a:pt x="313" y="2"/>
                      <a:pt x="310" y="0"/>
                      <a:pt x="307" y="0"/>
                    </a:cubicBezTo>
                  </a:path>
                </a:pathLst>
              </a:custGeom>
              <a:solidFill>
                <a:srgbClr val="3E4F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95" name="Freeform 151"/>
              <p:cNvSpPr>
                <a:spLocks/>
              </p:cNvSpPr>
              <p:nvPr/>
            </p:nvSpPr>
            <p:spPr bwMode="auto">
              <a:xfrm>
                <a:off x="4294" y="2241"/>
                <a:ext cx="697" cy="399"/>
              </a:xfrm>
              <a:custGeom>
                <a:avLst/>
                <a:gdLst>
                  <a:gd name="T0" fmla="*/ 307 w 313"/>
                  <a:gd name="T1" fmla="*/ 0 h 179"/>
                  <a:gd name="T2" fmla="*/ 97 w 313"/>
                  <a:gd name="T3" fmla="*/ 0 h 179"/>
                  <a:gd name="T4" fmla="*/ 56 w 313"/>
                  <a:gd name="T5" fmla="*/ 34 h 179"/>
                  <a:gd name="T6" fmla="*/ 100 w 313"/>
                  <a:gd name="T7" fmla="*/ 34 h 179"/>
                  <a:gd name="T8" fmla="*/ 0 w 313"/>
                  <a:gd name="T9" fmla="*/ 120 h 179"/>
                  <a:gd name="T10" fmla="*/ 0 w 313"/>
                  <a:gd name="T11" fmla="*/ 173 h 179"/>
                  <a:gd name="T12" fmla="*/ 5 w 313"/>
                  <a:gd name="T13" fmla="*/ 179 h 179"/>
                  <a:gd name="T14" fmla="*/ 191 w 313"/>
                  <a:gd name="T15" fmla="*/ 179 h 179"/>
                  <a:gd name="T16" fmla="*/ 291 w 313"/>
                  <a:gd name="T17" fmla="*/ 93 h 179"/>
                  <a:gd name="T18" fmla="*/ 248 w 313"/>
                  <a:gd name="T19" fmla="*/ 93 h 179"/>
                  <a:gd name="T20" fmla="*/ 313 w 313"/>
                  <a:gd name="T21" fmla="*/ 37 h 179"/>
                  <a:gd name="T22" fmla="*/ 313 w 313"/>
                  <a:gd name="T23" fmla="*/ 5 h 179"/>
                  <a:gd name="T24" fmla="*/ 307 w 313"/>
                  <a:gd name="T25"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3" h="179">
                    <a:moveTo>
                      <a:pt x="307" y="0"/>
                    </a:moveTo>
                    <a:cubicBezTo>
                      <a:pt x="97" y="0"/>
                      <a:pt x="97" y="0"/>
                      <a:pt x="97" y="0"/>
                    </a:cubicBezTo>
                    <a:cubicBezTo>
                      <a:pt x="56" y="34"/>
                      <a:pt x="56" y="34"/>
                      <a:pt x="56" y="34"/>
                    </a:cubicBezTo>
                    <a:cubicBezTo>
                      <a:pt x="100" y="34"/>
                      <a:pt x="100" y="34"/>
                      <a:pt x="100" y="34"/>
                    </a:cubicBezTo>
                    <a:cubicBezTo>
                      <a:pt x="0" y="120"/>
                      <a:pt x="0" y="120"/>
                      <a:pt x="0" y="120"/>
                    </a:cubicBezTo>
                    <a:cubicBezTo>
                      <a:pt x="0" y="173"/>
                      <a:pt x="0" y="173"/>
                      <a:pt x="0" y="173"/>
                    </a:cubicBezTo>
                    <a:cubicBezTo>
                      <a:pt x="0" y="176"/>
                      <a:pt x="2" y="179"/>
                      <a:pt x="5" y="179"/>
                    </a:cubicBezTo>
                    <a:cubicBezTo>
                      <a:pt x="191" y="179"/>
                      <a:pt x="191" y="179"/>
                      <a:pt x="191" y="179"/>
                    </a:cubicBezTo>
                    <a:cubicBezTo>
                      <a:pt x="291" y="93"/>
                      <a:pt x="291" y="93"/>
                      <a:pt x="291" y="93"/>
                    </a:cubicBezTo>
                    <a:cubicBezTo>
                      <a:pt x="248" y="93"/>
                      <a:pt x="248" y="93"/>
                      <a:pt x="248" y="93"/>
                    </a:cubicBezTo>
                    <a:cubicBezTo>
                      <a:pt x="313" y="37"/>
                      <a:pt x="313" y="37"/>
                      <a:pt x="313" y="37"/>
                    </a:cubicBezTo>
                    <a:cubicBezTo>
                      <a:pt x="313" y="5"/>
                      <a:pt x="313" y="5"/>
                      <a:pt x="313" y="5"/>
                    </a:cubicBezTo>
                    <a:cubicBezTo>
                      <a:pt x="313" y="2"/>
                      <a:pt x="310" y="0"/>
                      <a:pt x="307" y="0"/>
                    </a:cubicBezTo>
                  </a:path>
                </a:pathLst>
              </a:custGeom>
              <a:solidFill>
                <a:srgbClr val="52616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96" name="Freeform 152"/>
              <p:cNvSpPr>
                <a:spLocks noEditPoints="1"/>
              </p:cNvSpPr>
              <p:nvPr/>
            </p:nvSpPr>
            <p:spPr bwMode="auto">
              <a:xfrm>
                <a:off x="4287" y="2235"/>
                <a:ext cx="710" cy="412"/>
              </a:xfrm>
              <a:custGeom>
                <a:avLst/>
                <a:gdLst>
                  <a:gd name="T0" fmla="*/ 310 w 319"/>
                  <a:gd name="T1" fmla="*/ 185 h 185"/>
                  <a:gd name="T2" fmla="*/ 8 w 319"/>
                  <a:gd name="T3" fmla="*/ 185 h 185"/>
                  <a:gd name="T4" fmla="*/ 0 w 319"/>
                  <a:gd name="T5" fmla="*/ 176 h 185"/>
                  <a:gd name="T6" fmla="*/ 0 w 319"/>
                  <a:gd name="T7" fmla="*/ 8 h 185"/>
                  <a:gd name="T8" fmla="*/ 8 w 319"/>
                  <a:gd name="T9" fmla="*/ 0 h 185"/>
                  <a:gd name="T10" fmla="*/ 310 w 319"/>
                  <a:gd name="T11" fmla="*/ 0 h 185"/>
                  <a:gd name="T12" fmla="*/ 319 w 319"/>
                  <a:gd name="T13" fmla="*/ 8 h 185"/>
                  <a:gd name="T14" fmla="*/ 319 w 319"/>
                  <a:gd name="T15" fmla="*/ 176 h 185"/>
                  <a:gd name="T16" fmla="*/ 310 w 319"/>
                  <a:gd name="T17" fmla="*/ 185 h 185"/>
                  <a:gd name="T18" fmla="*/ 8 w 319"/>
                  <a:gd name="T19" fmla="*/ 6 h 185"/>
                  <a:gd name="T20" fmla="*/ 5 w 319"/>
                  <a:gd name="T21" fmla="*/ 8 h 185"/>
                  <a:gd name="T22" fmla="*/ 5 w 319"/>
                  <a:gd name="T23" fmla="*/ 176 h 185"/>
                  <a:gd name="T24" fmla="*/ 8 w 319"/>
                  <a:gd name="T25" fmla="*/ 179 h 185"/>
                  <a:gd name="T26" fmla="*/ 310 w 319"/>
                  <a:gd name="T27" fmla="*/ 179 h 185"/>
                  <a:gd name="T28" fmla="*/ 313 w 319"/>
                  <a:gd name="T29" fmla="*/ 176 h 185"/>
                  <a:gd name="T30" fmla="*/ 313 w 319"/>
                  <a:gd name="T31" fmla="*/ 8 h 185"/>
                  <a:gd name="T32" fmla="*/ 310 w 319"/>
                  <a:gd name="T33" fmla="*/ 6 h 185"/>
                  <a:gd name="T34" fmla="*/ 8 w 319"/>
                  <a:gd name="T35" fmla="*/ 6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9" h="185">
                    <a:moveTo>
                      <a:pt x="310" y="185"/>
                    </a:moveTo>
                    <a:cubicBezTo>
                      <a:pt x="8" y="185"/>
                      <a:pt x="8" y="185"/>
                      <a:pt x="8" y="185"/>
                    </a:cubicBezTo>
                    <a:cubicBezTo>
                      <a:pt x="4" y="185"/>
                      <a:pt x="0" y="181"/>
                      <a:pt x="0" y="176"/>
                    </a:cubicBezTo>
                    <a:cubicBezTo>
                      <a:pt x="0" y="8"/>
                      <a:pt x="0" y="8"/>
                      <a:pt x="0" y="8"/>
                    </a:cubicBezTo>
                    <a:cubicBezTo>
                      <a:pt x="0" y="4"/>
                      <a:pt x="4" y="0"/>
                      <a:pt x="8" y="0"/>
                    </a:cubicBezTo>
                    <a:cubicBezTo>
                      <a:pt x="310" y="0"/>
                      <a:pt x="310" y="0"/>
                      <a:pt x="310" y="0"/>
                    </a:cubicBezTo>
                    <a:cubicBezTo>
                      <a:pt x="315" y="0"/>
                      <a:pt x="319" y="4"/>
                      <a:pt x="319" y="8"/>
                    </a:cubicBezTo>
                    <a:cubicBezTo>
                      <a:pt x="319" y="176"/>
                      <a:pt x="319" y="176"/>
                      <a:pt x="319" y="176"/>
                    </a:cubicBezTo>
                    <a:cubicBezTo>
                      <a:pt x="319" y="181"/>
                      <a:pt x="315" y="185"/>
                      <a:pt x="310" y="185"/>
                    </a:cubicBezTo>
                    <a:close/>
                    <a:moveTo>
                      <a:pt x="8" y="6"/>
                    </a:moveTo>
                    <a:cubicBezTo>
                      <a:pt x="7" y="6"/>
                      <a:pt x="5" y="7"/>
                      <a:pt x="5" y="8"/>
                    </a:cubicBezTo>
                    <a:cubicBezTo>
                      <a:pt x="5" y="176"/>
                      <a:pt x="5" y="176"/>
                      <a:pt x="5" y="176"/>
                    </a:cubicBezTo>
                    <a:cubicBezTo>
                      <a:pt x="5" y="178"/>
                      <a:pt x="7" y="179"/>
                      <a:pt x="8" y="179"/>
                    </a:cubicBezTo>
                    <a:cubicBezTo>
                      <a:pt x="310" y="179"/>
                      <a:pt x="310" y="179"/>
                      <a:pt x="310" y="179"/>
                    </a:cubicBezTo>
                    <a:cubicBezTo>
                      <a:pt x="312" y="179"/>
                      <a:pt x="313" y="178"/>
                      <a:pt x="313" y="176"/>
                    </a:cubicBezTo>
                    <a:cubicBezTo>
                      <a:pt x="313" y="8"/>
                      <a:pt x="313" y="8"/>
                      <a:pt x="313" y="8"/>
                    </a:cubicBezTo>
                    <a:cubicBezTo>
                      <a:pt x="313" y="7"/>
                      <a:pt x="312" y="6"/>
                      <a:pt x="310" y="6"/>
                    </a:cubicBezTo>
                    <a:lnTo>
                      <a:pt x="8" y="6"/>
                    </a:lnTo>
                    <a:close/>
                  </a:path>
                </a:pathLst>
              </a:custGeom>
              <a:solidFill>
                <a:srgbClr val="221E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97" name="Freeform 153"/>
              <p:cNvSpPr>
                <a:spLocks/>
              </p:cNvSpPr>
              <p:nvPr/>
            </p:nvSpPr>
            <p:spPr bwMode="auto">
              <a:xfrm>
                <a:off x="4265" y="2618"/>
                <a:ext cx="755" cy="45"/>
              </a:xfrm>
              <a:custGeom>
                <a:avLst/>
                <a:gdLst>
                  <a:gd name="T0" fmla="*/ 0 w 339"/>
                  <a:gd name="T1" fmla="*/ 0 h 20"/>
                  <a:gd name="T2" fmla="*/ 0 w 339"/>
                  <a:gd name="T3" fmla="*/ 14 h 20"/>
                  <a:gd name="T4" fmla="*/ 6 w 339"/>
                  <a:gd name="T5" fmla="*/ 20 h 20"/>
                  <a:gd name="T6" fmla="*/ 333 w 339"/>
                  <a:gd name="T7" fmla="*/ 20 h 20"/>
                  <a:gd name="T8" fmla="*/ 339 w 339"/>
                  <a:gd name="T9" fmla="*/ 14 h 20"/>
                  <a:gd name="T10" fmla="*/ 339 w 339"/>
                  <a:gd name="T11" fmla="*/ 0 h 20"/>
                  <a:gd name="T12" fmla="*/ 0 w 339"/>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339" h="20">
                    <a:moveTo>
                      <a:pt x="0" y="0"/>
                    </a:moveTo>
                    <a:cubicBezTo>
                      <a:pt x="0" y="14"/>
                      <a:pt x="0" y="14"/>
                      <a:pt x="0" y="14"/>
                    </a:cubicBezTo>
                    <a:cubicBezTo>
                      <a:pt x="0" y="17"/>
                      <a:pt x="3" y="20"/>
                      <a:pt x="6" y="20"/>
                    </a:cubicBezTo>
                    <a:cubicBezTo>
                      <a:pt x="333" y="20"/>
                      <a:pt x="333" y="20"/>
                      <a:pt x="333" y="20"/>
                    </a:cubicBezTo>
                    <a:cubicBezTo>
                      <a:pt x="336" y="20"/>
                      <a:pt x="339" y="17"/>
                      <a:pt x="339" y="14"/>
                    </a:cubicBezTo>
                    <a:cubicBezTo>
                      <a:pt x="339" y="0"/>
                      <a:pt x="339" y="0"/>
                      <a:pt x="339" y="0"/>
                    </a:cubicBezTo>
                    <a:lnTo>
                      <a:pt x="0" y="0"/>
                    </a:lnTo>
                    <a:close/>
                  </a:path>
                </a:pathLst>
              </a:custGeom>
              <a:solidFill>
                <a:srgbClr val="4040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98" name="Rectangle 154"/>
              <p:cNvSpPr>
                <a:spLocks noChangeArrowheads="1"/>
              </p:cNvSpPr>
              <p:nvPr/>
            </p:nvSpPr>
            <p:spPr bwMode="auto">
              <a:xfrm>
                <a:off x="4263" y="2616"/>
                <a:ext cx="757" cy="33"/>
              </a:xfrm>
              <a:prstGeom prst="rect">
                <a:avLst/>
              </a:prstGeom>
              <a:solidFill>
                <a:srgbClr val="221E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99" name="Rectangle 155"/>
              <p:cNvSpPr>
                <a:spLocks noChangeArrowheads="1"/>
              </p:cNvSpPr>
              <p:nvPr/>
            </p:nvSpPr>
            <p:spPr bwMode="auto">
              <a:xfrm>
                <a:off x="4305" y="2625"/>
                <a:ext cx="11"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00" name="Rectangle 156"/>
              <p:cNvSpPr>
                <a:spLocks noChangeArrowheads="1"/>
              </p:cNvSpPr>
              <p:nvPr/>
            </p:nvSpPr>
            <p:spPr bwMode="auto">
              <a:xfrm>
                <a:off x="4321" y="2625"/>
                <a:ext cx="11"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01" name="Rectangle 157"/>
              <p:cNvSpPr>
                <a:spLocks noChangeArrowheads="1"/>
              </p:cNvSpPr>
              <p:nvPr/>
            </p:nvSpPr>
            <p:spPr bwMode="auto">
              <a:xfrm>
                <a:off x="4773" y="2625"/>
                <a:ext cx="195" cy="15"/>
              </a:xfrm>
              <a:prstGeom prst="rect">
                <a:avLst/>
              </a:prstGeom>
              <a:solidFill>
                <a:srgbClr val="40404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02" name="Rectangle 158"/>
              <p:cNvSpPr>
                <a:spLocks noChangeArrowheads="1"/>
              </p:cNvSpPr>
              <p:nvPr/>
            </p:nvSpPr>
            <p:spPr bwMode="auto">
              <a:xfrm>
                <a:off x="4630" y="2237"/>
                <a:ext cx="9" cy="9"/>
              </a:xfrm>
              <a:prstGeom prst="rect">
                <a:avLst/>
              </a:prstGeom>
              <a:solidFill>
                <a:srgbClr val="40404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03" name="Rectangle 159"/>
              <p:cNvSpPr>
                <a:spLocks noChangeArrowheads="1"/>
              </p:cNvSpPr>
              <p:nvPr/>
            </p:nvSpPr>
            <p:spPr bwMode="auto">
              <a:xfrm>
                <a:off x="4646" y="2237"/>
                <a:ext cx="9" cy="9"/>
              </a:xfrm>
              <a:prstGeom prst="rect">
                <a:avLst/>
              </a:prstGeom>
              <a:solidFill>
                <a:srgbClr val="40404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04" name="Freeform 160"/>
              <p:cNvSpPr>
                <a:spLocks noEditPoints="1"/>
              </p:cNvSpPr>
              <p:nvPr/>
            </p:nvSpPr>
            <p:spPr bwMode="auto">
              <a:xfrm>
                <a:off x="4773" y="2411"/>
                <a:ext cx="126" cy="40"/>
              </a:xfrm>
              <a:custGeom>
                <a:avLst/>
                <a:gdLst>
                  <a:gd name="T0" fmla="*/ 0 w 57"/>
                  <a:gd name="T1" fmla="*/ 6 h 18"/>
                  <a:gd name="T2" fmla="*/ 11 w 57"/>
                  <a:gd name="T3" fmla="*/ 3 h 18"/>
                  <a:gd name="T4" fmla="*/ 7 w 57"/>
                  <a:gd name="T5" fmla="*/ 6 h 18"/>
                  <a:gd name="T6" fmla="*/ 7 w 57"/>
                  <a:gd name="T7" fmla="*/ 1 h 18"/>
                  <a:gd name="T8" fmla="*/ 10 w 57"/>
                  <a:gd name="T9" fmla="*/ 1 h 18"/>
                  <a:gd name="T10" fmla="*/ 8 w 57"/>
                  <a:gd name="T11" fmla="*/ 2 h 18"/>
                  <a:gd name="T12" fmla="*/ 8 w 57"/>
                  <a:gd name="T13" fmla="*/ 5 h 18"/>
                  <a:gd name="T14" fmla="*/ 18 w 57"/>
                  <a:gd name="T15" fmla="*/ 1 h 18"/>
                  <a:gd name="T16" fmla="*/ 12 w 57"/>
                  <a:gd name="T17" fmla="*/ 1 h 18"/>
                  <a:gd name="T18" fmla="*/ 18 w 57"/>
                  <a:gd name="T19" fmla="*/ 1 h 18"/>
                  <a:gd name="T20" fmla="*/ 21 w 57"/>
                  <a:gd name="T21" fmla="*/ 2 h 18"/>
                  <a:gd name="T22" fmla="*/ 25 w 57"/>
                  <a:gd name="T23" fmla="*/ 1 h 18"/>
                  <a:gd name="T24" fmla="*/ 30 w 57"/>
                  <a:gd name="T25" fmla="*/ 2 h 18"/>
                  <a:gd name="T26" fmla="*/ 27 w 57"/>
                  <a:gd name="T27" fmla="*/ 1 h 18"/>
                  <a:gd name="T28" fmla="*/ 37 w 57"/>
                  <a:gd name="T29" fmla="*/ 4 h 18"/>
                  <a:gd name="T30" fmla="*/ 36 w 57"/>
                  <a:gd name="T31" fmla="*/ 4 h 18"/>
                  <a:gd name="T32" fmla="*/ 37 w 57"/>
                  <a:gd name="T33" fmla="*/ 6 h 18"/>
                  <a:gd name="T34" fmla="*/ 36 w 57"/>
                  <a:gd name="T35" fmla="*/ 6 h 18"/>
                  <a:gd name="T36" fmla="*/ 35 w 57"/>
                  <a:gd name="T37" fmla="*/ 3 h 18"/>
                  <a:gd name="T38" fmla="*/ 37 w 57"/>
                  <a:gd name="T39" fmla="*/ 2 h 18"/>
                  <a:gd name="T40" fmla="*/ 34 w 57"/>
                  <a:gd name="T41" fmla="*/ 2 h 18"/>
                  <a:gd name="T42" fmla="*/ 38 w 57"/>
                  <a:gd name="T43" fmla="*/ 1 h 18"/>
                  <a:gd name="T44" fmla="*/ 5 w 57"/>
                  <a:gd name="T45" fmla="*/ 18 h 18"/>
                  <a:gd name="T46" fmla="*/ 1 w 57"/>
                  <a:gd name="T47" fmla="*/ 18 h 18"/>
                  <a:gd name="T48" fmla="*/ 1 w 57"/>
                  <a:gd name="T49" fmla="*/ 15 h 18"/>
                  <a:gd name="T50" fmla="*/ 3 w 57"/>
                  <a:gd name="T51" fmla="*/ 14 h 18"/>
                  <a:gd name="T52" fmla="*/ 5 w 57"/>
                  <a:gd name="T53" fmla="*/ 13 h 18"/>
                  <a:gd name="T54" fmla="*/ 4 w 57"/>
                  <a:gd name="T55" fmla="*/ 14 h 18"/>
                  <a:gd name="T56" fmla="*/ 3 w 57"/>
                  <a:gd name="T57" fmla="*/ 15 h 18"/>
                  <a:gd name="T58" fmla="*/ 9 w 57"/>
                  <a:gd name="T59" fmla="*/ 18 h 18"/>
                  <a:gd name="T60" fmla="*/ 9 w 57"/>
                  <a:gd name="T61" fmla="*/ 13 h 18"/>
                  <a:gd name="T62" fmla="*/ 10 w 57"/>
                  <a:gd name="T63" fmla="*/ 15 h 18"/>
                  <a:gd name="T64" fmla="*/ 9 w 57"/>
                  <a:gd name="T65" fmla="*/ 14 h 18"/>
                  <a:gd name="T66" fmla="*/ 8 w 57"/>
                  <a:gd name="T67" fmla="*/ 16 h 18"/>
                  <a:gd name="T68" fmla="*/ 9 w 57"/>
                  <a:gd name="T69" fmla="*/ 17 h 18"/>
                  <a:gd name="T70" fmla="*/ 18 w 57"/>
                  <a:gd name="T71" fmla="*/ 18 h 18"/>
                  <a:gd name="T72" fmla="*/ 15 w 57"/>
                  <a:gd name="T73" fmla="*/ 15 h 18"/>
                  <a:gd name="T74" fmla="*/ 16 w 57"/>
                  <a:gd name="T75" fmla="*/ 13 h 18"/>
                  <a:gd name="T76" fmla="*/ 20 w 57"/>
                  <a:gd name="T77" fmla="*/ 18 h 18"/>
                  <a:gd name="T78" fmla="*/ 24 w 57"/>
                  <a:gd name="T79" fmla="*/ 14 h 18"/>
                  <a:gd name="T80" fmla="*/ 27 w 57"/>
                  <a:gd name="T81" fmla="*/ 13 h 18"/>
                  <a:gd name="T82" fmla="*/ 32 w 57"/>
                  <a:gd name="T83" fmla="*/ 16 h 18"/>
                  <a:gd name="T84" fmla="*/ 31 w 57"/>
                  <a:gd name="T85" fmla="*/ 17 h 18"/>
                  <a:gd name="T86" fmla="*/ 33 w 57"/>
                  <a:gd name="T87" fmla="*/ 18 h 18"/>
                  <a:gd name="T88" fmla="*/ 31 w 57"/>
                  <a:gd name="T89" fmla="*/ 18 h 18"/>
                  <a:gd name="T90" fmla="*/ 30 w 57"/>
                  <a:gd name="T91" fmla="*/ 15 h 18"/>
                  <a:gd name="T92" fmla="*/ 32 w 57"/>
                  <a:gd name="T93" fmla="*/ 14 h 18"/>
                  <a:gd name="T94" fmla="*/ 30 w 57"/>
                  <a:gd name="T95" fmla="*/ 14 h 18"/>
                  <a:gd name="T96" fmla="*/ 34 w 57"/>
                  <a:gd name="T97" fmla="*/ 13 h 18"/>
                  <a:gd name="T98" fmla="*/ 42 w 57"/>
                  <a:gd name="T99" fmla="*/ 18 h 18"/>
                  <a:gd name="T100" fmla="*/ 38 w 57"/>
                  <a:gd name="T101" fmla="*/ 18 h 18"/>
                  <a:gd name="T102" fmla="*/ 38 w 57"/>
                  <a:gd name="T103" fmla="*/ 15 h 18"/>
                  <a:gd name="T104" fmla="*/ 42 w 57"/>
                  <a:gd name="T105" fmla="*/ 18 h 18"/>
                  <a:gd name="T106" fmla="*/ 45 w 57"/>
                  <a:gd name="T107" fmla="*/ 18 h 18"/>
                  <a:gd name="T108" fmla="*/ 46 w 57"/>
                  <a:gd name="T109" fmla="*/ 16 h 18"/>
                  <a:gd name="T110" fmla="*/ 57 w 57"/>
                  <a:gd name="T111" fmla="*/ 18 h 18"/>
                  <a:gd name="T112" fmla="*/ 51 w 57"/>
                  <a:gd name="T113" fmla="*/ 18 h 18"/>
                  <a:gd name="T114" fmla="*/ 55 w 57"/>
                  <a:gd name="T115" fmla="*/ 13 h 18"/>
                  <a:gd name="T116" fmla="*/ 56 w 57"/>
                  <a:gd name="T117" fmla="*/ 12 h 18"/>
                  <a:gd name="T118" fmla="*/ 53 w 57"/>
                  <a:gd name="T119" fmla="*/ 10 h 18"/>
                  <a:gd name="T120" fmla="*/ 55 w 57"/>
                  <a:gd name="T121"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 h="18">
                    <a:moveTo>
                      <a:pt x="4" y="2"/>
                    </a:moveTo>
                    <a:cubicBezTo>
                      <a:pt x="1" y="2"/>
                      <a:pt x="1" y="2"/>
                      <a:pt x="1" y="2"/>
                    </a:cubicBezTo>
                    <a:cubicBezTo>
                      <a:pt x="1" y="6"/>
                      <a:pt x="1" y="6"/>
                      <a:pt x="1" y="6"/>
                    </a:cubicBezTo>
                    <a:cubicBezTo>
                      <a:pt x="0" y="6"/>
                      <a:pt x="0" y="6"/>
                      <a:pt x="0" y="6"/>
                    </a:cubicBezTo>
                    <a:cubicBezTo>
                      <a:pt x="0" y="1"/>
                      <a:pt x="0" y="1"/>
                      <a:pt x="0" y="1"/>
                    </a:cubicBezTo>
                    <a:cubicBezTo>
                      <a:pt x="4" y="1"/>
                      <a:pt x="4" y="1"/>
                      <a:pt x="4" y="1"/>
                    </a:cubicBezTo>
                    <a:lnTo>
                      <a:pt x="4" y="2"/>
                    </a:lnTo>
                    <a:close/>
                    <a:moveTo>
                      <a:pt x="11" y="3"/>
                    </a:moveTo>
                    <a:cubicBezTo>
                      <a:pt x="11" y="4"/>
                      <a:pt x="11" y="5"/>
                      <a:pt x="10" y="5"/>
                    </a:cubicBezTo>
                    <a:cubicBezTo>
                      <a:pt x="10" y="6"/>
                      <a:pt x="9" y="6"/>
                      <a:pt x="9" y="6"/>
                    </a:cubicBezTo>
                    <a:cubicBezTo>
                      <a:pt x="8" y="6"/>
                      <a:pt x="8" y="6"/>
                      <a:pt x="8" y="6"/>
                    </a:cubicBezTo>
                    <a:cubicBezTo>
                      <a:pt x="7" y="6"/>
                      <a:pt x="7" y="6"/>
                      <a:pt x="7" y="6"/>
                    </a:cubicBezTo>
                    <a:cubicBezTo>
                      <a:pt x="7" y="8"/>
                      <a:pt x="7" y="8"/>
                      <a:pt x="7" y="8"/>
                    </a:cubicBezTo>
                    <a:cubicBezTo>
                      <a:pt x="5" y="8"/>
                      <a:pt x="5" y="8"/>
                      <a:pt x="5" y="8"/>
                    </a:cubicBezTo>
                    <a:cubicBezTo>
                      <a:pt x="5" y="1"/>
                      <a:pt x="5" y="1"/>
                      <a:pt x="5" y="1"/>
                    </a:cubicBezTo>
                    <a:cubicBezTo>
                      <a:pt x="7" y="1"/>
                      <a:pt x="7" y="1"/>
                      <a:pt x="7" y="1"/>
                    </a:cubicBezTo>
                    <a:cubicBezTo>
                      <a:pt x="7" y="1"/>
                      <a:pt x="7" y="1"/>
                      <a:pt x="7" y="1"/>
                    </a:cubicBezTo>
                    <a:cubicBezTo>
                      <a:pt x="8" y="1"/>
                      <a:pt x="8" y="1"/>
                      <a:pt x="8" y="1"/>
                    </a:cubicBezTo>
                    <a:cubicBezTo>
                      <a:pt x="9" y="0"/>
                      <a:pt x="9" y="0"/>
                      <a:pt x="9" y="0"/>
                    </a:cubicBezTo>
                    <a:cubicBezTo>
                      <a:pt x="10" y="0"/>
                      <a:pt x="10" y="1"/>
                      <a:pt x="10" y="1"/>
                    </a:cubicBezTo>
                    <a:cubicBezTo>
                      <a:pt x="11" y="2"/>
                      <a:pt x="11" y="2"/>
                      <a:pt x="11" y="3"/>
                    </a:cubicBezTo>
                    <a:close/>
                    <a:moveTo>
                      <a:pt x="9" y="3"/>
                    </a:moveTo>
                    <a:cubicBezTo>
                      <a:pt x="9" y="3"/>
                      <a:pt x="9" y="2"/>
                      <a:pt x="9" y="2"/>
                    </a:cubicBezTo>
                    <a:cubicBezTo>
                      <a:pt x="8" y="2"/>
                      <a:pt x="8" y="2"/>
                      <a:pt x="8" y="2"/>
                    </a:cubicBezTo>
                    <a:cubicBezTo>
                      <a:pt x="8" y="2"/>
                      <a:pt x="8" y="2"/>
                      <a:pt x="8" y="2"/>
                    </a:cubicBezTo>
                    <a:cubicBezTo>
                      <a:pt x="7" y="2"/>
                      <a:pt x="7" y="2"/>
                      <a:pt x="7" y="2"/>
                    </a:cubicBezTo>
                    <a:cubicBezTo>
                      <a:pt x="7" y="5"/>
                      <a:pt x="7" y="5"/>
                      <a:pt x="7" y="5"/>
                    </a:cubicBezTo>
                    <a:cubicBezTo>
                      <a:pt x="8" y="5"/>
                      <a:pt x="8" y="5"/>
                      <a:pt x="8" y="5"/>
                    </a:cubicBezTo>
                    <a:cubicBezTo>
                      <a:pt x="8" y="5"/>
                      <a:pt x="8" y="5"/>
                      <a:pt x="8" y="5"/>
                    </a:cubicBezTo>
                    <a:cubicBezTo>
                      <a:pt x="8" y="5"/>
                      <a:pt x="9" y="5"/>
                      <a:pt x="9" y="5"/>
                    </a:cubicBezTo>
                    <a:cubicBezTo>
                      <a:pt x="9" y="4"/>
                      <a:pt x="9" y="4"/>
                      <a:pt x="9" y="3"/>
                    </a:cubicBezTo>
                    <a:close/>
                    <a:moveTo>
                      <a:pt x="18" y="1"/>
                    </a:moveTo>
                    <a:cubicBezTo>
                      <a:pt x="15" y="8"/>
                      <a:pt x="15" y="8"/>
                      <a:pt x="15" y="8"/>
                    </a:cubicBezTo>
                    <a:cubicBezTo>
                      <a:pt x="13" y="8"/>
                      <a:pt x="13" y="8"/>
                      <a:pt x="13" y="8"/>
                    </a:cubicBezTo>
                    <a:cubicBezTo>
                      <a:pt x="14" y="6"/>
                      <a:pt x="14" y="6"/>
                      <a:pt x="14" y="6"/>
                    </a:cubicBezTo>
                    <a:cubicBezTo>
                      <a:pt x="12" y="1"/>
                      <a:pt x="12" y="1"/>
                      <a:pt x="12" y="1"/>
                    </a:cubicBezTo>
                    <a:cubicBezTo>
                      <a:pt x="14" y="1"/>
                      <a:pt x="14" y="1"/>
                      <a:pt x="14" y="1"/>
                    </a:cubicBezTo>
                    <a:cubicBezTo>
                      <a:pt x="15" y="4"/>
                      <a:pt x="15" y="4"/>
                      <a:pt x="15" y="4"/>
                    </a:cubicBezTo>
                    <a:cubicBezTo>
                      <a:pt x="16" y="1"/>
                      <a:pt x="16" y="1"/>
                      <a:pt x="16" y="1"/>
                    </a:cubicBezTo>
                    <a:lnTo>
                      <a:pt x="18" y="1"/>
                    </a:lnTo>
                    <a:close/>
                    <a:moveTo>
                      <a:pt x="25" y="6"/>
                    </a:moveTo>
                    <a:cubicBezTo>
                      <a:pt x="23" y="6"/>
                      <a:pt x="23" y="6"/>
                      <a:pt x="23" y="6"/>
                    </a:cubicBezTo>
                    <a:cubicBezTo>
                      <a:pt x="23" y="2"/>
                      <a:pt x="23" y="2"/>
                      <a:pt x="23" y="2"/>
                    </a:cubicBezTo>
                    <a:cubicBezTo>
                      <a:pt x="21" y="2"/>
                      <a:pt x="21" y="2"/>
                      <a:pt x="21" y="2"/>
                    </a:cubicBezTo>
                    <a:cubicBezTo>
                      <a:pt x="21" y="6"/>
                      <a:pt x="21" y="6"/>
                      <a:pt x="21" y="6"/>
                    </a:cubicBezTo>
                    <a:cubicBezTo>
                      <a:pt x="19" y="6"/>
                      <a:pt x="19" y="6"/>
                      <a:pt x="19" y="6"/>
                    </a:cubicBezTo>
                    <a:cubicBezTo>
                      <a:pt x="19" y="1"/>
                      <a:pt x="19" y="1"/>
                      <a:pt x="19" y="1"/>
                    </a:cubicBezTo>
                    <a:cubicBezTo>
                      <a:pt x="25" y="1"/>
                      <a:pt x="25" y="1"/>
                      <a:pt x="25" y="1"/>
                    </a:cubicBezTo>
                    <a:lnTo>
                      <a:pt x="25" y="6"/>
                    </a:lnTo>
                    <a:close/>
                    <a:moveTo>
                      <a:pt x="32" y="6"/>
                    </a:moveTo>
                    <a:cubicBezTo>
                      <a:pt x="30" y="6"/>
                      <a:pt x="30" y="6"/>
                      <a:pt x="30" y="6"/>
                    </a:cubicBezTo>
                    <a:cubicBezTo>
                      <a:pt x="30" y="2"/>
                      <a:pt x="30" y="2"/>
                      <a:pt x="30" y="2"/>
                    </a:cubicBezTo>
                    <a:cubicBezTo>
                      <a:pt x="29" y="2"/>
                      <a:pt x="29" y="2"/>
                      <a:pt x="29" y="2"/>
                    </a:cubicBezTo>
                    <a:cubicBezTo>
                      <a:pt x="29" y="6"/>
                      <a:pt x="29" y="6"/>
                      <a:pt x="29" y="6"/>
                    </a:cubicBezTo>
                    <a:cubicBezTo>
                      <a:pt x="27" y="6"/>
                      <a:pt x="27" y="6"/>
                      <a:pt x="27" y="6"/>
                    </a:cubicBezTo>
                    <a:cubicBezTo>
                      <a:pt x="27" y="1"/>
                      <a:pt x="27" y="1"/>
                      <a:pt x="27" y="1"/>
                    </a:cubicBezTo>
                    <a:cubicBezTo>
                      <a:pt x="32" y="1"/>
                      <a:pt x="32" y="1"/>
                      <a:pt x="32" y="1"/>
                    </a:cubicBezTo>
                    <a:lnTo>
                      <a:pt x="32" y="6"/>
                    </a:lnTo>
                    <a:close/>
                    <a:moveTo>
                      <a:pt x="37" y="5"/>
                    </a:moveTo>
                    <a:cubicBezTo>
                      <a:pt x="37" y="4"/>
                      <a:pt x="37" y="4"/>
                      <a:pt x="37" y="4"/>
                    </a:cubicBezTo>
                    <a:cubicBezTo>
                      <a:pt x="37" y="4"/>
                      <a:pt x="37" y="4"/>
                      <a:pt x="37" y="4"/>
                    </a:cubicBezTo>
                    <a:cubicBezTo>
                      <a:pt x="36" y="4"/>
                      <a:pt x="36" y="4"/>
                      <a:pt x="36" y="4"/>
                    </a:cubicBezTo>
                    <a:cubicBezTo>
                      <a:pt x="36" y="4"/>
                      <a:pt x="36" y="4"/>
                      <a:pt x="36" y="4"/>
                    </a:cubicBezTo>
                    <a:cubicBezTo>
                      <a:pt x="36" y="4"/>
                      <a:pt x="36" y="4"/>
                      <a:pt x="36" y="4"/>
                    </a:cubicBezTo>
                    <a:cubicBezTo>
                      <a:pt x="36" y="5"/>
                      <a:pt x="36" y="5"/>
                      <a:pt x="36" y="5"/>
                    </a:cubicBezTo>
                    <a:cubicBezTo>
                      <a:pt x="36" y="5"/>
                      <a:pt x="36" y="5"/>
                      <a:pt x="36" y="5"/>
                    </a:cubicBezTo>
                    <a:cubicBezTo>
                      <a:pt x="37" y="5"/>
                      <a:pt x="37" y="5"/>
                      <a:pt x="37" y="5"/>
                    </a:cubicBezTo>
                    <a:close/>
                    <a:moveTo>
                      <a:pt x="37" y="6"/>
                    </a:moveTo>
                    <a:cubicBezTo>
                      <a:pt x="37" y="6"/>
                      <a:pt x="37" y="6"/>
                      <a:pt x="37" y="6"/>
                    </a:cubicBezTo>
                    <a:cubicBezTo>
                      <a:pt x="37" y="6"/>
                      <a:pt x="37" y="6"/>
                      <a:pt x="37" y="6"/>
                    </a:cubicBezTo>
                    <a:cubicBezTo>
                      <a:pt x="36" y="6"/>
                      <a:pt x="36" y="6"/>
                      <a:pt x="36" y="6"/>
                    </a:cubicBezTo>
                    <a:cubicBezTo>
                      <a:pt x="36" y="6"/>
                      <a:pt x="36" y="6"/>
                      <a:pt x="36" y="6"/>
                    </a:cubicBezTo>
                    <a:cubicBezTo>
                      <a:pt x="35" y="6"/>
                      <a:pt x="35" y="6"/>
                      <a:pt x="34" y="6"/>
                    </a:cubicBezTo>
                    <a:cubicBezTo>
                      <a:pt x="34" y="5"/>
                      <a:pt x="34" y="5"/>
                      <a:pt x="34" y="5"/>
                    </a:cubicBezTo>
                    <a:cubicBezTo>
                      <a:pt x="34" y="4"/>
                      <a:pt x="34" y="4"/>
                      <a:pt x="34" y="4"/>
                    </a:cubicBezTo>
                    <a:cubicBezTo>
                      <a:pt x="35" y="3"/>
                      <a:pt x="35" y="3"/>
                      <a:pt x="35" y="3"/>
                    </a:cubicBezTo>
                    <a:cubicBezTo>
                      <a:pt x="35" y="3"/>
                      <a:pt x="36" y="3"/>
                      <a:pt x="36" y="3"/>
                    </a:cubicBezTo>
                    <a:cubicBezTo>
                      <a:pt x="36" y="3"/>
                      <a:pt x="37" y="3"/>
                      <a:pt x="37" y="2"/>
                    </a:cubicBezTo>
                    <a:cubicBezTo>
                      <a:pt x="37" y="2"/>
                      <a:pt x="37" y="2"/>
                      <a:pt x="37" y="2"/>
                    </a:cubicBezTo>
                    <a:cubicBezTo>
                      <a:pt x="37" y="2"/>
                      <a:pt x="37" y="2"/>
                      <a:pt x="37" y="2"/>
                    </a:cubicBezTo>
                    <a:cubicBezTo>
                      <a:pt x="37" y="2"/>
                      <a:pt x="36" y="2"/>
                      <a:pt x="36" y="2"/>
                    </a:cubicBezTo>
                    <a:cubicBezTo>
                      <a:pt x="35" y="2"/>
                      <a:pt x="35" y="2"/>
                      <a:pt x="35" y="2"/>
                    </a:cubicBezTo>
                    <a:cubicBezTo>
                      <a:pt x="34" y="2"/>
                      <a:pt x="34" y="2"/>
                      <a:pt x="34" y="2"/>
                    </a:cubicBezTo>
                    <a:cubicBezTo>
                      <a:pt x="34" y="2"/>
                      <a:pt x="34" y="2"/>
                      <a:pt x="34" y="2"/>
                    </a:cubicBezTo>
                    <a:cubicBezTo>
                      <a:pt x="34" y="1"/>
                      <a:pt x="34" y="1"/>
                      <a:pt x="34" y="1"/>
                    </a:cubicBezTo>
                    <a:cubicBezTo>
                      <a:pt x="34" y="1"/>
                      <a:pt x="35" y="1"/>
                      <a:pt x="35" y="1"/>
                    </a:cubicBezTo>
                    <a:cubicBezTo>
                      <a:pt x="36" y="0"/>
                      <a:pt x="36" y="0"/>
                      <a:pt x="36" y="0"/>
                    </a:cubicBezTo>
                    <a:cubicBezTo>
                      <a:pt x="37" y="0"/>
                      <a:pt x="38" y="1"/>
                      <a:pt x="38" y="1"/>
                    </a:cubicBezTo>
                    <a:cubicBezTo>
                      <a:pt x="39" y="1"/>
                      <a:pt x="39" y="2"/>
                      <a:pt x="39" y="2"/>
                    </a:cubicBezTo>
                    <a:cubicBezTo>
                      <a:pt x="39" y="6"/>
                      <a:pt x="39" y="6"/>
                      <a:pt x="39" y="6"/>
                    </a:cubicBezTo>
                    <a:cubicBezTo>
                      <a:pt x="37" y="6"/>
                      <a:pt x="37" y="6"/>
                      <a:pt x="37" y="6"/>
                    </a:cubicBezTo>
                    <a:close/>
                    <a:moveTo>
                      <a:pt x="5" y="18"/>
                    </a:moveTo>
                    <a:cubicBezTo>
                      <a:pt x="3" y="18"/>
                      <a:pt x="3" y="18"/>
                      <a:pt x="3" y="18"/>
                    </a:cubicBezTo>
                    <a:cubicBezTo>
                      <a:pt x="2" y="16"/>
                      <a:pt x="2" y="16"/>
                      <a:pt x="2" y="16"/>
                    </a:cubicBezTo>
                    <a:cubicBezTo>
                      <a:pt x="1" y="16"/>
                      <a:pt x="1" y="16"/>
                      <a:pt x="1" y="16"/>
                    </a:cubicBezTo>
                    <a:cubicBezTo>
                      <a:pt x="1" y="18"/>
                      <a:pt x="1" y="18"/>
                      <a:pt x="1" y="18"/>
                    </a:cubicBezTo>
                    <a:cubicBezTo>
                      <a:pt x="0" y="18"/>
                      <a:pt x="0" y="18"/>
                      <a:pt x="0" y="18"/>
                    </a:cubicBezTo>
                    <a:cubicBezTo>
                      <a:pt x="0" y="13"/>
                      <a:pt x="0" y="13"/>
                      <a:pt x="0" y="13"/>
                    </a:cubicBezTo>
                    <a:cubicBezTo>
                      <a:pt x="1" y="13"/>
                      <a:pt x="1" y="13"/>
                      <a:pt x="1" y="13"/>
                    </a:cubicBezTo>
                    <a:cubicBezTo>
                      <a:pt x="1" y="15"/>
                      <a:pt x="1" y="15"/>
                      <a:pt x="1" y="15"/>
                    </a:cubicBezTo>
                    <a:cubicBezTo>
                      <a:pt x="2" y="15"/>
                      <a:pt x="2" y="15"/>
                      <a:pt x="2" y="15"/>
                    </a:cubicBezTo>
                    <a:cubicBezTo>
                      <a:pt x="2" y="14"/>
                      <a:pt x="2" y="14"/>
                      <a:pt x="2" y="14"/>
                    </a:cubicBezTo>
                    <a:cubicBezTo>
                      <a:pt x="2" y="14"/>
                      <a:pt x="2" y="14"/>
                      <a:pt x="2" y="14"/>
                    </a:cubicBezTo>
                    <a:cubicBezTo>
                      <a:pt x="3" y="14"/>
                      <a:pt x="3" y="14"/>
                      <a:pt x="3" y="14"/>
                    </a:cubicBezTo>
                    <a:cubicBezTo>
                      <a:pt x="3" y="13"/>
                      <a:pt x="3" y="13"/>
                      <a:pt x="3" y="13"/>
                    </a:cubicBezTo>
                    <a:cubicBezTo>
                      <a:pt x="3" y="13"/>
                      <a:pt x="4" y="13"/>
                      <a:pt x="4" y="13"/>
                    </a:cubicBezTo>
                    <a:cubicBezTo>
                      <a:pt x="4" y="13"/>
                      <a:pt x="4" y="13"/>
                      <a:pt x="4" y="13"/>
                    </a:cubicBezTo>
                    <a:cubicBezTo>
                      <a:pt x="5" y="13"/>
                      <a:pt x="5" y="13"/>
                      <a:pt x="5" y="13"/>
                    </a:cubicBezTo>
                    <a:cubicBezTo>
                      <a:pt x="5" y="14"/>
                      <a:pt x="5" y="14"/>
                      <a:pt x="5" y="14"/>
                    </a:cubicBezTo>
                    <a:cubicBezTo>
                      <a:pt x="4" y="14"/>
                      <a:pt x="4" y="14"/>
                      <a:pt x="4" y="14"/>
                    </a:cubicBezTo>
                    <a:cubicBezTo>
                      <a:pt x="4" y="14"/>
                      <a:pt x="4" y="14"/>
                      <a:pt x="4" y="14"/>
                    </a:cubicBezTo>
                    <a:cubicBezTo>
                      <a:pt x="4" y="14"/>
                      <a:pt x="4" y="14"/>
                      <a:pt x="4" y="14"/>
                    </a:cubicBezTo>
                    <a:cubicBezTo>
                      <a:pt x="4" y="15"/>
                      <a:pt x="4" y="15"/>
                      <a:pt x="4" y="15"/>
                    </a:cubicBezTo>
                    <a:cubicBezTo>
                      <a:pt x="4" y="15"/>
                      <a:pt x="4" y="15"/>
                      <a:pt x="4" y="15"/>
                    </a:cubicBezTo>
                    <a:cubicBezTo>
                      <a:pt x="3" y="15"/>
                      <a:pt x="3" y="15"/>
                      <a:pt x="3" y="15"/>
                    </a:cubicBezTo>
                    <a:cubicBezTo>
                      <a:pt x="3" y="15"/>
                      <a:pt x="3" y="15"/>
                      <a:pt x="3" y="15"/>
                    </a:cubicBezTo>
                    <a:lnTo>
                      <a:pt x="5" y="18"/>
                    </a:lnTo>
                    <a:close/>
                    <a:moveTo>
                      <a:pt x="12" y="16"/>
                    </a:moveTo>
                    <a:cubicBezTo>
                      <a:pt x="12" y="16"/>
                      <a:pt x="12" y="17"/>
                      <a:pt x="11" y="18"/>
                    </a:cubicBezTo>
                    <a:cubicBezTo>
                      <a:pt x="11" y="18"/>
                      <a:pt x="10" y="18"/>
                      <a:pt x="9" y="18"/>
                    </a:cubicBezTo>
                    <a:cubicBezTo>
                      <a:pt x="8" y="18"/>
                      <a:pt x="7" y="18"/>
                      <a:pt x="7" y="18"/>
                    </a:cubicBezTo>
                    <a:cubicBezTo>
                      <a:pt x="6" y="17"/>
                      <a:pt x="6" y="16"/>
                      <a:pt x="6" y="16"/>
                    </a:cubicBezTo>
                    <a:cubicBezTo>
                      <a:pt x="6" y="15"/>
                      <a:pt x="6" y="14"/>
                      <a:pt x="7" y="13"/>
                    </a:cubicBezTo>
                    <a:cubicBezTo>
                      <a:pt x="7" y="13"/>
                      <a:pt x="8" y="13"/>
                      <a:pt x="9" y="13"/>
                    </a:cubicBezTo>
                    <a:cubicBezTo>
                      <a:pt x="10" y="13"/>
                      <a:pt x="11" y="13"/>
                      <a:pt x="11" y="13"/>
                    </a:cubicBezTo>
                    <a:cubicBezTo>
                      <a:pt x="12" y="14"/>
                      <a:pt x="12" y="15"/>
                      <a:pt x="12" y="16"/>
                    </a:cubicBezTo>
                    <a:close/>
                    <a:moveTo>
                      <a:pt x="10" y="16"/>
                    </a:moveTo>
                    <a:cubicBezTo>
                      <a:pt x="10" y="15"/>
                      <a:pt x="10" y="15"/>
                      <a:pt x="10" y="15"/>
                    </a:cubicBezTo>
                    <a:cubicBezTo>
                      <a:pt x="10" y="14"/>
                      <a:pt x="10" y="14"/>
                      <a:pt x="10" y="14"/>
                    </a:cubicBezTo>
                    <a:cubicBezTo>
                      <a:pt x="9" y="14"/>
                      <a:pt x="9" y="14"/>
                      <a:pt x="9" y="14"/>
                    </a:cubicBezTo>
                    <a:cubicBezTo>
                      <a:pt x="9" y="14"/>
                      <a:pt x="9" y="14"/>
                      <a:pt x="9" y="14"/>
                    </a:cubicBezTo>
                    <a:cubicBezTo>
                      <a:pt x="9" y="14"/>
                      <a:pt x="9" y="14"/>
                      <a:pt x="9" y="14"/>
                    </a:cubicBezTo>
                    <a:cubicBezTo>
                      <a:pt x="8" y="14"/>
                      <a:pt x="8" y="14"/>
                      <a:pt x="8" y="14"/>
                    </a:cubicBezTo>
                    <a:cubicBezTo>
                      <a:pt x="8" y="15"/>
                      <a:pt x="8" y="15"/>
                      <a:pt x="8" y="15"/>
                    </a:cubicBezTo>
                    <a:cubicBezTo>
                      <a:pt x="8" y="16"/>
                      <a:pt x="8" y="16"/>
                      <a:pt x="8" y="16"/>
                    </a:cubicBezTo>
                    <a:cubicBezTo>
                      <a:pt x="8" y="16"/>
                      <a:pt x="8" y="16"/>
                      <a:pt x="8" y="16"/>
                    </a:cubicBezTo>
                    <a:cubicBezTo>
                      <a:pt x="8" y="17"/>
                      <a:pt x="8" y="17"/>
                      <a:pt x="8" y="17"/>
                    </a:cubicBezTo>
                    <a:cubicBezTo>
                      <a:pt x="9" y="17"/>
                      <a:pt x="9" y="17"/>
                      <a:pt x="9" y="17"/>
                    </a:cubicBezTo>
                    <a:cubicBezTo>
                      <a:pt x="9" y="17"/>
                      <a:pt x="9" y="17"/>
                      <a:pt x="9" y="17"/>
                    </a:cubicBezTo>
                    <a:cubicBezTo>
                      <a:pt x="9" y="17"/>
                      <a:pt x="9" y="17"/>
                      <a:pt x="9" y="17"/>
                    </a:cubicBezTo>
                    <a:cubicBezTo>
                      <a:pt x="10" y="17"/>
                      <a:pt x="10" y="17"/>
                      <a:pt x="10" y="17"/>
                    </a:cubicBezTo>
                    <a:cubicBezTo>
                      <a:pt x="10" y="16"/>
                      <a:pt x="10" y="16"/>
                      <a:pt x="10" y="16"/>
                    </a:cubicBezTo>
                    <a:close/>
                    <a:moveTo>
                      <a:pt x="20" y="18"/>
                    </a:moveTo>
                    <a:cubicBezTo>
                      <a:pt x="18" y="18"/>
                      <a:pt x="18" y="18"/>
                      <a:pt x="18" y="18"/>
                    </a:cubicBezTo>
                    <a:cubicBezTo>
                      <a:pt x="18" y="15"/>
                      <a:pt x="18" y="15"/>
                      <a:pt x="18" y="15"/>
                    </a:cubicBezTo>
                    <a:cubicBezTo>
                      <a:pt x="17" y="17"/>
                      <a:pt x="17" y="17"/>
                      <a:pt x="17" y="17"/>
                    </a:cubicBezTo>
                    <a:cubicBezTo>
                      <a:pt x="16" y="17"/>
                      <a:pt x="16" y="17"/>
                      <a:pt x="16" y="17"/>
                    </a:cubicBezTo>
                    <a:cubicBezTo>
                      <a:pt x="15" y="15"/>
                      <a:pt x="15" y="15"/>
                      <a:pt x="15" y="15"/>
                    </a:cubicBezTo>
                    <a:cubicBezTo>
                      <a:pt x="15" y="18"/>
                      <a:pt x="15" y="18"/>
                      <a:pt x="15" y="18"/>
                    </a:cubicBezTo>
                    <a:cubicBezTo>
                      <a:pt x="14" y="18"/>
                      <a:pt x="14" y="18"/>
                      <a:pt x="14" y="18"/>
                    </a:cubicBezTo>
                    <a:cubicBezTo>
                      <a:pt x="14" y="13"/>
                      <a:pt x="14" y="13"/>
                      <a:pt x="14" y="13"/>
                    </a:cubicBezTo>
                    <a:cubicBezTo>
                      <a:pt x="16" y="13"/>
                      <a:pt x="16" y="13"/>
                      <a:pt x="16" y="13"/>
                    </a:cubicBezTo>
                    <a:cubicBezTo>
                      <a:pt x="17" y="15"/>
                      <a:pt x="17" y="15"/>
                      <a:pt x="17" y="15"/>
                    </a:cubicBezTo>
                    <a:cubicBezTo>
                      <a:pt x="18" y="13"/>
                      <a:pt x="18" y="13"/>
                      <a:pt x="18" y="13"/>
                    </a:cubicBezTo>
                    <a:cubicBezTo>
                      <a:pt x="20" y="13"/>
                      <a:pt x="20" y="13"/>
                      <a:pt x="20" y="13"/>
                    </a:cubicBezTo>
                    <a:lnTo>
                      <a:pt x="20" y="18"/>
                    </a:lnTo>
                    <a:close/>
                    <a:moveTo>
                      <a:pt x="27" y="18"/>
                    </a:moveTo>
                    <a:cubicBezTo>
                      <a:pt x="26" y="18"/>
                      <a:pt x="26" y="18"/>
                      <a:pt x="26" y="18"/>
                    </a:cubicBezTo>
                    <a:cubicBezTo>
                      <a:pt x="26" y="14"/>
                      <a:pt x="26" y="14"/>
                      <a:pt x="26" y="14"/>
                    </a:cubicBezTo>
                    <a:cubicBezTo>
                      <a:pt x="24" y="14"/>
                      <a:pt x="24" y="14"/>
                      <a:pt x="24" y="14"/>
                    </a:cubicBezTo>
                    <a:cubicBezTo>
                      <a:pt x="24" y="18"/>
                      <a:pt x="24" y="18"/>
                      <a:pt x="24" y="18"/>
                    </a:cubicBezTo>
                    <a:cubicBezTo>
                      <a:pt x="22" y="18"/>
                      <a:pt x="22" y="18"/>
                      <a:pt x="22" y="18"/>
                    </a:cubicBezTo>
                    <a:cubicBezTo>
                      <a:pt x="22" y="13"/>
                      <a:pt x="22" y="13"/>
                      <a:pt x="22" y="13"/>
                    </a:cubicBezTo>
                    <a:cubicBezTo>
                      <a:pt x="27" y="13"/>
                      <a:pt x="27" y="13"/>
                      <a:pt x="27" y="13"/>
                    </a:cubicBezTo>
                    <a:lnTo>
                      <a:pt x="27" y="18"/>
                    </a:lnTo>
                    <a:close/>
                    <a:moveTo>
                      <a:pt x="33" y="17"/>
                    </a:moveTo>
                    <a:cubicBezTo>
                      <a:pt x="33" y="16"/>
                      <a:pt x="33" y="16"/>
                      <a:pt x="33" y="16"/>
                    </a:cubicBezTo>
                    <a:cubicBezTo>
                      <a:pt x="32" y="16"/>
                      <a:pt x="32" y="16"/>
                      <a:pt x="32" y="16"/>
                    </a:cubicBezTo>
                    <a:cubicBezTo>
                      <a:pt x="31" y="16"/>
                      <a:pt x="31" y="16"/>
                      <a:pt x="31" y="16"/>
                    </a:cubicBezTo>
                    <a:cubicBezTo>
                      <a:pt x="31" y="16"/>
                      <a:pt x="31" y="16"/>
                      <a:pt x="31" y="16"/>
                    </a:cubicBezTo>
                    <a:cubicBezTo>
                      <a:pt x="31" y="17"/>
                      <a:pt x="31" y="17"/>
                      <a:pt x="31" y="17"/>
                    </a:cubicBezTo>
                    <a:cubicBezTo>
                      <a:pt x="31" y="17"/>
                      <a:pt x="31" y="17"/>
                      <a:pt x="31" y="17"/>
                    </a:cubicBezTo>
                    <a:cubicBezTo>
                      <a:pt x="32" y="17"/>
                      <a:pt x="32" y="17"/>
                      <a:pt x="32" y="17"/>
                    </a:cubicBezTo>
                    <a:cubicBezTo>
                      <a:pt x="32" y="17"/>
                      <a:pt x="32" y="17"/>
                      <a:pt x="32" y="17"/>
                    </a:cubicBezTo>
                    <a:lnTo>
                      <a:pt x="33" y="17"/>
                    </a:lnTo>
                    <a:close/>
                    <a:moveTo>
                      <a:pt x="33" y="18"/>
                    </a:moveTo>
                    <a:cubicBezTo>
                      <a:pt x="32" y="18"/>
                      <a:pt x="32" y="18"/>
                      <a:pt x="32" y="18"/>
                    </a:cubicBezTo>
                    <a:cubicBezTo>
                      <a:pt x="32" y="18"/>
                      <a:pt x="32" y="18"/>
                      <a:pt x="32" y="18"/>
                    </a:cubicBezTo>
                    <a:cubicBezTo>
                      <a:pt x="32" y="18"/>
                      <a:pt x="32" y="18"/>
                      <a:pt x="32" y="18"/>
                    </a:cubicBezTo>
                    <a:cubicBezTo>
                      <a:pt x="31" y="18"/>
                      <a:pt x="31" y="18"/>
                      <a:pt x="31" y="18"/>
                    </a:cubicBezTo>
                    <a:cubicBezTo>
                      <a:pt x="30" y="18"/>
                      <a:pt x="30" y="18"/>
                      <a:pt x="30" y="18"/>
                    </a:cubicBezTo>
                    <a:cubicBezTo>
                      <a:pt x="29" y="18"/>
                      <a:pt x="29" y="17"/>
                      <a:pt x="29" y="17"/>
                    </a:cubicBezTo>
                    <a:cubicBezTo>
                      <a:pt x="29" y="16"/>
                      <a:pt x="29" y="16"/>
                      <a:pt x="29" y="16"/>
                    </a:cubicBezTo>
                    <a:cubicBezTo>
                      <a:pt x="30" y="15"/>
                      <a:pt x="30" y="15"/>
                      <a:pt x="30" y="15"/>
                    </a:cubicBezTo>
                    <a:cubicBezTo>
                      <a:pt x="30" y="15"/>
                      <a:pt x="31" y="15"/>
                      <a:pt x="31" y="15"/>
                    </a:cubicBezTo>
                    <a:cubicBezTo>
                      <a:pt x="32" y="15"/>
                      <a:pt x="32" y="15"/>
                      <a:pt x="33" y="15"/>
                    </a:cubicBezTo>
                    <a:cubicBezTo>
                      <a:pt x="33" y="15"/>
                      <a:pt x="33" y="15"/>
                      <a:pt x="33" y="15"/>
                    </a:cubicBezTo>
                    <a:cubicBezTo>
                      <a:pt x="32" y="14"/>
                      <a:pt x="32" y="14"/>
                      <a:pt x="32" y="14"/>
                    </a:cubicBezTo>
                    <a:cubicBezTo>
                      <a:pt x="32" y="14"/>
                      <a:pt x="32" y="14"/>
                      <a:pt x="31" y="14"/>
                    </a:cubicBezTo>
                    <a:cubicBezTo>
                      <a:pt x="31" y="14"/>
                      <a:pt x="31" y="14"/>
                      <a:pt x="31" y="14"/>
                    </a:cubicBezTo>
                    <a:cubicBezTo>
                      <a:pt x="30" y="14"/>
                      <a:pt x="30" y="14"/>
                      <a:pt x="30" y="14"/>
                    </a:cubicBezTo>
                    <a:cubicBezTo>
                      <a:pt x="30" y="14"/>
                      <a:pt x="30" y="14"/>
                      <a:pt x="30" y="14"/>
                    </a:cubicBezTo>
                    <a:cubicBezTo>
                      <a:pt x="30" y="13"/>
                      <a:pt x="30" y="13"/>
                      <a:pt x="30" y="13"/>
                    </a:cubicBezTo>
                    <a:cubicBezTo>
                      <a:pt x="30" y="13"/>
                      <a:pt x="30" y="13"/>
                      <a:pt x="31" y="13"/>
                    </a:cubicBezTo>
                    <a:cubicBezTo>
                      <a:pt x="31" y="13"/>
                      <a:pt x="31" y="13"/>
                      <a:pt x="32" y="13"/>
                    </a:cubicBezTo>
                    <a:cubicBezTo>
                      <a:pt x="33" y="13"/>
                      <a:pt x="33" y="13"/>
                      <a:pt x="34" y="13"/>
                    </a:cubicBezTo>
                    <a:cubicBezTo>
                      <a:pt x="34" y="13"/>
                      <a:pt x="34" y="14"/>
                      <a:pt x="34" y="15"/>
                    </a:cubicBezTo>
                    <a:cubicBezTo>
                      <a:pt x="34" y="18"/>
                      <a:pt x="34" y="18"/>
                      <a:pt x="34" y="18"/>
                    </a:cubicBezTo>
                    <a:cubicBezTo>
                      <a:pt x="33" y="18"/>
                      <a:pt x="33" y="18"/>
                      <a:pt x="33" y="18"/>
                    </a:cubicBezTo>
                    <a:close/>
                    <a:moveTo>
                      <a:pt x="42" y="18"/>
                    </a:moveTo>
                    <a:cubicBezTo>
                      <a:pt x="40" y="18"/>
                      <a:pt x="40" y="18"/>
                      <a:pt x="40" y="18"/>
                    </a:cubicBezTo>
                    <a:cubicBezTo>
                      <a:pt x="40" y="16"/>
                      <a:pt x="40" y="16"/>
                      <a:pt x="40" y="16"/>
                    </a:cubicBezTo>
                    <a:cubicBezTo>
                      <a:pt x="38" y="16"/>
                      <a:pt x="38" y="16"/>
                      <a:pt x="38" y="16"/>
                    </a:cubicBezTo>
                    <a:cubicBezTo>
                      <a:pt x="38" y="18"/>
                      <a:pt x="38" y="18"/>
                      <a:pt x="38" y="18"/>
                    </a:cubicBezTo>
                    <a:cubicBezTo>
                      <a:pt x="37" y="18"/>
                      <a:pt x="37" y="18"/>
                      <a:pt x="37" y="18"/>
                    </a:cubicBezTo>
                    <a:cubicBezTo>
                      <a:pt x="37" y="13"/>
                      <a:pt x="37" y="13"/>
                      <a:pt x="37" y="13"/>
                    </a:cubicBezTo>
                    <a:cubicBezTo>
                      <a:pt x="38" y="13"/>
                      <a:pt x="38" y="13"/>
                      <a:pt x="38" y="13"/>
                    </a:cubicBezTo>
                    <a:cubicBezTo>
                      <a:pt x="38" y="15"/>
                      <a:pt x="38" y="15"/>
                      <a:pt x="38" y="15"/>
                    </a:cubicBezTo>
                    <a:cubicBezTo>
                      <a:pt x="40" y="15"/>
                      <a:pt x="40" y="15"/>
                      <a:pt x="40" y="15"/>
                    </a:cubicBezTo>
                    <a:cubicBezTo>
                      <a:pt x="40" y="13"/>
                      <a:pt x="40" y="13"/>
                      <a:pt x="40" y="13"/>
                    </a:cubicBezTo>
                    <a:cubicBezTo>
                      <a:pt x="42" y="13"/>
                      <a:pt x="42" y="13"/>
                      <a:pt x="42" y="13"/>
                    </a:cubicBezTo>
                    <a:lnTo>
                      <a:pt x="42" y="18"/>
                    </a:lnTo>
                    <a:close/>
                    <a:moveTo>
                      <a:pt x="49" y="18"/>
                    </a:moveTo>
                    <a:cubicBezTo>
                      <a:pt x="48" y="18"/>
                      <a:pt x="48" y="18"/>
                      <a:pt x="48" y="18"/>
                    </a:cubicBezTo>
                    <a:cubicBezTo>
                      <a:pt x="48" y="15"/>
                      <a:pt x="48" y="15"/>
                      <a:pt x="48" y="15"/>
                    </a:cubicBezTo>
                    <a:cubicBezTo>
                      <a:pt x="45" y="18"/>
                      <a:pt x="45" y="18"/>
                      <a:pt x="45" y="18"/>
                    </a:cubicBezTo>
                    <a:cubicBezTo>
                      <a:pt x="44" y="18"/>
                      <a:pt x="44" y="18"/>
                      <a:pt x="44" y="18"/>
                    </a:cubicBezTo>
                    <a:cubicBezTo>
                      <a:pt x="44" y="13"/>
                      <a:pt x="44" y="13"/>
                      <a:pt x="44" y="13"/>
                    </a:cubicBezTo>
                    <a:cubicBezTo>
                      <a:pt x="46" y="13"/>
                      <a:pt x="46" y="13"/>
                      <a:pt x="46" y="13"/>
                    </a:cubicBezTo>
                    <a:cubicBezTo>
                      <a:pt x="46" y="16"/>
                      <a:pt x="46" y="16"/>
                      <a:pt x="46" y="16"/>
                    </a:cubicBezTo>
                    <a:cubicBezTo>
                      <a:pt x="48" y="13"/>
                      <a:pt x="48" y="13"/>
                      <a:pt x="48" y="13"/>
                    </a:cubicBezTo>
                    <a:cubicBezTo>
                      <a:pt x="49" y="13"/>
                      <a:pt x="49" y="13"/>
                      <a:pt x="49" y="13"/>
                    </a:cubicBezTo>
                    <a:lnTo>
                      <a:pt x="49" y="18"/>
                    </a:lnTo>
                    <a:close/>
                    <a:moveTo>
                      <a:pt x="57" y="18"/>
                    </a:moveTo>
                    <a:cubicBezTo>
                      <a:pt x="55" y="18"/>
                      <a:pt x="55" y="18"/>
                      <a:pt x="55" y="18"/>
                    </a:cubicBezTo>
                    <a:cubicBezTo>
                      <a:pt x="55" y="15"/>
                      <a:pt x="55" y="15"/>
                      <a:pt x="55" y="15"/>
                    </a:cubicBezTo>
                    <a:cubicBezTo>
                      <a:pt x="53" y="18"/>
                      <a:pt x="53" y="18"/>
                      <a:pt x="53" y="18"/>
                    </a:cubicBezTo>
                    <a:cubicBezTo>
                      <a:pt x="51" y="18"/>
                      <a:pt x="51" y="18"/>
                      <a:pt x="51" y="18"/>
                    </a:cubicBezTo>
                    <a:cubicBezTo>
                      <a:pt x="51" y="13"/>
                      <a:pt x="51" y="13"/>
                      <a:pt x="51" y="13"/>
                    </a:cubicBezTo>
                    <a:cubicBezTo>
                      <a:pt x="53" y="13"/>
                      <a:pt x="53" y="13"/>
                      <a:pt x="53" y="13"/>
                    </a:cubicBezTo>
                    <a:cubicBezTo>
                      <a:pt x="53" y="16"/>
                      <a:pt x="53" y="16"/>
                      <a:pt x="53" y="16"/>
                    </a:cubicBezTo>
                    <a:cubicBezTo>
                      <a:pt x="55" y="13"/>
                      <a:pt x="55" y="13"/>
                      <a:pt x="55" y="13"/>
                    </a:cubicBezTo>
                    <a:cubicBezTo>
                      <a:pt x="57" y="13"/>
                      <a:pt x="57" y="13"/>
                      <a:pt x="57" y="13"/>
                    </a:cubicBezTo>
                    <a:lnTo>
                      <a:pt x="57" y="18"/>
                    </a:lnTo>
                    <a:close/>
                    <a:moveTo>
                      <a:pt x="56" y="10"/>
                    </a:moveTo>
                    <a:cubicBezTo>
                      <a:pt x="56" y="11"/>
                      <a:pt x="56" y="11"/>
                      <a:pt x="56" y="12"/>
                    </a:cubicBezTo>
                    <a:cubicBezTo>
                      <a:pt x="55" y="12"/>
                      <a:pt x="55" y="12"/>
                      <a:pt x="54" y="12"/>
                    </a:cubicBezTo>
                    <a:cubicBezTo>
                      <a:pt x="53" y="12"/>
                      <a:pt x="53" y="12"/>
                      <a:pt x="53" y="12"/>
                    </a:cubicBezTo>
                    <a:cubicBezTo>
                      <a:pt x="52" y="11"/>
                      <a:pt x="52" y="11"/>
                      <a:pt x="52" y="10"/>
                    </a:cubicBezTo>
                    <a:cubicBezTo>
                      <a:pt x="53" y="10"/>
                      <a:pt x="53" y="10"/>
                      <a:pt x="53" y="10"/>
                    </a:cubicBezTo>
                    <a:cubicBezTo>
                      <a:pt x="54" y="11"/>
                      <a:pt x="54" y="11"/>
                      <a:pt x="54" y="11"/>
                    </a:cubicBezTo>
                    <a:cubicBezTo>
                      <a:pt x="54" y="11"/>
                      <a:pt x="54" y="11"/>
                      <a:pt x="54" y="11"/>
                    </a:cubicBezTo>
                    <a:cubicBezTo>
                      <a:pt x="55" y="11"/>
                      <a:pt x="55" y="11"/>
                      <a:pt x="55" y="11"/>
                    </a:cubicBezTo>
                    <a:cubicBezTo>
                      <a:pt x="55" y="10"/>
                      <a:pt x="55" y="10"/>
                      <a:pt x="55" y="10"/>
                    </a:cubicBezTo>
                    <a:lnTo>
                      <a:pt x="56"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05" name="Rectangle 161"/>
              <p:cNvSpPr>
                <a:spLocks noChangeArrowheads="1"/>
              </p:cNvSpPr>
              <p:nvPr/>
            </p:nvSpPr>
            <p:spPr bwMode="auto">
              <a:xfrm>
                <a:off x="4741" y="2411"/>
                <a:ext cx="5" cy="4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06" name="Freeform 162"/>
              <p:cNvSpPr>
                <a:spLocks noEditPoints="1"/>
              </p:cNvSpPr>
              <p:nvPr/>
            </p:nvSpPr>
            <p:spPr bwMode="auto">
              <a:xfrm>
                <a:off x="4523" y="2411"/>
                <a:ext cx="58" cy="40"/>
              </a:xfrm>
              <a:custGeom>
                <a:avLst/>
                <a:gdLst>
                  <a:gd name="T0" fmla="*/ 7 w 26"/>
                  <a:gd name="T1" fmla="*/ 0 h 18"/>
                  <a:gd name="T2" fmla="*/ 3 w 26"/>
                  <a:gd name="T3" fmla="*/ 2 h 18"/>
                  <a:gd name="T4" fmla="*/ 0 w 26"/>
                  <a:gd name="T5" fmla="*/ 6 h 18"/>
                  <a:gd name="T6" fmla="*/ 0 w 26"/>
                  <a:gd name="T7" fmla="*/ 8 h 18"/>
                  <a:gd name="T8" fmla="*/ 0 w 26"/>
                  <a:gd name="T9" fmla="*/ 18 h 18"/>
                  <a:gd name="T10" fmla="*/ 5 w 26"/>
                  <a:gd name="T11" fmla="*/ 18 h 18"/>
                  <a:gd name="T12" fmla="*/ 5 w 26"/>
                  <a:gd name="T13" fmla="*/ 15 h 18"/>
                  <a:gd name="T14" fmla="*/ 21 w 26"/>
                  <a:gd name="T15" fmla="*/ 15 h 18"/>
                  <a:gd name="T16" fmla="*/ 21 w 26"/>
                  <a:gd name="T17" fmla="*/ 18 h 18"/>
                  <a:gd name="T18" fmla="*/ 26 w 26"/>
                  <a:gd name="T19" fmla="*/ 18 h 18"/>
                  <a:gd name="T20" fmla="*/ 26 w 26"/>
                  <a:gd name="T21" fmla="*/ 8 h 18"/>
                  <a:gd name="T22" fmla="*/ 26 w 26"/>
                  <a:gd name="T23" fmla="*/ 6 h 18"/>
                  <a:gd name="T24" fmla="*/ 23 w 26"/>
                  <a:gd name="T25" fmla="*/ 2 h 18"/>
                  <a:gd name="T26" fmla="*/ 19 w 26"/>
                  <a:gd name="T27" fmla="*/ 0 h 18"/>
                  <a:gd name="T28" fmla="*/ 7 w 26"/>
                  <a:gd name="T29" fmla="*/ 0 h 18"/>
                  <a:gd name="T30" fmla="*/ 5 w 26"/>
                  <a:gd name="T31" fmla="*/ 10 h 18"/>
                  <a:gd name="T32" fmla="*/ 5 w 26"/>
                  <a:gd name="T33" fmla="*/ 9 h 18"/>
                  <a:gd name="T34" fmla="*/ 6 w 26"/>
                  <a:gd name="T35" fmla="*/ 7 h 18"/>
                  <a:gd name="T36" fmla="*/ 9 w 26"/>
                  <a:gd name="T37" fmla="*/ 6 h 18"/>
                  <a:gd name="T38" fmla="*/ 18 w 26"/>
                  <a:gd name="T39" fmla="*/ 6 h 18"/>
                  <a:gd name="T40" fmla="*/ 20 w 26"/>
                  <a:gd name="T41" fmla="*/ 7 h 18"/>
                  <a:gd name="T42" fmla="*/ 21 w 26"/>
                  <a:gd name="T43" fmla="*/ 9 h 18"/>
                  <a:gd name="T44" fmla="*/ 21 w 26"/>
                  <a:gd name="T45" fmla="*/ 10 h 18"/>
                  <a:gd name="T46" fmla="*/ 5 w 26"/>
                  <a:gd name="T47"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18">
                    <a:moveTo>
                      <a:pt x="7" y="0"/>
                    </a:moveTo>
                    <a:cubicBezTo>
                      <a:pt x="6" y="0"/>
                      <a:pt x="4" y="1"/>
                      <a:pt x="3" y="2"/>
                    </a:cubicBezTo>
                    <a:cubicBezTo>
                      <a:pt x="2" y="3"/>
                      <a:pt x="1" y="4"/>
                      <a:pt x="0" y="6"/>
                    </a:cubicBezTo>
                    <a:cubicBezTo>
                      <a:pt x="0" y="6"/>
                      <a:pt x="0" y="7"/>
                      <a:pt x="0" y="8"/>
                    </a:cubicBezTo>
                    <a:cubicBezTo>
                      <a:pt x="0" y="12"/>
                      <a:pt x="0" y="15"/>
                      <a:pt x="0" y="18"/>
                    </a:cubicBezTo>
                    <a:cubicBezTo>
                      <a:pt x="5" y="18"/>
                      <a:pt x="5" y="18"/>
                      <a:pt x="5" y="18"/>
                    </a:cubicBezTo>
                    <a:cubicBezTo>
                      <a:pt x="5" y="15"/>
                      <a:pt x="5" y="15"/>
                      <a:pt x="5" y="15"/>
                    </a:cubicBezTo>
                    <a:cubicBezTo>
                      <a:pt x="10" y="15"/>
                      <a:pt x="16" y="15"/>
                      <a:pt x="21" y="15"/>
                    </a:cubicBezTo>
                    <a:cubicBezTo>
                      <a:pt x="21" y="18"/>
                      <a:pt x="21" y="18"/>
                      <a:pt x="21" y="18"/>
                    </a:cubicBezTo>
                    <a:cubicBezTo>
                      <a:pt x="26" y="18"/>
                      <a:pt x="26" y="18"/>
                      <a:pt x="26" y="18"/>
                    </a:cubicBezTo>
                    <a:cubicBezTo>
                      <a:pt x="26" y="15"/>
                      <a:pt x="26" y="12"/>
                      <a:pt x="26" y="8"/>
                    </a:cubicBezTo>
                    <a:cubicBezTo>
                      <a:pt x="26" y="7"/>
                      <a:pt x="26" y="6"/>
                      <a:pt x="26" y="6"/>
                    </a:cubicBezTo>
                    <a:cubicBezTo>
                      <a:pt x="25" y="4"/>
                      <a:pt x="24" y="3"/>
                      <a:pt x="23" y="2"/>
                    </a:cubicBezTo>
                    <a:cubicBezTo>
                      <a:pt x="22" y="1"/>
                      <a:pt x="21" y="0"/>
                      <a:pt x="19" y="0"/>
                    </a:cubicBezTo>
                    <a:cubicBezTo>
                      <a:pt x="15" y="0"/>
                      <a:pt x="11" y="0"/>
                      <a:pt x="7" y="0"/>
                    </a:cubicBezTo>
                    <a:close/>
                    <a:moveTo>
                      <a:pt x="5" y="10"/>
                    </a:moveTo>
                    <a:cubicBezTo>
                      <a:pt x="5" y="9"/>
                      <a:pt x="5" y="9"/>
                      <a:pt x="5" y="9"/>
                    </a:cubicBezTo>
                    <a:cubicBezTo>
                      <a:pt x="5" y="8"/>
                      <a:pt x="5" y="7"/>
                      <a:pt x="6" y="7"/>
                    </a:cubicBezTo>
                    <a:cubicBezTo>
                      <a:pt x="6" y="6"/>
                      <a:pt x="7" y="6"/>
                      <a:pt x="9" y="6"/>
                    </a:cubicBezTo>
                    <a:cubicBezTo>
                      <a:pt x="12" y="6"/>
                      <a:pt x="15" y="6"/>
                      <a:pt x="18" y="6"/>
                    </a:cubicBezTo>
                    <a:cubicBezTo>
                      <a:pt x="19" y="6"/>
                      <a:pt x="20" y="6"/>
                      <a:pt x="20" y="7"/>
                    </a:cubicBezTo>
                    <a:cubicBezTo>
                      <a:pt x="21" y="7"/>
                      <a:pt x="21" y="8"/>
                      <a:pt x="21" y="9"/>
                    </a:cubicBezTo>
                    <a:cubicBezTo>
                      <a:pt x="21" y="10"/>
                      <a:pt x="21" y="10"/>
                      <a:pt x="21" y="10"/>
                    </a:cubicBezTo>
                    <a:cubicBezTo>
                      <a:pt x="16" y="10"/>
                      <a:pt x="10" y="10"/>
                      <a:pt x="5"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07" name="Freeform 163"/>
              <p:cNvSpPr>
                <a:spLocks/>
              </p:cNvSpPr>
              <p:nvPr/>
            </p:nvSpPr>
            <p:spPr bwMode="auto">
              <a:xfrm>
                <a:off x="4385" y="2411"/>
                <a:ext cx="58" cy="40"/>
              </a:xfrm>
              <a:custGeom>
                <a:avLst/>
                <a:gdLst>
                  <a:gd name="T0" fmla="*/ 19 w 26"/>
                  <a:gd name="T1" fmla="*/ 0 h 18"/>
                  <a:gd name="T2" fmla="*/ 8 w 26"/>
                  <a:gd name="T3" fmla="*/ 0 h 18"/>
                  <a:gd name="T4" fmla="*/ 3 w 26"/>
                  <a:gd name="T5" fmla="*/ 2 h 18"/>
                  <a:gd name="T6" fmla="*/ 1 w 26"/>
                  <a:gd name="T7" fmla="*/ 5 h 18"/>
                  <a:gd name="T8" fmla="*/ 0 w 26"/>
                  <a:gd name="T9" fmla="*/ 10 h 18"/>
                  <a:gd name="T10" fmla="*/ 2 w 26"/>
                  <a:gd name="T11" fmla="*/ 16 h 18"/>
                  <a:gd name="T12" fmla="*/ 8 w 26"/>
                  <a:gd name="T13" fmla="*/ 18 h 18"/>
                  <a:gd name="T14" fmla="*/ 19 w 26"/>
                  <a:gd name="T15" fmla="*/ 18 h 18"/>
                  <a:gd name="T16" fmla="*/ 25 w 26"/>
                  <a:gd name="T17" fmla="*/ 18 h 18"/>
                  <a:gd name="T18" fmla="*/ 26 w 26"/>
                  <a:gd name="T19" fmla="*/ 18 h 18"/>
                  <a:gd name="T20" fmla="*/ 26 w 26"/>
                  <a:gd name="T21" fmla="*/ 13 h 18"/>
                  <a:gd name="T22" fmla="*/ 25 w 26"/>
                  <a:gd name="T23" fmla="*/ 13 h 18"/>
                  <a:gd name="T24" fmla="*/ 9 w 26"/>
                  <a:gd name="T25" fmla="*/ 13 h 18"/>
                  <a:gd name="T26" fmla="*/ 6 w 26"/>
                  <a:gd name="T27" fmla="*/ 12 h 18"/>
                  <a:gd name="T28" fmla="*/ 5 w 26"/>
                  <a:gd name="T29" fmla="*/ 10 h 18"/>
                  <a:gd name="T30" fmla="*/ 6 w 26"/>
                  <a:gd name="T31" fmla="*/ 7 h 18"/>
                  <a:gd name="T32" fmla="*/ 9 w 26"/>
                  <a:gd name="T33" fmla="*/ 6 h 18"/>
                  <a:gd name="T34" fmla="*/ 19 w 26"/>
                  <a:gd name="T35" fmla="*/ 6 h 18"/>
                  <a:gd name="T36" fmla="*/ 19 w 26"/>
                  <a:gd name="T37" fmla="*/ 6 h 18"/>
                  <a:gd name="T38" fmla="*/ 25 w 26"/>
                  <a:gd name="T39" fmla="*/ 6 h 18"/>
                  <a:gd name="T40" fmla="*/ 26 w 26"/>
                  <a:gd name="T41" fmla="*/ 6 h 18"/>
                  <a:gd name="T42" fmla="*/ 26 w 26"/>
                  <a:gd name="T43" fmla="*/ 1 h 18"/>
                  <a:gd name="T44" fmla="*/ 25 w 26"/>
                  <a:gd name="T45" fmla="*/ 0 h 18"/>
                  <a:gd name="T46" fmla="*/ 19 w 26"/>
                  <a:gd name="T4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18">
                    <a:moveTo>
                      <a:pt x="19" y="0"/>
                    </a:moveTo>
                    <a:cubicBezTo>
                      <a:pt x="8" y="0"/>
                      <a:pt x="8" y="0"/>
                      <a:pt x="8" y="0"/>
                    </a:cubicBezTo>
                    <a:cubicBezTo>
                      <a:pt x="6" y="0"/>
                      <a:pt x="5" y="1"/>
                      <a:pt x="3" y="2"/>
                    </a:cubicBezTo>
                    <a:cubicBezTo>
                      <a:pt x="2" y="2"/>
                      <a:pt x="1" y="4"/>
                      <a:pt x="1" y="5"/>
                    </a:cubicBezTo>
                    <a:cubicBezTo>
                      <a:pt x="0" y="6"/>
                      <a:pt x="0" y="8"/>
                      <a:pt x="0" y="10"/>
                    </a:cubicBezTo>
                    <a:cubicBezTo>
                      <a:pt x="0" y="12"/>
                      <a:pt x="0" y="14"/>
                      <a:pt x="2" y="16"/>
                    </a:cubicBezTo>
                    <a:cubicBezTo>
                      <a:pt x="3" y="18"/>
                      <a:pt x="5" y="18"/>
                      <a:pt x="8" y="18"/>
                    </a:cubicBezTo>
                    <a:cubicBezTo>
                      <a:pt x="19" y="18"/>
                      <a:pt x="19" y="18"/>
                      <a:pt x="19" y="18"/>
                    </a:cubicBezTo>
                    <a:cubicBezTo>
                      <a:pt x="21" y="18"/>
                      <a:pt x="23" y="18"/>
                      <a:pt x="25" y="18"/>
                    </a:cubicBezTo>
                    <a:cubicBezTo>
                      <a:pt x="26" y="18"/>
                      <a:pt x="26" y="18"/>
                      <a:pt x="26" y="18"/>
                    </a:cubicBezTo>
                    <a:cubicBezTo>
                      <a:pt x="26" y="13"/>
                      <a:pt x="26" y="13"/>
                      <a:pt x="26" y="13"/>
                    </a:cubicBezTo>
                    <a:cubicBezTo>
                      <a:pt x="25" y="13"/>
                      <a:pt x="25" y="13"/>
                      <a:pt x="25" y="13"/>
                    </a:cubicBezTo>
                    <a:cubicBezTo>
                      <a:pt x="9" y="13"/>
                      <a:pt x="9" y="13"/>
                      <a:pt x="9" y="13"/>
                    </a:cubicBezTo>
                    <a:cubicBezTo>
                      <a:pt x="8" y="13"/>
                      <a:pt x="7" y="13"/>
                      <a:pt x="6" y="12"/>
                    </a:cubicBezTo>
                    <a:cubicBezTo>
                      <a:pt x="5" y="11"/>
                      <a:pt x="5" y="11"/>
                      <a:pt x="5" y="10"/>
                    </a:cubicBezTo>
                    <a:cubicBezTo>
                      <a:pt x="5" y="9"/>
                      <a:pt x="5" y="8"/>
                      <a:pt x="6" y="7"/>
                    </a:cubicBezTo>
                    <a:cubicBezTo>
                      <a:pt x="7" y="6"/>
                      <a:pt x="8" y="6"/>
                      <a:pt x="9" y="6"/>
                    </a:cubicBezTo>
                    <a:cubicBezTo>
                      <a:pt x="19" y="6"/>
                      <a:pt x="19" y="6"/>
                      <a:pt x="19" y="6"/>
                    </a:cubicBezTo>
                    <a:cubicBezTo>
                      <a:pt x="19" y="6"/>
                      <a:pt x="19" y="6"/>
                      <a:pt x="19" y="6"/>
                    </a:cubicBezTo>
                    <a:cubicBezTo>
                      <a:pt x="25" y="6"/>
                      <a:pt x="25" y="6"/>
                      <a:pt x="25" y="6"/>
                    </a:cubicBezTo>
                    <a:cubicBezTo>
                      <a:pt x="26" y="6"/>
                      <a:pt x="26" y="6"/>
                      <a:pt x="26" y="6"/>
                    </a:cubicBezTo>
                    <a:cubicBezTo>
                      <a:pt x="26" y="1"/>
                      <a:pt x="26" y="1"/>
                      <a:pt x="26" y="1"/>
                    </a:cubicBezTo>
                    <a:cubicBezTo>
                      <a:pt x="25" y="0"/>
                      <a:pt x="25" y="0"/>
                      <a:pt x="25" y="0"/>
                    </a:cubicBezTo>
                    <a:cubicBezTo>
                      <a:pt x="19" y="0"/>
                      <a:pt x="19" y="0"/>
                      <a:pt x="1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08" name="Freeform 164"/>
              <p:cNvSpPr>
                <a:spLocks/>
              </p:cNvSpPr>
              <p:nvPr/>
            </p:nvSpPr>
            <p:spPr bwMode="auto">
              <a:xfrm>
                <a:off x="4454" y="2411"/>
                <a:ext cx="60" cy="40"/>
              </a:xfrm>
              <a:custGeom>
                <a:avLst/>
                <a:gdLst>
                  <a:gd name="T0" fmla="*/ 0 w 27"/>
                  <a:gd name="T1" fmla="*/ 18 h 18"/>
                  <a:gd name="T2" fmla="*/ 0 w 27"/>
                  <a:gd name="T3" fmla="*/ 0 h 18"/>
                  <a:gd name="T4" fmla="*/ 5 w 27"/>
                  <a:gd name="T5" fmla="*/ 0 h 18"/>
                  <a:gd name="T6" fmla="*/ 5 w 27"/>
                  <a:gd name="T7" fmla="*/ 7 h 18"/>
                  <a:gd name="T8" fmla="*/ 8 w 27"/>
                  <a:gd name="T9" fmla="*/ 7 h 18"/>
                  <a:gd name="T10" fmla="*/ 11 w 27"/>
                  <a:gd name="T11" fmla="*/ 6 h 18"/>
                  <a:gd name="T12" fmla="*/ 12 w 27"/>
                  <a:gd name="T13" fmla="*/ 4 h 18"/>
                  <a:gd name="T14" fmla="*/ 12 w 27"/>
                  <a:gd name="T15" fmla="*/ 4 h 18"/>
                  <a:gd name="T16" fmla="*/ 13 w 27"/>
                  <a:gd name="T17" fmla="*/ 0 h 18"/>
                  <a:gd name="T18" fmla="*/ 18 w 27"/>
                  <a:gd name="T19" fmla="*/ 0 h 18"/>
                  <a:gd name="T20" fmla="*/ 17 w 27"/>
                  <a:gd name="T21" fmla="*/ 6 h 18"/>
                  <a:gd name="T22" fmla="*/ 17 w 27"/>
                  <a:gd name="T23" fmla="*/ 6 h 18"/>
                  <a:gd name="T24" fmla="*/ 17 w 27"/>
                  <a:gd name="T25" fmla="*/ 7 h 18"/>
                  <a:gd name="T26" fmla="*/ 18 w 27"/>
                  <a:gd name="T27" fmla="*/ 8 h 18"/>
                  <a:gd name="T28" fmla="*/ 24 w 27"/>
                  <a:gd name="T29" fmla="*/ 12 h 18"/>
                  <a:gd name="T30" fmla="*/ 27 w 27"/>
                  <a:gd name="T31" fmla="*/ 18 h 18"/>
                  <a:gd name="T32" fmla="*/ 22 w 27"/>
                  <a:gd name="T33" fmla="*/ 18 h 18"/>
                  <a:gd name="T34" fmla="*/ 20 w 27"/>
                  <a:gd name="T35" fmla="*/ 15 h 18"/>
                  <a:gd name="T36" fmla="*/ 16 w 27"/>
                  <a:gd name="T37" fmla="*/ 13 h 18"/>
                  <a:gd name="T38" fmla="*/ 10 w 27"/>
                  <a:gd name="T39" fmla="*/ 12 h 18"/>
                  <a:gd name="T40" fmla="*/ 10 w 27"/>
                  <a:gd name="T41" fmla="*/ 12 h 18"/>
                  <a:gd name="T42" fmla="*/ 5 w 27"/>
                  <a:gd name="T43" fmla="*/ 12 h 18"/>
                  <a:gd name="T44" fmla="*/ 5 w 27"/>
                  <a:gd name="T45" fmla="*/ 16 h 18"/>
                  <a:gd name="T46" fmla="*/ 5 w 27"/>
                  <a:gd name="T47" fmla="*/ 16 h 18"/>
                  <a:gd name="T48" fmla="*/ 5 w 27"/>
                  <a:gd name="T49" fmla="*/ 18 h 18"/>
                  <a:gd name="T50" fmla="*/ 0 w 27"/>
                  <a:gd name="T51"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 h="18">
                    <a:moveTo>
                      <a:pt x="0" y="18"/>
                    </a:moveTo>
                    <a:cubicBezTo>
                      <a:pt x="0" y="0"/>
                      <a:pt x="0" y="0"/>
                      <a:pt x="0" y="0"/>
                    </a:cubicBezTo>
                    <a:cubicBezTo>
                      <a:pt x="5" y="0"/>
                      <a:pt x="5" y="0"/>
                      <a:pt x="5" y="0"/>
                    </a:cubicBezTo>
                    <a:cubicBezTo>
                      <a:pt x="5" y="7"/>
                      <a:pt x="5" y="7"/>
                      <a:pt x="5" y="7"/>
                    </a:cubicBezTo>
                    <a:cubicBezTo>
                      <a:pt x="6" y="7"/>
                      <a:pt x="7" y="7"/>
                      <a:pt x="8" y="7"/>
                    </a:cubicBezTo>
                    <a:cubicBezTo>
                      <a:pt x="9" y="7"/>
                      <a:pt x="10" y="6"/>
                      <a:pt x="11" y="6"/>
                    </a:cubicBezTo>
                    <a:cubicBezTo>
                      <a:pt x="12" y="5"/>
                      <a:pt x="12" y="5"/>
                      <a:pt x="12" y="4"/>
                    </a:cubicBezTo>
                    <a:cubicBezTo>
                      <a:pt x="12" y="4"/>
                      <a:pt x="12" y="4"/>
                      <a:pt x="12" y="4"/>
                    </a:cubicBezTo>
                    <a:cubicBezTo>
                      <a:pt x="13" y="3"/>
                      <a:pt x="13" y="2"/>
                      <a:pt x="13" y="0"/>
                    </a:cubicBezTo>
                    <a:cubicBezTo>
                      <a:pt x="18" y="0"/>
                      <a:pt x="18" y="0"/>
                      <a:pt x="18" y="0"/>
                    </a:cubicBezTo>
                    <a:cubicBezTo>
                      <a:pt x="18" y="2"/>
                      <a:pt x="18" y="4"/>
                      <a:pt x="17" y="6"/>
                    </a:cubicBezTo>
                    <a:cubicBezTo>
                      <a:pt x="17" y="6"/>
                      <a:pt x="17" y="6"/>
                      <a:pt x="17" y="6"/>
                    </a:cubicBezTo>
                    <a:cubicBezTo>
                      <a:pt x="17" y="6"/>
                      <a:pt x="17" y="7"/>
                      <a:pt x="17" y="7"/>
                    </a:cubicBezTo>
                    <a:cubicBezTo>
                      <a:pt x="17" y="7"/>
                      <a:pt x="17" y="8"/>
                      <a:pt x="18" y="8"/>
                    </a:cubicBezTo>
                    <a:cubicBezTo>
                      <a:pt x="20" y="9"/>
                      <a:pt x="23" y="10"/>
                      <a:pt x="24" y="12"/>
                    </a:cubicBezTo>
                    <a:cubicBezTo>
                      <a:pt x="26" y="14"/>
                      <a:pt x="27" y="16"/>
                      <a:pt x="27" y="18"/>
                    </a:cubicBezTo>
                    <a:cubicBezTo>
                      <a:pt x="22" y="18"/>
                      <a:pt x="22" y="18"/>
                      <a:pt x="22" y="18"/>
                    </a:cubicBezTo>
                    <a:cubicBezTo>
                      <a:pt x="22" y="17"/>
                      <a:pt x="21" y="16"/>
                      <a:pt x="20" y="15"/>
                    </a:cubicBezTo>
                    <a:cubicBezTo>
                      <a:pt x="19" y="14"/>
                      <a:pt x="18" y="13"/>
                      <a:pt x="16" y="13"/>
                    </a:cubicBezTo>
                    <a:cubicBezTo>
                      <a:pt x="14" y="12"/>
                      <a:pt x="12" y="12"/>
                      <a:pt x="10" y="12"/>
                    </a:cubicBezTo>
                    <a:cubicBezTo>
                      <a:pt x="10" y="12"/>
                      <a:pt x="10" y="12"/>
                      <a:pt x="10" y="12"/>
                    </a:cubicBezTo>
                    <a:cubicBezTo>
                      <a:pt x="5" y="12"/>
                      <a:pt x="5" y="12"/>
                      <a:pt x="5" y="12"/>
                    </a:cubicBezTo>
                    <a:cubicBezTo>
                      <a:pt x="5" y="16"/>
                      <a:pt x="5" y="16"/>
                      <a:pt x="5" y="16"/>
                    </a:cubicBezTo>
                    <a:cubicBezTo>
                      <a:pt x="5" y="16"/>
                      <a:pt x="5" y="16"/>
                      <a:pt x="5" y="16"/>
                    </a:cubicBezTo>
                    <a:cubicBezTo>
                      <a:pt x="5" y="18"/>
                      <a:pt x="5" y="18"/>
                      <a:pt x="5" y="18"/>
                    </a:cubicBezTo>
                    <a:lnTo>
                      <a:pt x="0"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09" name="Freeform 165"/>
              <p:cNvSpPr>
                <a:spLocks/>
              </p:cNvSpPr>
              <p:nvPr/>
            </p:nvSpPr>
            <p:spPr bwMode="auto">
              <a:xfrm>
                <a:off x="4590" y="2411"/>
                <a:ext cx="58" cy="40"/>
              </a:xfrm>
              <a:custGeom>
                <a:avLst/>
                <a:gdLst>
                  <a:gd name="T0" fmla="*/ 5 w 26"/>
                  <a:gd name="T1" fmla="*/ 0 h 18"/>
                  <a:gd name="T2" fmla="*/ 5 w 26"/>
                  <a:gd name="T3" fmla="*/ 1 h 18"/>
                  <a:gd name="T4" fmla="*/ 6 w 26"/>
                  <a:gd name="T5" fmla="*/ 4 h 18"/>
                  <a:gd name="T6" fmla="*/ 7 w 26"/>
                  <a:gd name="T7" fmla="*/ 5 h 18"/>
                  <a:gd name="T8" fmla="*/ 9 w 26"/>
                  <a:gd name="T9" fmla="*/ 6 h 18"/>
                  <a:gd name="T10" fmla="*/ 12 w 26"/>
                  <a:gd name="T11" fmla="*/ 6 h 18"/>
                  <a:gd name="T12" fmla="*/ 21 w 26"/>
                  <a:gd name="T13" fmla="*/ 6 h 18"/>
                  <a:gd name="T14" fmla="*/ 21 w 26"/>
                  <a:gd name="T15" fmla="*/ 0 h 18"/>
                  <a:gd name="T16" fmla="*/ 26 w 26"/>
                  <a:gd name="T17" fmla="*/ 0 h 18"/>
                  <a:gd name="T18" fmla="*/ 26 w 26"/>
                  <a:gd name="T19" fmla="*/ 11 h 18"/>
                  <a:gd name="T20" fmla="*/ 23 w 26"/>
                  <a:gd name="T21" fmla="*/ 16 h 18"/>
                  <a:gd name="T22" fmla="*/ 17 w 26"/>
                  <a:gd name="T23" fmla="*/ 18 h 18"/>
                  <a:gd name="T24" fmla="*/ 12 w 26"/>
                  <a:gd name="T25" fmla="*/ 18 h 18"/>
                  <a:gd name="T26" fmla="*/ 2 w 26"/>
                  <a:gd name="T27" fmla="*/ 18 h 18"/>
                  <a:gd name="T28" fmla="*/ 2 w 26"/>
                  <a:gd name="T29" fmla="*/ 13 h 18"/>
                  <a:gd name="T30" fmla="*/ 12 w 26"/>
                  <a:gd name="T31" fmla="*/ 13 h 18"/>
                  <a:gd name="T32" fmla="*/ 17 w 26"/>
                  <a:gd name="T33" fmla="*/ 13 h 18"/>
                  <a:gd name="T34" fmla="*/ 20 w 26"/>
                  <a:gd name="T35" fmla="*/ 12 h 18"/>
                  <a:gd name="T36" fmla="*/ 21 w 26"/>
                  <a:gd name="T37" fmla="*/ 11 h 18"/>
                  <a:gd name="T38" fmla="*/ 12 w 26"/>
                  <a:gd name="T39" fmla="*/ 11 h 18"/>
                  <a:gd name="T40" fmla="*/ 9 w 26"/>
                  <a:gd name="T41" fmla="*/ 11 h 18"/>
                  <a:gd name="T42" fmla="*/ 4 w 26"/>
                  <a:gd name="T43" fmla="*/ 10 h 18"/>
                  <a:gd name="T44" fmla="*/ 1 w 26"/>
                  <a:gd name="T45" fmla="*/ 7 h 18"/>
                  <a:gd name="T46" fmla="*/ 0 w 26"/>
                  <a:gd name="T47" fmla="*/ 1 h 18"/>
                  <a:gd name="T48" fmla="*/ 0 w 26"/>
                  <a:gd name="T49" fmla="*/ 0 h 18"/>
                  <a:gd name="T50" fmla="*/ 5 w 26"/>
                  <a:gd name="T51"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6" h="18">
                    <a:moveTo>
                      <a:pt x="5" y="0"/>
                    </a:moveTo>
                    <a:cubicBezTo>
                      <a:pt x="5" y="1"/>
                      <a:pt x="5" y="1"/>
                      <a:pt x="5" y="1"/>
                    </a:cubicBezTo>
                    <a:cubicBezTo>
                      <a:pt x="5" y="2"/>
                      <a:pt x="5" y="3"/>
                      <a:pt x="6" y="4"/>
                    </a:cubicBezTo>
                    <a:cubicBezTo>
                      <a:pt x="6" y="5"/>
                      <a:pt x="6" y="5"/>
                      <a:pt x="7" y="5"/>
                    </a:cubicBezTo>
                    <a:cubicBezTo>
                      <a:pt x="7" y="6"/>
                      <a:pt x="8" y="6"/>
                      <a:pt x="9" y="6"/>
                    </a:cubicBezTo>
                    <a:cubicBezTo>
                      <a:pt x="12" y="6"/>
                      <a:pt x="12" y="6"/>
                      <a:pt x="12" y="6"/>
                    </a:cubicBezTo>
                    <a:cubicBezTo>
                      <a:pt x="21" y="6"/>
                      <a:pt x="21" y="6"/>
                      <a:pt x="21" y="6"/>
                    </a:cubicBezTo>
                    <a:cubicBezTo>
                      <a:pt x="21" y="3"/>
                      <a:pt x="21" y="1"/>
                      <a:pt x="21" y="0"/>
                    </a:cubicBezTo>
                    <a:cubicBezTo>
                      <a:pt x="26" y="0"/>
                      <a:pt x="26" y="0"/>
                      <a:pt x="26" y="0"/>
                    </a:cubicBezTo>
                    <a:cubicBezTo>
                      <a:pt x="26" y="1"/>
                      <a:pt x="26" y="8"/>
                      <a:pt x="26" y="11"/>
                    </a:cubicBezTo>
                    <a:cubicBezTo>
                      <a:pt x="26" y="13"/>
                      <a:pt x="25" y="15"/>
                      <a:pt x="23" y="16"/>
                    </a:cubicBezTo>
                    <a:cubicBezTo>
                      <a:pt x="22" y="18"/>
                      <a:pt x="20" y="18"/>
                      <a:pt x="17" y="18"/>
                    </a:cubicBezTo>
                    <a:cubicBezTo>
                      <a:pt x="16" y="18"/>
                      <a:pt x="14" y="18"/>
                      <a:pt x="12" y="18"/>
                    </a:cubicBezTo>
                    <a:cubicBezTo>
                      <a:pt x="8" y="18"/>
                      <a:pt x="4" y="18"/>
                      <a:pt x="2" y="18"/>
                    </a:cubicBezTo>
                    <a:cubicBezTo>
                      <a:pt x="2" y="13"/>
                      <a:pt x="2" y="13"/>
                      <a:pt x="2" y="13"/>
                    </a:cubicBezTo>
                    <a:cubicBezTo>
                      <a:pt x="4" y="13"/>
                      <a:pt x="8" y="13"/>
                      <a:pt x="12" y="13"/>
                    </a:cubicBezTo>
                    <a:cubicBezTo>
                      <a:pt x="14" y="13"/>
                      <a:pt x="16" y="13"/>
                      <a:pt x="17" y="13"/>
                    </a:cubicBezTo>
                    <a:cubicBezTo>
                      <a:pt x="18" y="13"/>
                      <a:pt x="19" y="13"/>
                      <a:pt x="20" y="12"/>
                    </a:cubicBezTo>
                    <a:cubicBezTo>
                      <a:pt x="20" y="12"/>
                      <a:pt x="20" y="12"/>
                      <a:pt x="21" y="11"/>
                    </a:cubicBezTo>
                    <a:cubicBezTo>
                      <a:pt x="12" y="11"/>
                      <a:pt x="12" y="11"/>
                      <a:pt x="12" y="11"/>
                    </a:cubicBezTo>
                    <a:cubicBezTo>
                      <a:pt x="9" y="11"/>
                      <a:pt x="9" y="11"/>
                      <a:pt x="9" y="11"/>
                    </a:cubicBezTo>
                    <a:cubicBezTo>
                      <a:pt x="7" y="11"/>
                      <a:pt x="6" y="11"/>
                      <a:pt x="4" y="10"/>
                    </a:cubicBezTo>
                    <a:cubicBezTo>
                      <a:pt x="3" y="9"/>
                      <a:pt x="2" y="8"/>
                      <a:pt x="1" y="7"/>
                    </a:cubicBezTo>
                    <a:cubicBezTo>
                      <a:pt x="0" y="5"/>
                      <a:pt x="0" y="2"/>
                      <a:pt x="0" y="1"/>
                    </a:cubicBezTo>
                    <a:cubicBezTo>
                      <a:pt x="0" y="0"/>
                      <a:pt x="0" y="0"/>
                      <a:pt x="0" y="0"/>
                    </a:cubicBezTo>
                    <a:lnTo>
                      <a:pt x="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10" name="Freeform 166"/>
              <p:cNvSpPr>
                <a:spLocks/>
              </p:cNvSpPr>
              <p:nvPr/>
            </p:nvSpPr>
            <p:spPr bwMode="auto">
              <a:xfrm>
                <a:off x="4657" y="2411"/>
                <a:ext cx="60" cy="40"/>
              </a:xfrm>
              <a:custGeom>
                <a:avLst/>
                <a:gdLst>
                  <a:gd name="T0" fmla="*/ 35 w 60"/>
                  <a:gd name="T1" fmla="*/ 13 h 40"/>
                  <a:gd name="T2" fmla="*/ 35 w 60"/>
                  <a:gd name="T3" fmla="*/ 40 h 40"/>
                  <a:gd name="T4" fmla="*/ 24 w 60"/>
                  <a:gd name="T5" fmla="*/ 40 h 40"/>
                  <a:gd name="T6" fmla="*/ 24 w 60"/>
                  <a:gd name="T7" fmla="*/ 13 h 40"/>
                  <a:gd name="T8" fmla="*/ 0 w 60"/>
                  <a:gd name="T9" fmla="*/ 13 h 40"/>
                  <a:gd name="T10" fmla="*/ 0 w 60"/>
                  <a:gd name="T11" fmla="*/ 0 h 40"/>
                  <a:gd name="T12" fmla="*/ 60 w 60"/>
                  <a:gd name="T13" fmla="*/ 0 h 40"/>
                  <a:gd name="T14" fmla="*/ 60 w 60"/>
                  <a:gd name="T15" fmla="*/ 13 h 40"/>
                  <a:gd name="T16" fmla="*/ 35 w 60"/>
                  <a:gd name="T17" fmla="*/ 13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0">
                    <a:moveTo>
                      <a:pt x="35" y="13"/>
                    </a:moveTo>
                    <a:lnTo>
                      <a:pt x="35" y="40"/>
                    </a:lnTo>
                    <a:lnTo>
                      <a:pt x="24" y="40"/>
                    </a:lnTo>
                    <a:lnTo>
                      <a:pt x="24" y="13"/>
                    </a:lnTo>
                    <a:lnTo>
                      <a:pt x="0" y="13"/>
                    </a:lnTo>
                    <a:lnTo>
                      <a:pt x="0" y="0"/>
                    </a:lnTo>
                    <a:lnTo>
                      <a:pt x="60" y="0"/>
                    </a:lnTo>
                    <a:lnTo>
                      <a:pt x="60" y="13"/>
                    </a:lnTo>
                    <a:lnTo>
                      <a:pt x="35" y="1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11" name="Rectangle 167"/>
              <p:cNvSpPr>
                <a:spLocks noChangeArrowheads="1"/>
              </p:cNvSpPr>
              <p:nvPr/>
            </p:nvSpPr>
            <p:spPr bwMode="auto">
              <a:xfrm>
                <a:off x="4385" y="2476"/>
                <a:ext cx="58" cy="11"/>
              </a:xfrm>
              <a:prstGeom prst="rect">
                <a:avLst/>
              </a:prstGeom>
              <a:solidFill>
                <a:srgbClr val="F6921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12" name="Rectangle 168"/>
              <p:cNvSpPr>
                <a:spLocks noChangeArrowheads="1"/>
              </p:cNvSpPr>
              <p:nvPr/>
            </p:nvSpPr>
            <p:spPr bwMode="auto">
              <a:xfrm>
                <a:off x="4468" y="2476"/>
                <a:ext cx="89" cy="11"/>
              </a:xfrm>
              <a:prstGeom prst="rect">
                <a:avLst/>
              </a:prstGeom>
              <a:solidFill>
                <a:srgbClr val="EC135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13" name="Rectangle 169"/>
              <p:cNvSpPr>
                <a:spLocks noChangeArrowheads="1"/>
              </p:cNvSpPr>
              <p:nvPr/>
            </p:nvSpPr>
            <p:spPr bwMode="auto">
              <a:xfrm>
                <a:off x="4568" y="2476"/>
                <a:ext cx="31" cy="11"/>
              </a:xfrm>
              <a:prstGeom prst="rect">
                <a:avLst/>
              </a:prstGeom>
              <a:solidFill>
                <a:srgbClr val="009B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14" name="Rectangle 170"/>
              <p:cNvSpPr>
                <a:spLocks noChangeArrowheads="1"/>
              </p:cNvSpPr>
              <p:nvPr/>
            </p:nvSpPr>
            <p:spPr bwMode="auto">
              <a:xfrm>
                <a:off x="4871" y="2476"/>
                <a:ext cx="28" cy="11"/>
              </a:xfrm>
              <a:prstGeom prst="rect">
                <a:avLst/>
              </a:prstGeom>
              <a:solidFill>
                <a:srgbClr val="EC135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15" name="Rectangle 171"/>
              <p:cNvSpPr>
                <a:spLocks noChangeArrowheads="1"/>
              </p:cNvSpPr>
              <p:nvPr/>
            </p:nvSpPr>
            <p:spPr bwMode="auto">
              <a:xfrm>
                <a:off x="4790" y="2476"/>
                <a:ext cx="69" cy="11"/>
              </a:xfrm>
              <a:prstGeom prst="rect">
                <a:avLst/>
              </a:prstGeom>
              <a:solidFill>
                <a:srgbClr val="FFD3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16" name="Rectangle 172"/>
              <p:cNvSpPr>
                <a:spLocks noChangeArrowheads="1"/>
              </p:cNvSpPr>
              <p:nvPr/>
            </p:nvSpPr>
            <p:spPr bwMode="auto">
              <a:xfrm>
                <a:off x="4623" y="2476"/>
                <a:ext cx="145" cy="11"/>
              </a:xfrm>
              <a:prstGeom prst="rect">
                <a:avLst/>
              </a:prstGeom>
              <a:solidFill>
                <a:srgbClr val="82B3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17" name="Rectangle 173"/>
              <p:cNvSpPr>
                <a:spLocks noChangeArrowheads="1"/>
              </p:cNvSpPr>
              <p:nvPr/>
            </p:nvSpPr>
            <p:spPr bwMode="auto">
              <a:xfrm>
                <a:off x="5407" y="2373"/>
                <a:ext cx="107" cy="87"/>
              </a:xfrm>
              <a:prstGeom prst="rect">
                <a:avLst/>
              </a:prstGeom>
              <a:solidFill>
                <a:srgbClr val="DABB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18" name="Freeform 174"/>
              <p:cNvSpPr>
                <a:spLocks/>
              </p:cNvSpPr>
              <p:nvPr/>
            </p:nvSpPr>
            <p:spPr bwMode="auto">
              <a:xfrm>
                <a:off x="5407" y="2364"/>
                <a:ext cx="107" cy="40"/>
              </a:xfrm>
              <a:custGeom>
                <a:avLst/>
                <a:gdLst>
                  <a:gd name="T0" fmla="*/ 0 w 48"/>
                  <a:gd name="T1" fmla="*/ 0 h 18"/>
                  <a:gd name="T2" fmla="*/ 0 w 48"/>
                  <a:gd name="T3" fmla="*/ 12 h 18"/>
                  <a:gd name="T4" fmla="*/ 24 w 48"/>
                  <a:gd name="T5" fmla="*/ 18 h 18"/>
                  <a:gd name="T6" fmla="*/ 48 w 48"/>
                  <a:gd name="T7" fmla="*/ 12 h 18"/>
                  <a:gd name="T8" fmla="*/ 48 w 48"/>
                  <a:gd name="T9" fmla="*/ 0 h 18"/>
                  <a:gd name="T10" fmla="*/ 0 w 48"/>
                  <a:gd name="T11" fmla="*/ 0 h 18"/>
                </a:gdLst>
                <a:ahLst/>
                <a:cxnLst>
                  <a:cxn ang="0">
                    <a:pos x="T0" y="T1"/>
                  </a:cxn>
                  <a:cxn ang="0">
                    <a:pos x="T2" y="T3"/>
                  </a:cxn>
                  <a:cxn ang="0">
                    <a:pos x="T4" y="T5"/>
                  </a:cxn>
                  <a:cxn ang="0">
                    <a:pos x="T6" y="T7"/>
                  </a:cxn>
                  <a:cxn ang="0">
                    <a:pos x="T8" y="T9"/>
                  </a:cxn>
                  <a:cxn ang="0">
                    <a:pos x="T10" y="T11"/>
                  </a:cxn>
                </a:cxnLst>
                <a:rect l="0" t="0" r="r" b="b"/>
                <a:pathLst>
                  <a:path w="48" h="18">
                    <a:moveTo>
                      <a:pt x="0" y="0"/>
                    </a:moveTo>
                    <a:cubicBezTo>
                      <a:pt x="0" y="12"/>
                      <a:pt x="0" y="12"/>
                      <a:pt x="0" y="12"/>
                    </a:cubicBezTo>
                    <a:cubicBezTo>
                      <a:pt x="8" y="16"/>
                      <a:pt x="16" y="18"/>
                      <a:pt x="24" y="18"/>
                    </a:cubicBezTo>
                    <a:cubicBezTo>
                      <a:pt x="33" y="18"/>
                      <a:pt x="40" y="16"/>
                      <a:pt x="48" y="12"/>
                    </a:cubicBezTo>
                    <a:cubicBezTo>
                      <a:pt x="48" y="0"/>
                      <a:pt x="48" y="0"/>
                      <a:pt x="48" y="0"/>
                    </a:cubicBezTo>
                    <a:lnTo>
                      <a:pt x="0" y="0"/>
                    </a:lnTo>
                    <a:close/>
                  </a:path>
                </a:pathLst>
              </a:custGeom>
              <a:solidFill>
                <a:srgbClr val="CEAB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19" name="Freeform 175"/>
              <p:cNvSpPr>
                <a:spLocks/>
              </p:cNvSpPr>
              <p:nvPr/>
            </p:nvSpPr>
            <p:spPr bwMode="auto">
              <a:xfrm>
                <a:off x="5262" y="2025"/>
                <a:ext cx="397" cy="375"/>
              </a:xfrm>
              <a:custGeom>
                <a:avLst/>
                <a:gdLst>
                  <a:gd name="T0" fmla="*/ 173 w 178"/>
                  <a:gd name="T1" fmla="*/ 84 h 168"/>
                  <a:gd name="T2" fmla="*/ 89 w 178"/>
                  <a:gd name="T3" fmla="*/ 0 h 168"/>
                  <a:gd name="T4" fmla="*/ 5 w 178"/>
                  <a:gd name="T5" fmla="*/ 84 h 168"/>
                  <a:gd name="T6" fmla="*/ 89 w 178"/>
                  <a:gd name="T7" fmla="*/ 168 h 168"/>
                  <a:gd name="T8" fmla="*/ 173 w 178"/>
                  <a:gd name="T9" fmla="*/ 84 h 168"/>
                </a:gdLst>
                <a:ahLst/>
                <a:cxnLst>
                  <a:cxn ang="0">
                    <a:pos x="T0" y="T1"/>
                  </a:cxn>
                  <a:cxn ang="0">
                    <a:pos x="T2" y="T3"/>
                  </a:cxn>
                  <a:cxn ang="0">
                    <a:pos x="T4" y="T5"/>
                  </a:cxn>
                  <a:cxn ang="0">
                    <a:pos x="T6" y="T7"/>
                  </a:cxn>
                  <a:cxn ang="0">
                    <a:pos x="T8" y="T9"/>
                  </a:cxn>
                </a:cxnLst>
                <a:rect l="0" t="0" r="r" b="b"/>
                <a:pathLst>
                  <a:path w="178" h="168">
                    <a:moveTo>
                      <a:pt x="173" y="84"/>
                    </a:moveTo>
                    <a:cubicBezTo>
                      <a:pt x="173" y="84"/>
                      <a:pt x="178" y="0"/>
                      <a:pt x="89" y="0"/>
                    </a:cubicBezTo>
                    <a:cubicBezTo>
                      <a:pt x="0" y="0"/>
                      <a:pt x="5" y="84"/>
                      <a:pt x="5" y="84"/>
                    </a:cubicBezTo>
                    <a:cubicBezTo>
                      <a:pt x="5" y="84"/>
                      <a:pt x="40" y="168"/>
                      <a:pt x="89" y="168"/>
                    </a:cubicBezTo>
                    <a:cubicBezTo>
                      <a:pt x="138" y="168"/>
                      <a:pt x="173" y="84"/>
                      <a:pt x="173" y="84"/>
                    </a:cubicBezTo>
                    <a:close/>
                  </a:path>
                </a:pathLst>
              </a:custGeom>
              <a:solidFill>
                <a:srgbClr val="DABB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20" name="Freeform 176"/>
              <p:cNvSpPr>
                <a:spLocks/>
              </p:cNvSpPr>
              <p:nvPr/>
            </p:nvSpPr>
            <p:spPr bwMode="auto">
              <a:xfrm>
                <a:off x="5269" y="2077"/>
                <a:ext cx="131" cy="303"/>
              </a:xfrm>
              <a:custGeom>
                <a:avLst/>
                <a:gdLst>
                  <a:gd name="T0" fmla="*/ 25 w 59"/>
                  <a:gd name="T1" fmla="*/ 0 h 136"/>
                  <a:gd name="T2" fmla="*/ 3 w 59"/>
                  <a:gd name="T3" fmla="*/ 61 h 136"/>
                  <a:gd name="T4" fmla="*/ 59 w 59"/>
                  <a:gd name="T5" fmla="*/ 136 h 136"/>
                  <a:gd name="T6" fmla="*/ 25 w 59"/>
                  <a:gd name="T7" fmla="*/ 0 h 136"/>
                </a:gdLst>
                <a:ahLst/>
                <a:cxnLst>
                  <a:cxn ang="0">
                    <a:pos x="T0" y="T1"/>
                  </a:cxn>
                  <a:cxn ang="0">
                    <a:pos x="T2" y="T3"/>
                  </a:cxn>
                  <a:cxn ang="0">
                    <a:pos x="T4" y="T5"/>
                  </a:cxn>
                  <a:cxn ang="0">
                    <a:pos x="T6" y="T7"/>
                  </a:cxn>
                </a:cxnLst>
                <a:rect l="0" t="0" r="r" b="b"/>
                <a:pathLst>
                  <a:path w="59" h="136">
                    <a:moveTo>
                      <a:pt x="25" y="0"/>
                    </a:moveTo>
                    <a:cubicBezTo>
                      <a:pt x="0" y="24"/>
                      <a:pt x="3" y="61"/>
                      <a:pt x="3" y="61"/>
                    </a:cubicBezTo>
                    <a:cubicBezTo>
                      <a:pt x="3" y="61"/>
                      <a:pt x="25" y="114"/>
                      <a:pt x="59" y="136"/>
                    </a:cubicBezTo>
                    <a:cubicBezTo>
                      <a:pt x="27" y="94"/>
                      <a:pt x="25" y="19"/>
                      <a:pt x="25" y="0"/>
                    </a:cubicBezTo>
                    <a:close/>
                  </a:path>
                </a:pathLst>
              </a:custGeom>
              <a:solidFill>
                <a:srgbClr val="CEAB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21" name="Freeform 177"/>
              <p:cNvSpPr>
                <a:spLocks/>
              </p:cNvSpPr>
              <p:nvPr/>
            </p:nvSpPr>
            <p:spPr bwMode="auto">
              <a:xfrm>
                <a:off x="5231" y="1947"/>
                <a:ext cx="470" cy="288"/>
              </a:xfrm>
              <a:custGeom>
                <a:avLst/>
                <a:gdLst>
                  <a:gd name="T0" fmla="*/ 42 w 211"/>
                  <a:gd name="T1" fmla="*/ 117 h 129"/>
                  <a:gd name="T2" fmla="*/ 80 w 211"/>
                  <a:gd name="T3" fmla="*/ 101 h 129"/>
                  <a:gd name="T4" fmla="*/ 125 w 211"/>
                  <a:gd name="T5" fmla="*/ 97 h 129"/>
                  <a:gd name="T6" fmla="*/ 164 w 211"/>
                  <a:gd name="T7" fmla="*/ 109 h 129"/>
                  <a:gd name="T8" fmla="*/ 185 w 211"/>
                  <a:gd name="T9" fmla="*/ 126 h 129"/>
                  <a:gd name="T10" fmla="*/ 176 w 211"/>
                  <a:gd name="T11" fmla="*/ 28 h 129"/>
                  <a:gd name="T12" fmla="*/ 103 w 211"/>
                  <a:gd name="T13" fmla="*/ 0 h 129"/>
                  <a:gd name="T14" fmla="*/ 28 w 211"/>
                  <a:gd name="T15" fmla="*/ 44 h 129"/>
                  <a:gd name="T16" fmla="*/ 23 w 211"/>
                  <a:gd name="T17" fmla="*/ 129 h 129"/>
                  <a:gd name="T18" fmla="*/ 42 w 211"/>
                  <a:gd name="T19" fmla="*/ 11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1" h="129">
                    <a:moveTo>
                      <a:pt x="42" y="117"/>
                    </a:moveTo>
                    <a:cubicBezTo>
                      <a:pt x="80" y="101"/>
                      <a:pt x="80" y="101"/>
                      <a:pt x="80" y="101"/>
                    </a:cubicBezTo>
                    <a:cubicBezTo>
                      <a:pt x="125" y="97"/>
                      <a:pt x="125" y="97"/>
                      <a:pt x="125" y="97"/>
                    </a:cubicBezTo>
                    <a:cubicBezTo>
                      <a:pt x="164" y="109"/>
                      <a:pt x="164" y="109"/>
                      <a:pt x="164" y="109"/>
                    </a:cubicBezTo>
                    <a:cubicBezTo>
                      <a:pt x="185" y="126"/>
                      <a:pt x="185" y="126"/>
                      <a:pt x="185" y="126"/>
                    </a:cubicBezTo>
                    <a:cubicBezTo>
                      <a:pt x="185" y="126"/>
                      <a:pt x="211" y="70"/>
                      <a:pt x="176" y="28"/>
                    </a:cubicBezTo>
                    <a:cubicBezTo>
                      <a:pt x="157" y="7"/>
                      <a:pt x="103" y="0"/>
                      <a:pt x="103" y="0"/>
                    </a:cubicBezTo>
                    <a:cubicBezTo>
                      <a:pt x="103" y="0"/>
                      <a:pt x="55" y="3"/>
                      <a:pt x="28" y="44"/>
                    </a:cubicBezTo>
                    <a:cubicBezTo>
                      <a:pt x="0" y="85"/>
                      <a:pt x="23" y="129"/>
                      <a:pt x="23" y="129"/>
                    </a:cubicBezTo>
                    <a:lnTo>
                      <a:pt x="42" y="117"/>
                    </a:lnTo>
                    <a:close/>
                  </a:path>
                </a:pathLst>
              </a:custGeom>
              <a:solidFill>
                <a:srgbClr val="3013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22" name="Freeform 178"/>
              <p:cNvSpPr>
                <a:spLocks/>
              </p:cNvSpPr>
              <p:nvPr/>
            </p:nvSpPr>
            <p:spPr bwMode="auto">
              <a:xfrm>
                <a:off x="5231" y="1947"/>
                <a:ext cx="223" cy="288"/>
              </a:xfrm>
              <a:custGeom>
                <a:avLst/>
                <a:gdLst>
                  <a:gd name="T0" fmla="*/ 86 w 100"/>
                  <a:gd name="T1" fmla="*/ 53 h 129"/>
                  <a:gd name="T2" fmla="*/ 100 w 100"/>
                  <a:gd name="T3" fmla="*/ 0 h 129"/>
                  <a:gd name="T4" fmla="*/ 28 w 100"/>
                  <a:gd name="T5" fmla="*/ 44 h 129"/>
                  <a:gd name="T6" fmla="*/ 23 w 100"/>
                  <a:gd name="T7" fmla="*/ 129 h 129"/>
                  <a:gd name="T8" fmla="*/ 57 w 100"/>
                  <a:gd name="T9" fmla="*/ 112 h 129"/>
                  <a:gd name="T10" fmla="*/ 93 w 100"/>
                  <a:gd name="T11" fmla="*/ 100 h 129"/>
                  <a:gd name="T12" fmla="*/ 86 w 100"/>
                  <a:gd name="T13" fmla="*/ 53 h 129"/>
                </a:gdLst>
                <a:ahLst/>
                <a:cxnLst>
                  <a:cxn ang="0">
                    <a:pos x="T0" y="T1"/>
                  </a:cxn>
                  <a:cxn ang="0">
                    <a:pos x="T2" y="T3"/>
                  </a:cxn>
                  <a:cxn ang="0">
                    <a:pos x="T4" y="T5"/>
                  </a:cxn>
                  <a:cxn ang="0">
                    <a:pos x="T6" y="T7"/>
                  </a:cxn>
                  <a:cxn ang="0">
                    <a:pos x="T8" y="T9"/>
                  </a:cxn>
                  <a:cxn ang="0">
                    <a:pos x="T10" y="T11"/>
                  </a:cxn>
                  <a:cxn ang="0">
                    <a:pos x="T12" y="T13"/>
                  </a:cxn>
                </a:cxnLst>
                <a:rect l="0" t="0" r="r" b="b"/>
                <a:pathLst>
                  <a:path w="100" h="129">
                    <a:moveTo>
                      <a:pt x="86" y="53"/>
                    </a:moveTo>
                    <a:cubicBezTo>
                      <a:pt x="87" y="33"/>
                      <a:pt x="93" y="15"/>
                      <a:pt x="100" y="0"/>
                    </a:cubicBezTo>
                    <a:cubicBezTo>
                      <a:pt x="90" y="2"/>
                      <a:pt x="51" y="9"/>
                      <a:pt x="28" y="44"/>
                    </a:cubicBezTo>
                    <a:cubicBezTo>
                      <a:pt x="0" y="85"/>
                      <a:pt x="23" y="129"/>
                      <a:pt x="23" y="129"/>
                    </a:cubicBezTo>
                    <a:cubicBezTo>
                      <a:pt x="57" y="112"/>
                      <a:pt x="57" y="112"/>
                      <a:pt x="57" y="112"/>
                    </a:cubicBezTo>
                    <a:cubicBezTo>
                      <a:pt x="93" y="100"/>
                      <a:pt x="93" y="100"/>
                      <a:pt x="93" y="100"/>
                    </a:cubicBezTo>
                    <a:cubicBezTo>
                      <a:pt x="93" y="100"/>
                      <a:pt x="85" y="71"/>
                      <a:pt x="86" y="53"/>
                    </a:cubicBezTo>
                    <a:close/>
                  </a:path>
                </a:pathLst>
              </a:custGeom>
              <a:solidFill>
                <a:srgbClr val="1B0C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23" name="Freeform 179"/>
              <p:cNvSpPr>
                <a:spLocks/>
              </p:cNvSpPr>
              <p:nvPr/>
            </p:nvSpPr>
            <p:spPr bwMode="auto">
              <a:xfrm>
                <a:off x="5432" y="2355"/>
                <a:ext cx="57" cy="18"/>
              </a:xfrm>
              <a:custGeom>
                <a:avLst/>
                <a:gdLst>
                  <a:gd name="T0" fmla="*/ 0 w 26"/>
                  <a:gd name="T1" fmla="*/ 4 h 8"/>
                  <a:gd name="T2" fmla="*/ 1 w 26"/>
                  <a:gd name="T3" fmla="*/ 3 h 8"/>
                  <a:gd name="T4" fmla="*/ 4 w 26"/>
                  <a:gd name="T5" fmla="*/ 2 h 8"/>
                  <a:gd name="T6" fmla="*/ 13 w 26"/>
                  <a:gd name="T7" fmla="*/ 0 h 8"/>
                  <a:gd name="T8" fmla="*/ 22 w 26"/>
                  <a:gd name="T9" fmla="*/ 2 h 8"/>
                  <a:gd name="T10" fmla="*/ 25 w 26"/>
                  <a:gd name="T11" fmla="*/ 3 h 8"/>
                  <a:gd name="T12" fmla="*/ 26 w 26"/>
                  <a:gd name="T13" fmla="*/ 4 h 8"/>
                  <a:gd name="T14" fmla="*/ 25 w 26"/>
                  <a:gd name="T15" fmla="*/ 5 h 8"/>
                  <a:gd name="T16" fmla="*/ 22 w 26"/>
                  <a:gd name="T17" fmla="*/ 6 h 8"/>
                  <a:gd name="T18" fmla="*/ 13 w 26"/>
                  <a:gd name="T19" fmla="*/ 8 h 8"/>
                  <a:gd name="T20" fmla="*/ 4 w 26"/>
                  <a:gd name="T21" fmla="*/ 6 h 8"/>
                  <a:gd name="T22" fmla="*/ 1 w 26"/>
                  <a:gd name="T23" fmla="*/ 5 h 8"/>
                  <a:gd name="T24" fmla="*/ 0 w 26"/>
                  <a:gd name="T25"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 h="8">
                    <a:moveTo>
                      <a:pt x="0" y="4"/>
                    </a:moveTo>
                    <a:cubicBezTo>
                      <a:pt x="0" y="4"/>
                      <a:pt x="0" y="4"/>
                      <a:pt x="1" y="3"/>
                    </a:cubicBezTo>
                    <a:cubicBezTo>
                      <a:pt x="2" y="3"/>
                      <a:pt x="3" y="2"/>
                      <a:pt x="4" y="2"/>
                    </a:cubicBezTo>
                    <a:cubicBezTo>
                      <a:pt x="7" y="1"/>
                      <a:pt x="10" y="0"/>
                      <a:pt x="13" y="0"/>
                    </a:cubicBezTo>
                    <a:cubicBezTo>
                      <a:pt x="16" y="0"/>
                      <a:pt x="20" y="1"/>
                      <a:pt x="22" y="2"/>
                    </a:cubicBezTo>
                    <a:cubicBezTo>
                      <a:pt x="23" y="2"/>
                      <a:pt x="24" y="3"/>
                      <a:pt x="25" y="3"/>
                    </a:cubicBezTo>
                    <a:cubicBezTo>
                      <a:pt x="26" y="4"/>
                      <a:pt x="26" y="4"/>
                      <a:pt x="26" y="4"/>
                    </a:cubicBezTo>
                    <a:cubicBezTo>
                      <a:pt x="26" y="4"/>
                      <a:pt x="26" y="4"/>
                      <a:pt x="25" y="5"/>
                    </a:cubicBezTo>
                    <a:cubicBezTo>
                      <a:pt x="24" y="5"/>
                      <a:pt x="23" y="6"/>
                      <a:pt x="22" y="6"/>
                    </a:cubicBezTo>
                    <a:cubicBezTo>
                      <a:pt x="20" y="7"/>
                      <a:pt x="16" y="8"/>
                      <a:pt x="13" y="8"/>
                    </a:cubicBezTo>
                    <a:cubicBezTo>
                      <a:pt x="10" y="8"/>
                      <a:pt x="7" y="7"/>
                      <a:pt x="4" y="6"/>
                    </a:cubicBezTo>
                    <a:cubicBezTo>
                      <a:pt x="3" y="6"/>
                      <a:pt x="2" y="5"/>
                      <a:pt x="1" y="5"/>
                    </a:cubicBezTo>
                    <a:cubicBezTo>
                      <a:pt x="0" y="4"/>
                      <a:pt x="0" y="4"/>
                      <a:pt x="0" y="4"/>
                    </a:cubicBezTo>
                    <a:close/>
                  </a:path>
                </a:pathLst>
              </a:custGeom>
              <a:solidFill>
                <a:srgbClr val="CEAB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24" name="Freeform 180"/>
              <p:cNvSpPr>
                <a:spLocks/>
              </p:cNvSpPr>
              <p:nvPr/>
            </p:nvSpPr>
            <p:spPr bwMode="auto">
              <a:xfrm>
                <a:off x="5360" y="2326"/>
                <a:ext cx="100" cy="60"/>
              </a:xfrm>
              <a:custGeom>
                <a:avLst/>
                <a:gdLst>
                  <a:gd name="T0" fmla="*/ 45 w 45"/>
                  <a:gd name="T1" fmla="*/ 0 h 27"/>
                  <a:gd name="T2" fmla="*/ 40 w 45"/>
                  <a:gd name="T3" fmla="*/ 0 h 27"/>
                  <a:gd name="T4" fmla="*/ 32 w 45"/>
                  <a:gd name="T5" fmla="*/ 5 h 27"/>
                  <a:gd name="T6" fmla="*/ 9 w 45"/>
                  <a:gd name="T7" fmla="*/ 9 h 27"/>
                  <a:gd name="T8" fmla="*/ 0 w 45"/>
                  <a:gd name="T9" fmla="*/ 16 h 27"/>
                  <a:gd name="T10" fmla="*/ 13 w 45"/>
                  <a:gd name="T11" fmla="*/ 27 h 27"/>
                  <a:gd name="T12" fmla="*/ 27 w 45"/>
                  <a:gd name="T13" fmla="*/ 19 h 27"/>
                  <a:gd name="T14" fmla="*/ 45 w 45"/>
                  <a:gd name="T15" fmla="*/ 15 h 27"/>
                  <a:gd name="T16" fmla="*/ 45 w 45"/>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7">
                    <a:moveTo>
                      <a:pt x="45" y="0"/>
                    </a:moveTo>
                    <a:cubicBezTo>
                      <a:pt x="40" y="0"/>
                      <a:pt x="40" y="0"/>
                      <a:pt x="40" y="0"/>
                    </a:cubicBezTo>
                    <a:cubicBezTo>
                      <a:pt x="40" y="0"/>
                      <a:pt x="38" y="3"/>
                      <a:pt x="32" y="5"/>
                    </a:cubicBezTo>
                    <a:cubicBezTo>
                      <a:pt x="26" y="7"/>
                      <a:pt x="19" y="4"/>
                      <a:pt x="9" y="9"/>
                    </a:cubicBezTo>
                    <a:cubicBezTo>
                      <a:pt x="4" y="11"/>
                      <a:pt x="1" y="14"/>
                      <a:pt x="0" y="16"/>
                    </a:cubicBezTo>
                    <a:cubicBezTo>
                      <a:pt x="4" y="21"/>
                      <a:pt x="8" y="24"/>
                      <a:pt x="13" y="27"/>
                    </a:cubicBezTo>
                    <a:cubicBezTo>
                      <a:pt x="16" y="25"/>
                      <a:pt x="20" y="21"/>
                      <a:pt x="27" y="19"/>
                    </a:cubicBezTo>
                    <a:cubicBezTo>
                      <a:pt x="37" y="16"/>
                      <a:pt x="45" y="15"/>
                      <a:pt x="45" y="15"/>
                    </a:cubicBezTo>
                    <a:lnTo>
                      <a:pt x="45" y="0"/>
                    </a:lnTo>
                    <a:close/>
                  </a:path>
                </a:pathLst>
              </a:custGeom>
              <a:solidFill>
                <a:srgbClr val="1B0C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25" name="Freeform 181"/>
              <p:cNvSpPr>
                <a:spLocks/>
              </p:cNvSpPr>
              <p:nvPr/>
            </p:nvSpPr>
            <p:spPr bwMode="auto">
              <a:xfrm>
                <a:off x="5460" y="2326"/>
                <a:ext cx="101" cy="60"/>
              </a:xfrm>
              <a:custGeom>
                <a:avLst/>
                <a:gdLst>
                  <a:gd name="T0" fmla="*/ 0 w 45"/>
                  <a:gd name="T1" fmla="*/ 0 h 27"/>
                  <a:gd name="T2" fmla="*/ 5 w 45"/>
                  <a:gd name="T3" fmla="*/ 0 h 27"/>
                  <a:gd name="T4" fmla="*/ 13 w 45"/>
                  <a:gd name="T5" fmla="*/ 5 h 27"/>
                  <a:gd name="T6" fmla="*/ 36 w 45"/>
                  <a:gd name="T7" fmla="*/ 9 h 27"/>
                  <a:gd name="T8" fmla="*/ 45 w 45"/>
                  <a:gd name="T9" fmla="*/ 16 h 27"/>
                  <a:gd name="T10" fmla="*/ 32 w 45"/>
                  <a:gd name="T11" fmla="*/ 27 h 27"/>
                  <a:gd name="T12" fmla="*/ 19 w 45"/>
                  <a:gd name="T13" fmla="*/ 19 h 27"/>
                  <a:gd name="T14" fmla="*/ 0 w 45"/>
                  <a:gd name="T15" fmla="*/ 15 h 27"/>
                  <a:gd name="T16" fmla="*/ 0 w 45"/>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7">
                    <a:moveTo>
                      <a:pt x="0" y="0"/>
                    </a:moveTo>
                    <a:cubicBezTo>
                      <a:pt x="5" y="0"/>
                      <a:pt x="5" y="0"/>
                      <a:pt x="5" y="0"/>
                    </a:cubicBezTo>
                    <a:cubicBezTo>
                      <a:pt x="5" y="0"/>
                      <a:pt x="7" y="3"/>
                      <a:pt x="13" y="5"/>
                    </a:cubicBezTo>
                    <a:cubicBezTo>
                      <a:pt x="19" y="7"/>
                      <a:pt x="26" y="4"/>
                      <a:pt x="36" y="9"/>
                    </a:cubicBezTo>
                    <a:cubicBezTo>
                      <a:pt x="41" y="11"/>
                      <a:pt x="44" y="14"/>
                      <a:pt x="45" y="16"/>
                    </a:cubicBezTo>
                    <a:cubicBezTo>
                      <a:pt x="41" y="21"/>
                      <a:pt x="37" y="24"/>
                      <a:pt x="32" y="27"/>
                    </a:cubicBezTo>
                    <a:cubicBezTo>
                      <a:pt x="30" y="25"/>
                      <a:pt x="25" y="21"/>
                      <a:pt x="19" y="19"/>
                    </a:cubicBezTo>
                    <a:cubicBezTo>
                      <a:pt x="8" y="16"/>
                      <a:pt x="0" y="15"/>
                      <a:pt x="0" y="15"/>
                    </a:cubicBezTo>
                    <a:lnTo>
                      <a:pt x="0" y="0"/>
                    </a:lnTo>
                    <a:close/>
                  </a:path>
                </a:pathLst>
              </a:custGeom>
              <a:solidFill>
                <a:srgbClr val="3013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26" name="Freeform 182"/>
              <p:cNvSpPr>
                <a:spLocks/>
              </p:cNvSpPr>
              <p:nvPr/>
            </p:nvSpPr>
            <p:spPr bwMode="auto">
              <a:xfrm>
                <a:off x="5358" y="2235"/>
                <a:ext cx="62" cy="31"/>
              </a:xfrm>
              <a:custGeom>
                <a:avLst/>
                <a:gdLst>
                  <a:gd name="T0" fmla="*/ 14 w 28"/>
                  <a:gd name="T1" fmla="*/ 13 h 14"/>
                  <a:gd name="T2" fmla="*/ 28 w 28"/>
                  <a:gd name="T3" fmla="*/ 0 h 14"/>
                  <a:gd name="T4" fmla="*/ 0 w 28"/>
                  <a:gd name="T5" fmla="*/ 0 h 14"/>
                  <a:gd name="T6" fmla="*/ 14 w 28"/>
                  <a:gd name="T7" fmla="*/ 13 h 14"/>
                </a:gdLst>
                <a:ahLst/>
                <a:cxnLst>
                  <a:cxn ang="0">
                    <a:pos x="T0" y="T1"/>
                  </a:cxn>
                  <a:cxn ang="0">
                    <a:pos x="T2" y="T3"/>
                  </a:cxn>
                  <a:cxn ang="0">
                    <a:pos x="T4" y="T5"/>
                  </a:cxn>
                  <a:cxn ang="0">
                    <a:pos x="T6" y="T7"/>
                  </a:cxn>
                </a:cxnLst>
                <a:rect l="0" t="0" r="r" b="b"/>
                <a:pathLst>
                  <a:path w="28" h="14">
                    <a:moveTo>
                      <a:pt x="14" y="13"/>
                    </a:moveTo>
                    <a:cubicBezTo>
                      <a:pt x="21" y="13"/>
                      <a:pt x="28" y="7"/>
                      <a:pt x="28" y="0"/>
                    </a:cubicBezTo>
                    <a:cubicBezTo>
                      <a:pt x="0" y="0"/>
                      <a:pt x="0" y="0"/>
                      <a:pt x="0" y="0"/>
                    </a:cubicBezTo>
                    <a:cubicBezTo>
                      <a:pt x="0" y="7"/>
                      <a:pt x="6" y="14"/>
                      <a:pt x="14" y="13"/>
                    </a:cubicBezTo>
                    <a:close/>
                  </a:path>
                </a:pathLst>
              </a:custGeom>
              <a:solidFill>
                <a:srgbClr val="3B22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27" name="Freeform 183"/>
              <p:cNvSpPr>
                <a:spLocks/>
              </p:cNvSpPr>
              <p:nvPr/>
            </p:nvSpPr>
            <p:spPr bwMode="auto">
              <a:xfrm>
                <a:off x="5503" y="2235"/>
                <a:ext cx="60" cy="31"/>
              </a:xfrm>
              <a:custGeom>
                <a:avLst/>
                <a:gdLst>
                  <a:gd name="T0" fmla="*/ 14 w 27"/>
                  <a:gd name="T1" fmla="*/ 14 h 14"/>
                  <a:gd name="T2" fmla="*/ 0 w 27"/>
                  <a:gd name="T3" fmla="*/ 0 h 14"/>
                  <a:gd name="T4" fmla="*/ 27 w 27"/>
                  <a:gd name="T5" fmla="*/ 0 h 14"/>
                  <a:gd name="T6" fmla="*/ 14 w 27"/>
                  <a:gd name="T7" fmla="*/ 14 h 14"/>
                </a:gdLst>
                <a:ahLst/>
                <a:cxnLst>
                  <a:cxn ang="0">
                    <a:pos x="T0" y="T1"/>
                  </a:cxn>
                  <a:cxn ang="0">
                    <a:pos x="T2" y="T3"/>
                  </a:cxn>
                  <a:cxn ang="0">
                    <a:pos x="T4" y="T5"/>
                  </a:cxn>
                  <a:cxn ang="0">
                    <a:pos x="T6" y="T7"/>
                  </a:cxn>
                </a:cxnLst>
                <a:rect l="0" t="0" r="r" b="b"/>
                <a:pathLst>
                  <a:path w="27" h="14">
                    <a:moveTo>
                      <a:pt x="14" y="14"/>
                    </a:moveTo>
                    <a:cubicBezTo>
                      <a:pt x="6" y="14"/>
                      <a:pt x="0" y="8"/>
                      <a:pt x="0" y="0"/>
                    </a:cubicBezTo>
                    <a:cubicBezTo>
                      <a:pt x="27" y="0"/>
                      <a:pt x="27" y="0"/>
                      <a:pt x="27" y="0"/>
                    </a:cubicBezTo>
                    <a:cubicBezTo>
                      <a:pt x="27" y="7"/>
                      <a:pt x="21" y="13"/>
                      <a:pt x="14" y="14"/>
                    </a:cubicBezTo>
                    <a:close/>
                  </a:path>
                </a:pathLst>
              </a:custGeom>
              <a:solidFill>
                <a:srgbClr val="3B22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28" name="Freeform 184"/>
              <p:cNvSpPr>
                <a:spLocks/>
              </p:cNvSpPr>
              <p:nvPr/>
            </p:nvSpPr>
            <p:spPr bwMode="auto">
              <a:xfrm>
                <a:off x="5585" y="2204"/>
                <a:ext cx="58" cy="93"/>
              </a:xfrm>
              <a:custGeom>
                <a:avLst/>
                <a:gdLst>
                  <a:gd name="T0" fmla="*/ 27 w 58"/>
                  <a:gd name="T1" fmla="*/ 0 h 93"/>
                  <a:gd name="T2" fmla="*/ 0 w 58"/>
                  <a:gd name="T3" fmla="*/ 93 h 93"/>
                  <a:gd name="T4" fmla="*/ 20 w 58"/>
                  <a:gd name="T5" fmla="*/ 89 h 93"/>
                  <a:gd name="T6" fmla="*/ 58 w 58"/>
                  <a:gd name="T7" fmla="*/ 24 h 93"/>
                  <a:gd name="T8" fmla="*/ 27 w 58"/>
                  <a:gd name="T9" fmla="*/ 0 h 93"/>
                </a:gdLst>
                <a:ahLst/>
                <a:cxnLst>
                  <a:cxn ang="0">
                    <a:pos x="T0" y="T1"/>
                  </a:cxn>
                  <a:cxn ang="0">
                    <a:pos x="T2" y="T3"/>
                  </a:cxn>
                  <a:cxn ang="0">
                    <a:pos x="T4" y="T5"/>
                  </a:cxn>
                  <a:cxn ang="0">
                    <a:pos x="T6" y="T7"/>
                  </a:cxn>
                  <a:cxn ang="0">
                    <a:pos x="T8" y="T9"/>
                  </a:cxn>
                </a:cxnLst>
                <a:rect l="0" t="0" r="r" b="b"/>
                <a:pathLst>
                  <a:path w="58" h="93">
                    <a:moveTo>
                      <a:pt x="27" y="0"/>
                    </a:moveTo>
                    <a:lnTo>
                      <a:pt x="0" y="93"/>
                    </a:lnTo>
                    <a:lnTo>
                      <a:pt x="20" y="89"/>
                    </a:lnTo>
                    <a:lnTo>
                      <a:pt x="58" y="24"/>
                    </a:lnTo>
                    <a:lnTo>
                      <a:pt x="27" y="0"/>
                    </a:lnTo>
                    <a:close/>
                  </a:path>
                </a:pathLst>
              </a:custGeom>
              <a:solidFill>
                <a:srgbClr val="1B0C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29" name="Freeform 185"/>
              <p:cNvSpPr>
                <a:spLocks/>
              </p:cNvSpPr>
              <p:nvPr/>
            </p:nvSpPr>
            <p:spPr bwMode="auto">
              <a:xfrm>
                <a:off x="5282" y="2210"/>
                <a:ext cx="69" cy="105"/>
              </a:xfrm>
              <a:custGeom>
                <a:avLst/>
                <a:gdLst>
                  <a:gd name="T0" fmla="*/ 38 w 69"/>
                  <a:gd name="T1" fmla="*/ 0 h 105"/>
                  <a:gd name="T2" fmla="*/ 54 w 69"/>
                  <a:gd name="T3" fmla="*/ 65 h 105"/>
                  <a:gd name="T4" fmla="*/ 69 w 69"/>
                  <a:gd name="T5" fmla="*/ 105 h 105"/>
                  <a:gd name="T6" fmla="*/ 47 w 69"/>
                  <a:gd name="T7" fmla="*/ 103 h 105"/>
                  <a:gd name="T8" fmla="*/ 0 w 69"/>
                  <a:gd name="T9" fmla="*/ 25 h 105"/>
                  <a:gd name="T10" fmla="*/ 38 w 69"/>
                  <a:gd name="T11" fmla="*/ 0 h 105"/>
                </a:gdLst>
                <a:ahLst/>
                <a:cxnLst>
                  <a:cxn ang="0">
                    <a:pos x="T0" y="T1"/>
                  </a:cxn>
                  <a:cxn ang="0">
                    <a:pos x="T2" y="T3"/>
                  </a:cxn>
                  <a:cxn ang="0">
                    <a:pos x="T4" y="T5"/>
                  </a:cxn>
                  <a:cxn ang="0">
                    <a:pos x="T6" y="T7"/>
                  </a:cxn>
                  <a:cxn ang="0">
                    <a:pos x="T8" y="T9"/>
                  </a:cxn>
                  <a:cxn ang="0">
                    <a:pos x="T10" y="T11"/>
                  </a:cxn>
                </a:cxnLst>
                <a:rect l="0" t="0" r="r" b="b"/>
                <a:pathLst>
                  <a:path w="69" h="105">
                    <a:moveTo>
                      <a:pt x="38" y="0"/>
                    </a:moveTo>
                    <a:lnTo>
                      <a:pt x="54" y="65"/>
                    </a:lnTo>
                    <a:lnTo>
                      <a:pt x="69" y="105"/>
                    </a:lnTo>
                    <a:lnTo>
                      <a:pt x="47" y="103"/>
                    </a:lnTo>
                    <a:lnTo>
                      <a:pt x="0" y="25"/>
                    </a:lnTo>
                    <a:lnTo>
                      <a:pt x="38" y="0"/>
                    </a:lnTo>
                    <a:close/>
                  </a:path>
                </a:pathLst>
              </a:custGeom>
              <a:solidFill>
                <a:srgbClr val="1B0C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30" name="Freeform 186"/>
              <p:cNvSpPr>
                <a:spLocks noEditPoints="1"/>
              </p:cNvSpPr>
              <p:nvPr/>
            </p:nvSpPr>
            <p:spPr bwMode="auto">
              <a:xfrm>
                <a:off x="5311" y="2215"/>
                <a:ext cx="138" cy="76"/>
              </a:xfrm>
              <a:custGeom>
                <a:avLst/>
                <a:gdLst>
                  <a:gd name="T0" fmla="*/ 31 w 62"/>
                  <a:gd name="T1" fmla="*/ 34 h 34"/>
                  <a:gd name="T2" fmla="*/ 0 w 62"/>
                  <a:gd name="T3" fmla="*/ 3 h 34"/>
                  <a:gd name="T4" fmla="*/ 0 w 62"/>
                  <a:gd name="T5" fmla="*/ 0 h 34"/>
                  <a:gd name="T6" fmla="*/ 62 w 62"/>
                  <a:gd name="T7" fmla="*/ 0 h 34"/>
                  <a:gd name="T8" fmla="*/ 62 w 62"/>
                  <a:gd name="T9" fmla="*/ 3 h 34"/>
                  <a:gd name="T10" fmla="*/ 31 w 62"/>
                  <a:gd name="T11" fmla="*/ 34 h 34"/>
                  <a:gd name="T12" fmla="*/ 6 w 62"/>
                  <a:gd name="T13" fmla="*/ 5 h 34"/>
                  <a:gd name="T14" fmla="*/ 31 w 62"/>
                  <a:gd name="T15" fmla="*/ 29 h 34"/>
                  <a:gd name="T16" fmla="*/ 57 w 62"/>
                  <a:gd name="T17" fmla="*/ 5 h 34"/>
                  <a:gd name="T18" fmla="*/ 6 w 62"/>
                  <a:gd name="T19" fmla="*/ 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34">
                    <a:moveTo>
                      <a:pt x="31" y="34"/>
                    </a:moveTo>
                    <a:cubicBezTo>
                      <a:pt x="14" y="34"/>
                      <a:pt x="0" y="20"/>
                      <a:pt x="0" y="3"/>
                    </a:cubicBezTo>
                    <a:cubicBezTo>
                      <a:pt x="0" y="0"/>
                      <a:pt x="0" y="0"/>
                      <a:pt x="0" y="0"/>
                    </a:cubicBezTo>
                    <a:cubicBezTo>
                      <a:pt x="62" y="0"/>
                      <a:pt x="62" y="0"/>
                      <a:pt x="62" y="0"/>
                    </a:cubicBezTo>
                    <a:cubicBezTo>
                      <a:pt x="62" y="3"/>
                      <a:pt x="62" y="3"/>
                      <a:pt x="62" y="3"/>
                    </a:cubicBezTo>
                    <a:cubicBezTo>
                      <a:pt x="62" y="20"/>
                      <a:pt x="48" y="34"/>
                      <a:pt x="31" y="34"/>
                    </a:cubicBezTo>
                    <a:close/>
                    <a:moveTo>
                      <a:pt x="6" y="5"/>
                    </a:moveTo>
                    <a:cubicBezTo>
                      <a:pt x="7" y="18"/>
                      <a:pt x="18" y="29"/>
                      <a:pt x="31" y="29"/>
                    </a:cubicBezTo>
                    <a:cubicBezTo>
                      <a:pt x="45" y="29"/>
                      <a:pt x="55" y="18"/>
                      <a:pt x="57" y="5"/>
                    </a:cubicBezTo>
                    <a:lnTo>
                      <a:pt x="6" y="5"/>
                    </a:lnTo>
                    <a:close/>
                  </a:path>
                </a:pathLst>
              </a:custGeom>
              <a:solidFill>
                <a:srgbClr val="5151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31" name="Freeform 187"/>
              <p:cNvSpPr>
                <a:spLocks noEditPoints="1"/>
              </p:cNvSpPr>
              <p:nvPr/>
            </p:nvSpPr>
            <p:spPr bwMode="auto">
              <a:xfrm>
                <a:off x="5467" y="2215"/>
                <a:ext cx="136" cy="76"/>
              </a:xfrm>
              <a:custGeom>
                <a:avLst/>
                <a:gdLst>
                  <a:gd name="T0" fmla="*/ 30 w 61"/>
                  <a:gd name="T1" fmla="*/ 34 h 34"/>
                  <a:gd name="T2" fmla="*/ 0 w 61"/>
                  <a:gd name="T3" fmla="*/ 3 h 34"/>
                  <a:gd name="T4" fmla="*/ 0 w 61"/>
                  <a:gd name="T5" fmla="*/ 0 h 34"/>
                  <a:gd name="T6" fmla="*/ 61 w 61"/>
                  <a:gd name="T7" fmla="*/ 0 h 34"/>
                  <a:gd name="T8" fmla="*/ 61 w 61"/>
                  <a:gd name="T9" fmla="*/ 3 h 34"/>
                  <a:gd name="T10" fmla="*/ 30 w 61"/>
                  <a:gd name="T11" fmla="*/ 34 h 34"/>
                  <a:gd name="T12" fmla="*/ 5 w 61"/>
                  <a:gd name="T13" fmla="*/ 5 h 34"/>
                  <a:gd name="T14" fmla="*/ 30 w 61"/>
                  <a:gd name="T15" fmla="*/ 29 h 34"/>
                  <a:gd name="T16" fmla="*/ 56 w 61"/>
                  <a:gd name="T17" fmla="*/ 5 h 34"/>
                  <a:gd name="T18" fmla="*/ 5 w 61"/>
                  <a:gd name="T19" fmla="*/ 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34">
                    <a:moveTo>
                      <a:pt x="30" y="34"/>
                    </a:moveTo>
                    <a:cubicBezTo>
                      <a:pt x="13" y="34"/>
                      <a:pt x="0" y="20"/>
                      <a:pt x="0" y="3"/>
                    </a:cubicBezTo>
                    <a:cubicBezTo>
                      <a:pt x="0" y="0"/>
                      <a:pt x="0" y="0"/>
                      <a:pt x="0" y="0"/>
                    </a:cubicBezTo>
                    <a:cubicBezTo>
                      <a:pt x="61" y="0"/>
                      <a:pt x="61" y="0"/>
                      <a:pt x="61" y="0"/>
                    </a:cubicBezTo>
                    <a:cubicBezTo>
                      <a:pt x="61" y="3"/>
                      <a:pt x="61" y="3"/>
                      <a:pt x="61" y="3"/>
                    </a:cubicBezTo>
                    <a:cubicBezTo>
                      <a:pt x="61" y="20"/>
                      <a:pt x="47" y="34"/>
                      <a:pt x="30" y="34"/>
                    </a:cubicBezTo>
                    <a:close/>
                    <a:moveTo>
                      <a:pt x="5" y="5"/>
                    </a:moveTo>
                    <a:cubicBezTo>
                      <a:pt x="6" y="18"/>
                      <a:pt x="17" y="29"/>
                      <a:pt x="30" y="29"/>
                    </a:cubicBezTo>
                    <a:cubicBezTo>
                      <a:pt x="44" y="29"/>
                      <a:pt x="55" y="18"/>
                      <a:pt x="56" y="5"/>
                    </a:cubicBezTo>
                    <a:lnTo>
                      <a:pt x="5" y="5"/>
                    </a:lnTo>
                    <a:close/>
                  </a:path>
                </a:pathLst>
              </a:custGeom>
              <a:solidFill>
                <a:srgbClr val="5151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32" name="Rectangle 188"/>
              <p:cNvSpPr>
                <a:spLocks noChangeArrowheads="1"/>
              </p:cNvSpPr>
              <p:nvPr/>
            </p:nvSpPr>
            <p:spPr bwMode="auto">
              <a:xfrm>
                <a:off x="5434" y="2215"/>
                <a:ext cx="46" cy="11"/>
              </a:xfrm>
              <a:prstGeom prst="rect">
                <a:avLst/>
              </a:prstGeom>
              <a:solidFill>
                <a:srgbClr val="51515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33" name="Freeform 189"/>
              <p:cNvSpPr>
                <a:spLocks noEditPoints="1"/>
              </p:cNvSpPr>
              <p:nvPr/>
            </p:nvSpPr>
            <p:spPr bwMode="auto">
              <a:xfrm>
                <a:off x="5316" y="2213"/>
                <a:ext cx="136" cy="73"/>
              </a:xfrm>
              <a:custGeom>
                <a:avLst/>
                <a:gdLst>
                  <a:gd name="T0" fmla="*/ 30 w 61"/>
                  <a:gd name="T1" fmla="*/ 33 h 33"/>
                  <a:gd name="T2" fmla="*/ 0 w 61"/>
                  <a:gd name="T3" fmla="*/ 2 h 33"/>
                  <a:gd name="T4" fmla="*/ 0 w 61"/>
                  <a:gd name="T5" fmla="*/ 0 h 33"/>
                  <a:gd name="T6" fmla="*/ 61 w 61"/>
                  <a:gd name="T7" fmla="*/ 0 h 33"/>
                  <a:gd name="T8" fmla="*/ 61 w 61"/>
                  <a:gd name="T9" fmla="*/ 2 h 33"/>
                  <a:gd name="T10" fmla="*/ 30 w 61"/>
                  <a:gd name="T11" fmla="*/ 33 h 33"/>
                  <a:gd name="T12" fmla="*/ 5 w 61"/>
                  <a:gd name="T13" fmla="*/ 5 h 33"/>
                  <a:gd name="T14" fmla="*/ 30 w 61"/>
                  <a:gd name="T15" fmla="*/ 28 h 33"/>
                  <a:gd name="T16" fmla="*/ 56 w 61"/>
                  <a:gd name="T17" fmla="*/ 5 h 33"/>
                  <a:gd name="T18" fmla="*/ 5 w 61"/>
                  <a:gd name="T19" fmla="*/ 5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33">
                    <a:moveTo>
                      <a:pt x="30" y="33"/>
                    </a:moveTo>
                    <a:cubicBezTo>
                      <a:pt x="13" y="33"/>
                      <a:pt x="0" y="20"/>
                      <a:pt x="0" y="2"/>
                    </a:cubicBezTo>
                    <a:cubicBezTo>
                      <a:pt x="0" y="0"/>
                      <a:pt x="0" y="0"/>
                      <a:pt x="0" y="0"/>
                    </a:cubicBezTo>
                    <a:cubicBezTo>
                      <a:pt x="61" y="0"/>
                      <a:pt x="61" y="0"/>
                      <a:pt x="61" y="0"/>
                    </a:cubicBezTo>
                    <a:cubicBezTo>
                      <a:pt x="61" y="2"/>
                      <a:pt x="61" y="2"/>
                      <a:pt x="61" y="2"/>
                    </a:cubicBezTo>
                    <a:cubicBezTo>
                      <a:pt x="61" y="20"/>
                      <a:pt x="48" y="33"/>
                      <a:pt x="30" y="33"/>
                    </a:cubicBezTo>
                    <a:close/>
                    <a:moveTo>
                      <a:pt x="5" y="5"/>
                    </a:moveTo>
                    <a:cubicBezTo>
                      <a:pt x="6" y="18"/>
                      <a:pt x="17" y="28"/>
                      <a:pt x="30" y="28"/>
                    </a:cubicBezTo>
                    <a:cubicBezTo>
                      <a:pt x="44" y="28"/>
                      <a:pt x="55" y="18"/>
                      <a:pt x="56" y="5"/>
                    </a:cubicBezTo>
                    <a:lnTo>
                      <a:pt x="5" y="5"/>
                    </a:lnTo>
                    <a:close/>
                  </a:path>
                </a:pathLst>
              </a:custGeom>
              <a:solidFill>
                <a:srgbClr val="F1F1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34" name="Freeform 190"/>
              <p:cNvSpPr>
                <a:spLocks noEditPoints="1"/>
              </p:cNvSpPr>
              <p:nvPr/>
            </p:nvSpPr>
            <p:spPr bwMode="auto">
              <a:xfrm>
                <a:off x="5469" y="2213"/>
                <a:ext cx="138" cy="73"/>
              </a:xfrm>
              <a:custGeom>
                <a:avLst/>
                <a:gdLst>
                  <a:gd name="T0" fmla="*/ 31 w 62"/>
                  <a:gd name="T1" fmla="*/ 33 h 33"/>
                  <a:gd name="T2" fmla="*/ 0 w 62"/>
                  <a:gd name="T3" fmla="*/ 2 h 33"/>
                  <a:gd name="T4" fmla="*/ 0 w 62"/>
                  <a:gd name="T5" fmla="*/ 0 h 33"/>
                  <a:gd name="T6" fmla="*/ 62 w 62"/>
                  <a:gd name="T7" fmla="*/ 0 h 33"/>
                  <a:gd name="T8" fmla="*/ 62 w 62"/>
                  <a:gd name="T9" fmla="*/ 2 h 33"/>
                  <a:gd name="T10" fmla="*/ 31 w 62"/>
                  <a:gd name="T11" fmla="*/ 33 h 33"/>
                  <a:gd name="T12" fmla="*/ 5 w 62"/>
                  <a:gd name="T13" fmla="*/ 5 h 33"/>
                  <a:gd name="T14" fmla="*/ 31 w 62"/>
                  <a:gd name="T15" fmla="*/ 28 h 33"/>
                  <a:gd name="T16" fmla="*/ 56 w 62"/>
                  <a:gd name="T17" fmla="*/ 5 h 33"/>
                  <a:gd name="T18" fmla="*/ 5 w 62"/>
                  <a:gd name="T19" fmla="*/ 5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33">
                    <a:moveTo>
                      <a:pt x="31" y="33"/>
                    </a:moveTo>
                    <a:cubicBezTo>
                      <a:pt x="14" y="33"/>
                      <a:pt x="0" y="20"/>
                      <a:pt x="0" y="2"/>
                    </a:cubicBezTo>
                    <a:cubicBezTo>
                      <a:pt x="0" y="0"/>
                      <a:pt x="0" y="0"/>
                      <a:pt x="0" y="0"/>
                    </a:cubicBezTo>
                    <a:cubicBezTo>
                      <a:pt x="62" y="0"/>
                      <a:pt x="62" y="0"/>
                      <a:pt x="62" y="0"/>
                    </a:cubicBezTo>
                    <a:cubicBezTo>
                      <a:pt x="62" y="2"/>
                      <a:pt x="62" y="2"/>
                      <a:pt x="62" y="2"/>
                    </a:cubicBezTo>
                    <a:cubicBezTo>
                      <a:pt x="62" y="20"/>
                      <a:pt x="48" y="33"/>
                      <a:pt x="31" y="33"/>
                    </a:cubicBezTo>
                    <a:close/>
                    <a:moveTo>
                      <a:pt x="5" y="5"/>
                    </a:moveTo>
                    <a:cubicBezTo>
                      <a:pt x="6" y="18"/>
                      <a:pt x="17" y="28"/>
                      <a:pt x="31" y="28"/>
                    </a:cubicBezTo>
                    <a:cubicBezTo>
                      <a:pt x="44" y="28"/>
                      <a:pt x="55" y="18"/>
                      <a:pt x="56" y="5"/>
                    </a:cubicBezTo>
                    <a:lnTo>
                      <a:pt x="5" y="5"/>
                    </a:lnTo>
                    <a:close/>
                  </a:path>
                </a:pathLst>
              </a:custGeom>
              <a:solidFill>
                <a:srgbClr val="F1F1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35" name="Rectangle 191"/>
              <p:cNvSpPr>
                <a:spLocks noChangeArrowheads="1"/>
              </p:cNvSpPr>
              <p:nvPr/>
            </p:nvSpPr>
            <p:spPr bwMode="auto">
              <a:xfrm>
                <a:off x="5438" y="2213"/>
                <a:ext cx="45" cy="11"/>
              </a:xfrm>
              <a:prstGeom prst="rect">
                <a:avLst/>
              </a:prstGeom>
              <a:solidFill>
                <a:srgbClr val="F1F1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36" name="Rectangle 192"/>
              <p:cNvSpPr>
                <a:spLocks noChangeArrowheads="1"/>
              </p:cNvSpPr>
              <p:nvPr/>
            </p:nvSpPr>
            <p:spPr bwMode="auto">
              <a:xfrm>
                <a:off x="5202" y="2707"/>
                <a:ext cx="568" cy="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37" name="Rectangle 193"/>
              <p:cNvSpPr>
                <a:spLocks noChangeArrowheads="1"/>
              </p:cNvSpPr>
              <p:nvPr/>
            </p:nvSpPr>
            <p:spPr bwMode="auto">
              <a:xfrm>
                <a:off x="5202" y="2743"/>
                <a:ext cx="568" cy="20"/>
              </a:xfrm>
              <a:prstGeom prst="rect">
                <a:avLst/>
              </a:prstGeom>
              <a:solidFill>
                <a:srgbClr val="B9B9B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38" name="Freeform 194"/>
              <p:cNvSpPr>
                <a:spLocks/>
              </p:cNvSpPr>
              <p:nvPr/>
            </p:nvSpPr>
            <p:spPr bwMode="auto">
              <a:xfrm>
                <a:off x="5271" y="2696"/>
                <a:ext cx="261" cy="18"/>
              </a:xfrm>
              <a:custGeom>
                <a:avLst/>
                <a:gdLst>
                  <a:gd name="T0" fmla="*/ 97 w 117"/>
                  <a:gd name="T1" fmla="*/ 1 h 8"/>
                  <a:gd name="T2" fmla="*/ 50 w 117"/>
                  <a:gd name="T3" fmla="*/ 2 h 8"/>
                  <a:gd name="T4" fmla="*/ 0 w 117"/>
                  <a:gd name="T5" fmla="*/ 0 h 8"/>
                  <a:gd name="T6" fmla="*/ 3 w 117"/>
                  <a:gd name="T7" fmla="*/ 8 h 8"/>
                  <a:gd name="T8" fmla="*/ 58 w 117"/>
                  <a:gd name="T9" fmla="*/ 7 h 8"/>
                  <a:gd name="T10" fmla="*/ 117 w 117"/>
                  <a:gd name="T11" fmla="*/ 6 h 8"/>
                  <a:gd name="T12" fmla="*/ 97 w 117"/>
                  <a:gd name="T13" fmla="*/ 1 h 8"/>
                </a:gdLst>
                <a:ahLst/>
                <a:cxnLst>
                  <a:cxn ang="0">
                    <a:pos x="T0" y="T1"/>
                  </a:cxn>
                  <a:cxn ang="0">
                    <a:pos x="T2" y="T3"/>
                  </a:cxn>
                  <a:cxn ang="0">
                    <a:pos x="T4" y="T5"/>
                  </a:cxn>
                  <a:cxn ang="0">
                    <a:pos x="T6" y="T7"/>
                  </a:cxn>
                  <a:cxn ang="0">
                    <a:pos x="T8" y="T9"/>
                  </a:cxn>
                  <a:cxn ang="0">
                    <a:pos x="T10" y="T11"/>
                  </a:cxn>
                  <a:cxn ang="0">
                    <a:pos x="T12" y="T13"/>
                  </a:cxn>
                </a:cxnLst>
                <a:rect l="0" t="0" r="r" b="b"/>
                <a:pathLst>
                  <a:path w="117" h="8">
                    <a:moveTo>
                      <a:pt x="97" y="1"/>
                    </a:moveTo>
                    <a:cubicBezTo>
                      <a:pt x="50" y="2"/>
                      <a:pt x="50" y="2"/>
                      <a:pt x="50" y="2"/>
                    </a:cubicBezTo>
                    <a:cubicBezTo>
                      <a:pt x="0" y="0"/>
                      <a:pt x="0" y="0"/>
                      <a:pt x="0" y="0"/>
                    </a:cubicBezTo>
                    <a:cubicBezTo>
                      <a:pt x="0" y="3"/>
                      <a:pt x="1" y="6"/>
                      <a:pt x="3" y="8"/>
                    </a:cubicBezTo>
                    <a:cubicBezTo>
                      <a:pt x="58" y="7"/>
                      <a:pt x="58" y="7"/>
                      <a:pt x="58" y="7"/>
                    </a:cubicBezTo>
                    <a:cubicBezTo>
                      <a:pt x="117" y="6"/>
                      <a:pt x="117" y="6"/>
                      <a:pt x="117" y="6"/>
                    </a:cubicBezTo>
                    <a:lnTo>
                      <a:pt x="97" y="1"/>
                    </a:lnTo>
                    <a:close/>
                  </a:path>
                </a:pathLst>
              </a:custGeom>
              <a:solidFill>
                <a:srgbClr val="CEAB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39" name="Freeform 195"/>
              <p:cNvSpPr>
                <a:spLocks/>
              </p:cNvSpPr>
              <p:nvPr/>
            </p:nvSpPr>
            <p:spPr bwMode="auto">
              <a:xfrm>
                <a:off x="5578" y="2219"/>
                <a:ext cx="101" cy="156"/>
              </a:xfrm>
              <a:custGeom>
                <a:avLst/>
                <a:gdLst>
                  <a:gd name="T0" fmla="*/ 0 w 101"/>
                  <a:gd name="T1" fmla="*/ 141 h 156"/>
                  <a:gd name="T2" fmla="*/ 32 w 101"/>
                  <a:gd name="T3" fmla="*/ 156 h 156"/>
                  <a:gd name="T4" fmla="*/ 101 w 101"/>
                  <a:gd name="T5" fmla="*/ 14 h 156"/>
                  <a:gd name="T6" fmla="*/ 69 w 101"/>
                  <a:gd name="T7" fmla="*/ 0 h 156"/>
                  <a:gd name="T8" fmla="*/ 0 w 101"/>
                  <a:gd name="T9" fmla="*/ 141 h 156"/>
                </a:gdLst>
                <a:ahLst/>
                <a:cxnLst>
                  <a:cxn ang="0">
                    <a:pos x="T0" y="T1"/>
                  </a:cxn>
                  <a:cxn ang="0">
                    <a:pos x="T2" y="T3"/>
                  </a:cxn>
                  <a:cxn ang="0">
                    <a:pos x="T4" y="T5"/>
                  </a:cxn>
                  <a:cxn ang="0">
                    <a:pos x="T6" y="T7"/>
                  </a:cxn>
                  <a:cxn ang="0">
                    <a:pos x="T8" y="T9"/>
                  </a:cxn>
                </a:cxnLst>
                <a:rect l="0" t="0" r="r" b="b"/>
                <a:pathLst>
                  <a:path w="101" h="156">
                    <a:moveTo>
                      <a:pt x="0" y="141"/>
                    </a:moveTo>
                    <a:lnTo>
                      <a:pt x="32" y="156"/>
                    </a:lnTo>
                    <a:lnTo>
                      <a:pt x="101" y="14"/>
                    </a:lnTo>
                    <a:lnTo>
                      <a:pt x="69" y="0"/>
                    </a:lnTo>
                    <a:lnTo>
                      <a:pt x="0" y="141"/>
                    </a:lnTo>
                    <a:close/>
                  </a:path>
                </a:pathLst>
              </a:custGeom>
              <a:solidFill>
                <a:srgbClr val="403F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40" name="Freeform 196"/>
              <p:cNvSpPr>
                <a:spLocks/>
              </p:cNvSpPr>
              <p:nvPr/>
            </p:nvSpPr>
            <p:spPr bwMode="auto">
              <a:xfrm>
                <a:off x="5594" y="2226"/>
                <a:ext cx="85" cy="149"/>
              </a:xfrm>
              <a:custGeom>
                <a:avLst/>
                <a:gdLst>
                  <a:gd name="T0" fmla="*/ 0 w 85"/>
                  <a:gd name="T1" fmla="*/ 140 h 149"/>
                  <a:gd name="T2" fmla="*/ 16 w 85"/>
                  <a:gd name="T3" fmla="*/ 149 h 149"/>
                  <a:gd name="T4" fmla="*/ 85 w 85"/>
                  <a:gd name="T5" fmla="*/ 7 h 149"/>
                  <a:gd name="T6" fmla="*/ 69 w 85"/>
                  <a:gd name="T7" fmla="*/ 0 h 149"/>
                  <a:gd name="T8" fmla="*/ 0 w 85"/>
                  <a:gd name="T9" fmla="*/ 140 h 149"/>
                </a:gdLst>
                <a:ahLst/>
                <a:cxnLst>
                  <a:cxn ang="0">
                    <a:pos x="T0" y="T1"/>
                  </a:cxn>
                  <a:cxn ang="0">
                    <a:pos x="T2" y="T3"/>
                  </a:cxn>
                  <a:cxn ang="0">
                    <a:pos x="T4" y="T5"/>
                  </a:cxn>
                  <a:cxn ang="0">
                    <a:pos x="T6" y="T7"/>
                  </a:cxn>
                  <a:cxn ang="0">
                    <a:pos x="T8" y="T9"/>
                  </a:cxn>
                </a:cxnLst>
                <a:rect l="0" t="0" r="r" b="b"/>
                <a:pathLst>
                  <a:path w="85" h="149">
                    <a:moveTo>
                      <a:pt x="0" y="140"/>
                    </a:moveTo>
                    <a:lnTo>
                      <a:pt x="16" y="149"/>
                    </a:lnTo>
                    <a:lnTo>
                      <a:pt x="85" y="7"/>
                    </a:lnTo>
                    <a:lnTo>
                      <a:pt x="69" y="0"/>
                    </a:lnTo>
                    <a:lnTo>
                      <a:pt x="0" y="140"/>
                    </a:lnTo>
                    <a:close/>
                  </a:path>
                </a:pathLst>
              </a:custGeom>
              <a:solidFill>
                <a:srgbClr val="2C2D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41" name="Freeform 197"/>
              <p:cNvSpPr>
                <a:spLocks/>
              </p:cNvSpPr>
              <p:nvPr/>
            </p:nvSpPr>
            <p:spPr bwMode="auto">
              <a:xfrm>
                <a:off x="5603" y="2284"/>
                <a:ext cx="122" cy="336"/>
              </a:xfrm>
              <a:custGeom>
                <a:avLst/>
                <a:gdLst>
                  <a:gd name="T0" fmla="*/ 14 w 55"/>
                  <a:gd name="T1" fmla="*/ 141 h 151"/>
                  <a:gd name="T2" fmla="*/ 33 w 55"/>
                  <a:gd name="T3" fmla="*/ 149 h 151"/>
                  <a:gd name="T4" fmla="*/ 51 w 55"/>
                  <a:gd name="T5" fmla="*/ 116 h 151"/>
                  <a:gd name="T6" fmla="*/ 30 w 55"/>
                  <a:gd name="T7" fmla="*/ 9 h 151"/>
                  <a:gd name="T8" fmla="*/ 10 w 55"/>
                  <a:gd name="T9" fmla="*/ 1 h 151"/>
                  <a:gd name="T10" fmla="*/ 0 w 55"/>
                  <a:gd name="T11" fmla="*/ 11 h 151"/>
                  <a:gd name="T12" fmla="*/ 18 w 55"/>
                  <a:gd name="T13" fmla="*/ 31 h 151"/>
                  <a:gd name="T14" fmla="*/ 23 w 55"/>
                  <a:gd name="T15" fmla="*/ 84 h 151"/>
                  <a:gd name="T16" fmla="*/ 27 w 55"/>
                  <a:gd name="T17" fmla="*/ 109 h 151"/>
                  <a:gd name="T18" fmla="*/ 12 w 55"/>
                  <a:gd name="T19" fmla="*/ 124 h 151"/>
                  <a:gd name="T20" fmla="*/ 14 w 55"/>
                  <a:gd name="T21" fmla="*/ 14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151">
                    <a:moveTo>
                      <a:pt x="14" y="141"/>
                    </a:moveTo>
                    <a:cubicBezTo>
                      <a:pt x="14" y="141"/>
                      <a:pt x="26" y="151"/>
                      <a:pt x="33" y="149"/>
                    </a:cubicBezTo>
                    <a:cubicBezTo>
                      <a:pt x="40" y="147"/>
                      <a:pt x="48" y="136"/>
                      <a:pt x="51" y="116"/>
                    </a:cubicBezTo>
                    <a:cubicBezTo>
                      <a:pt x="55" y="97"/>
                      <a:pt x="35" y="17"/>
                      <a:pt x="30" y="9"/>
                    </a:cubicBezTo>
                    <a:cubicBezTo>
                      <a:pt x="24" y="1"/>
                      <a:pt x="18" y="0"/>
                      <a:pt x="10" y="1"/>
                    </a:cubicBezTo>
                    <a:cubicBezTo>
                      <a:pt x="2" y="3"/>
                      <a:pt x="0" y="11"/>
                      <a:pt x="0" y="11"/>
                    </a:cubicBezTo>
                    <a:cubicBezTo>
                      <a:pt x="0" y="11"/>
                      <a:pt x="16" y="21"/>
                      <a:pt x="18" y="31"/>
                    </a:cubicBezTo>
                    <a:cubicBezTo>
                      <a:pt x="21" y="40"/>
                      <a:pt x="22" y="70"/>
                      <a:pt x="23" y="84"/>
                    </a:cubicBezTo>
                    <a:cubicBezTo>
                      <a:pt x="24" y="98"/>
                      <a:pt x="27" y="109"/>
                      <a:pt x="27" y="109"/>
                    </a:cubicBezTo>
                    <a:cubicBezTo>
                      <a:pt x="12" y="124"/>
                      <a:pt x="12" y="124"/>
                      <a:pt x="12" y="124"/>
                    </a:cubicBezTo>
                    <a:lnTo>
                      <a:pt x="14" y="141"/>
                    </a:lnTo>
                    <a:close/>
                  </a:path>
                </a:pathLst>
              </a:custGeom>
              <a:solidFill>
                <a:srgbClr val="DABB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42" name="Freeform 198"/>
              <p:cNvSpPr>
                <a:spLocks/>
              </p:cNvSpPr>
              <p:nvPr/>
            </p:nvSpPr>
            <p:spPr bwMode="auto">
              <a:xfrm>
                <a:off x="5630" y="2348"/>
                <a:ext cx="44" cy="230"/>
              </a:xfrm>
              <a:custGeom>
                <a:avLst/>
                <a:gdLst>
                  <a:gd name="T0" fmla="*/ 5 w 20"/>
                  <a:gd name="T1" fmla="*/ 103 h 103"/>
                  <a:gd name="T2" fmla="*/ 20 w 20"/>
                  <a:gd name="T3" fmla="*/ 88 h 103"/>
                  <a:gd name="T4" fmla="*/ 16 w 20"/>
                  <a:gd name="T5" fmla="*/ 63 h 103"/>
                  <a:gd name="T6" fmla="*/ 11 w 20"/>
                  <a:gd name="T7" fmla="*/ 9 h 103"/>
                  <a:gd name="T8" fmla="*/ 6 w 20"/>
                  <a:gd name="T9" fmla="*/ 0 h 103"/>
                  <a:gd name="T10" fmla="*/ 6 w 20"/>
                  <a:gd name="T11" fmla="*/ 2 h 103"/>
                  <a:gd name="T12" fmla="*/ 11 w 20"/>
                  <a:gd name="T13" fmla="*/ 55 h 103"/>
                  <a:gd name="T14" fmla="*/ 15 w 20"/>
                  <a:gd name="T15" fmla="*/ 80 h 103"/>
                  <a:gd name="T16" fmla="*/ 0 w 20"/>
                  <a:gd name="T17" fmla="*/ 95 h 103"/>
                  <a:gd name="T18" fmla="*/ 5 w 20"/>
                  <a:gd name="T19" fmla="*/ 10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103">
                    <a:moveTo>
                      <a:pt x="5" y="103"/>
                    </a:moveTo>
                    <a:cubicBezTo>
                      <a:pt x="20" y="88"/>
                      <a:pt x="20" y="88"/>
                      <a:pt x="20" y="88"/>
                    </a:cubicBezTo>
                    <a:cubicBezTo>
                      <a:pt x="20" y="88"/>
                      <a:pt x="17" y="77"/>
                      <a:pt x="16" y="63"/>
                    </a:cubicBezTo>
                    <a:cubicBezTo>
                      <a:pt x="15" y="49"/>
                      <a:pt x="14" y="19"/>
                      <a:pt x="11" y="9"/>
                    </a:cubicBezTo>
                    <a:cubicBezTo>
                      <a:pt x="11" y="6"/>
                      <a:pt x="8" y="3"/>
                      <a:pt x="6" y="0"/>
                    </a:cubicBezTo>
                    <a:cubicBezTo>
                      <a:pt x="6" y="1"/>
                      <a:pt x="6" y="1"/>
                      <a:pt x="6" y="2"/>
                    </a:cubicBezTo>
                    <a:cubicBezTo>
                      <a:pt x="9" y="11"/>
                      <a:pt x="10" y="41"/>
                      <a:pt x="11" y="55"/>
                    </a:cubicBezTo>
                    <a:cubicBezTo>
                      <a:pt x="12" y="69"/>
                      <a:pt x="15" y="80"/>
                      <a:pt x="15" y="80"/>
                    </a:cubicBezTo>
                    <a:cubicBezTo>
                      <a:pt x="0" y="95"/>
                      <a:pt x="0" y="95"/>
                      <a:pt x="0" y="95"/>
                    </a:cubicBezTo>
                    <a:lnTo>
                      <a:pt x="5" y="103"/>
                    </a:lnTo>
                    <a:close/>
                  </a:path>
                </a:pathLst>
              </a:custGeom>
              <a:solidFill>
                <a:srgbClr val="CEAB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43" name="Rectangle 199"/>
              <p:cNvSpPr>
                <a:spLocks noChangeArrowheads="1"/>
              </p:cNvSpPr>
              <p:nvPr/>
            </p:nvSpPr>
            <p:spPr bwMode="auto">
              <a:xfrm>
                <a:off x="5374" y="2460"/>
                <a:ext cx="200" cy="247"/>
              </a:xfrm>
              <a:prstGeom prst="rect">
                <a:avLst/>
              </a:prstGeom>
              <a:solidFill>
                <a:srgbClr val="C4DDF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44" name="Freeform 200"/>
              <p:cNvSpPr>
                <a:spLocks/>
              </p:cNvSpPr>
              <p:nvPr/>
            </p:nvSpPr>
            <p:spPr bwMode="auto">
              <a:xfrm>
                <a:off x="5256" y="2647"/>
                <a:ext cx="293" cy="67"/>
              </a:xfrm>
              <a:custGeom>
                <a:avLst/>
                <a:gdLst>
                  <a:gd name="T0" fmla="*/ 12 w 132"/>
                  <a:gd name="T1" fmla="*/ 0 h 30"/>
                  <a:gd name="T2" fmla="*/ 10 w 132"/>
                  <a:gd name="T3" fmla="*/ 30 h 30"/>
                  <a:gd name="T4" fmla="*/ 65 w 132"/>
                  <a:gd name="T5" fmla="*/ 30 h 30"/>
                  <a:gd name="T6" fmla="*/ 132 w 132"/>
                  <a:gd name="T7" fmla="*/ 28 h 30"/>
                  <a:gd name="T8" fmla="*/ 122 w 132"/>
                  <a:gd name="T9" fmla="*/ 13 h 30"/>
                  <a:gd name="T10" fmla="*/ 39 w 132"/>
                  <a:gd name="T11" fmla="*/ 12 h 30"/>
                  <a:gd name="T12" fmla="*/ 43 w 132"/>
                  <a:gd name="T13" fmla="*/ 4 h 30"/>
                  <a:gd name="T14" fmla="*/ 12 w 132"/>
                  <a:gd name="T15" fmla="*/ 0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2" h="30">
                    <a:moveTo>
                      <a:pt x="12" y="0"/>
                    </a:moveTo>
                    <a:cubicBezTo>
                      <a:pt x="12" y="0"/>
                      <a:pt x="0" y="22"/>
                      <a:pt x="10" y="30"/>
                    </a:cubicBezTo>
                    <a:cubicBezTo>
                      <a:pt x="65" y="30"/>
                      <a:pt x="65" y="30"/>
                      <a:pt x="65" y="30"/>
                    </a:cubicBezTo>
                    <a:cubicBezTo>
                      <a:pt x="132" y="28"/>
                      <a:pt x="132" y="28"/>
                      <a:pt x="132" y="28"/>
                    </a:cubicBezTo>
                    <a:cubicBezTo>
                      <a:pt x="132" y="28"/>
                      <a:pt x="132" y="12"/>
                      <a:pt x="122" y="13"/>
                    </a:cubicBezTo>
                    <a:cubicBezTo>
                      <a:pt x="100" y="16"/>
                      <a:pt x="61" y="11"/>
                      <a:pt x="39" y="12"/>
                    </a:cubicBezTo>
                    <a:cubicBezTo>
                      <a:pt x="43" y="4"/>
                      <a:pt x="43" y="4"/>
                      <a:pt x="43" y="4"/>
                    </a:cubicBezTo>
                    <a:lnTo>
                      <a:pt x="12" y="0"/>
                    </a:lnTo>
                    <a:close/>
                  </a:path>
                </a:pathLst>
              </a:custGeom>
              <a:solidFill>
                <a:srgbClr val="DABB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45" name="Freeform 201"/>
              <p:cNvSpPr>
                <a:spLocks/>
              </p:cNvSpPr>
              <p:nvPr/>
            </p:nvSpPr>
            <p:spPr bwMode="auto">
              <a:xfrm>
                <a:off x="5256" y="2647"/>
                <a:ext cx="53" cy="67"/>
              </a:xfrm>
              <a:custGeom>
                <a:avLst/>
                <a:gdLst>
                  <a:gd name="T0" fmla="*/ 24 w 24"/>
                  <a:gd name="T1" fmla="*/ 1 h 30"/>
                  <a:gd name="T2" fmla="*/ 12 w 24"/>
                  <a:gd name="T3" fmla="*/ 0 h 30"/>
                  <a:gd name="T4" fmla="*/ 10 w 24"/>
                  <a:gd name="T5" fmla="*/ 30 h 30"/>
                  <a:gd name="T6" fmla="*/ 21 w 24"/>
                  <a:gd name="T7" fmla="*/ 30 h 30"/>
                  <a:gd name="T8" fmla="*/ 24 w 24"/>
                  <a:gd name="T9" fmla="*/ 1 h 30"/>
                </a:gdLst>
                <a:ahLst/>
                <a:cxnLst>
                  <a:cxn ang="0">
                    <a:pos x="T0" y="T1"/>
                  </a:cxn>
                  <a:cxn ang="0">
                    <a:pos x="T2" y="T3"/>
                  </a:cxn>
                  <a:cxn ang="0">
                    <a:pos x="T4" y="T5"/>
                  </a:cxn>
                  <a:cxn ang="0">
                    <a:pos x="T6" y="T7"/>
                  </a:cxn>
                  <a:cxn ang="0">
                    <a:pos x="T8" y="T9"/>
                  </a:cxn>
                </a:cxnLst>
                <a:rect l="0" t="0" r="r" b="b"/>
                <a:pathLst>
                  <a:path w="24" h="30">
                    <a:moveTo>
                      <a:pt x="24" y="1"/>
                    </a:moveTo>
                    <a:cubicBezTo>
                      <a:pt x="12" y="0"/>
                      <a:pt x="12" y="0"/>
                      <a:pt x="12" y="0"/>
                    </a:cubicBezTo>
                    <a:cubicBezTo>
                      <a:pt x="12" y="0"/>
                      <a:pt x="0" y="22"/>
                      <a:pt x="10" y="30"/>
                    </a:cubicBezTo>
                    <a:cubicBezTo>
                      <a:pt x="21" y="30"/>
                      <a:pt x="21" y="30"/>
                      <a:pt x="21" y="30"/>
                    </a:cubicBezTo>
                    <a:cubicBezTo>
                      <a:pt x="14" y="22"/>
                      <a:pt x="22" y="4"/>
                      <a:pt x="24" y="1"/>
                    </a:cubicBezTo>
                    <a:close/>
                  </a:path>
                </a:pathLst>
              </a:custGeom>
              <a:solidFill>
                <a:srgbClr val="CEAB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46" name="Freeform 202"/>
              <p:cNvSpPr>
                <a:spLocks/>
              </p:cNvSpPr>
              <p:nvPr/>
            </p:nvSpPr>
            <p:spPr bwMode="auto">
              <a:xfrm>
                <a:off x="5460" y="2398"/>
                <a:ext cx="203" cy="251"/>
              </a:xfrm>
              <a:custGeom>
                <a:avLst/>
                <a:gdLst>
                  <a:gd name="T0" fmla="*/ 54 w 203"/>
                  <a:gd name="T1" fmla="*/ 0 h 251"/>
                  <a:gd name="T2" fmla="*/ 132 w 203"/>
                  <a:gd name="T3" fmla="*/ 44 h 251"/>
                  <a:gd name="T4" fmla="*/ 183 w 203"/>
                  <a:gd name="T5" fmla="*/ 100 h 251"/>
                  <a:gd name="T6" fmla="*/ 203 w 203"/>
                  <a:gd name="T7" fmla="*/ 129 h 251"/>
                  <a:gd name="T8" fmla="*/ 174 w 203"/>
                  <a:gd name="T9" fmla="*/ 200 h 251"/>
                  <a:gd name="T10" fmla="*/ 96 w 203"/>
                  <a:gd name="T11" fmla="*/ 251 h 251"/>
                  <a:gd name="T12" fmla="*/ 81 w 203"/>
                  <a:gd name="T13" fmla="*/ 182 h 251"/>
                  <a:gd name="T14" fmla="*/ 0 w 203"/>
                  <a:gd name="T15" fmla="*/ 176 h 251"/>
                  <a:gd name="T16" fmla="*/ 0 w 203"/>
                  <a:gd name="T17" fmla="*/ 29 h 251"/>
                  <a:gd name="T18" fmla="*/ 54 w 203"/>
                  <a:gd name="T19"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51">
                    <a:moveTo>
                      <a:pt x="54" y="0"/>
                    </a:moveTo>
                    <a:lnTo>
                      <a:pt x="132" y="44"/>
                    </a:lnTo>
                    <a:lnTo>
                      <a:pt x="183" y="100"/>
                    </a:lnTo>
                    <a:lnTo>
                      <a:pt x="203" y="129"/>
                    </a:lnTo>
                    <a:lnTo>
                      <a:pt x="174" y="200"/>
                    </a:lnTo>
                    <a:lnTo>
                      <a:pt x="96" y="251"/>
                    </a:lnTo>
                    <a:lnTo>
                      <a:pt x="81" y="182"/>
                    </a:lnTo>
                    <a:lnTo>
                      <a:pt x="0" y="176"/>
                    </a:lnTo>
                    <a:lnTo>
                      <a:pt x="0" y="29"/>
                    </a:lnTo>
                    <a:lnTo>
                      <a:pt x="54" y="0"/>
                    </a:lnTo>
                    <a:close/>
                  </a:path>
                </a:pathLst>
              </a:custGeom>
              <a:solidFill>
                <a:srgbClr val="C4DDF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47" name="Freeform 203"/>
              <p:cNvSpPr>
                <a:spLocks/>
              </p:cNvSpPr>
              <p:nvPr/>
            </p:nvSpPr>
            <p:spPr bwMode="auto">
              <a:xfrm>
                <a:off x="5269" y="2398"/>
                <a:ext cx="191" cy="260"/>
              </a:xfrm>
              <a:custGeom>
                <a:avLst/>
                <a:gdLst>
                  <a:gd name="T0" fmla="*/ 138 w 191"/>
                  <a:gd name="T1" fmla="*/ 0 h 260"/>
                  <a:gd name="T2" fmla="*/ 60 w 191"/>
                  <a:gd name="T3" fmla="*/ 44 h 260"/>
                  <a:gd name="T4" fmla="*/ 27 w 191"/>
                  <a:gd name="T5" fmla="*/ 135 h 260"/>
                  <a:gd name="T6" fmla="*/ 0 w 191"/>
                  <a:gd name="T7" fmla="*/ 247 h 260"/>
                  <a:gd name="T8" fmla="*/ 73 w 191"/>
                  <a:gd name="T9" fmla="*/ 260 h 260"/>
                  <a:gd name="T10" fmla="*/ 96 w 191"/>
                  <a:gd name="T11" fmla="*/ 251 h 260"/>
                  <a:gd name="T12" fmla="*/ 111 w 191"/>
                  <a:gd name="T13" fmla="*/ 182 h 260"/>
                  <a:gd name="T14" fmla="*/ 191 w 191"/>
                  <a:gd name="T15" fmla="*/ 176 h 260"/>
                  <a:gd name="T16" fmla="*/ 191 w 191"/>
                  <a:gd name="T17" fmla="*/ 29 h 260"/>
                  <a:gd name="T18" fmla="*/ 138 w 191"/>
                  <a:gd name="T19" fmla="*/ 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1" h="260">
                    <a:moveTo>
                      <a:pt x="138" y="0"/>
                    </a:moveTo>
                    <a:lnTo>
                      <a:pt x="60" y="44"/>
                    </a:lnTo>
                    <a:lnTo>
                      <a:pt x="27" y="135"/>
                    </a:lnTo>
                    <a:lnTo>
                      <a:pt x="0" y="247"/>
                    </a:lnTo>
                    <a:lnTo>
                      <a:pt x="73" y="260"/>
                    </a:lnTo>
                    <a:lnTo>
                      <a:pt x="96" y="251"/>
                    </a:lnTo>
                    <a:lnTo>
                      <a:pt x="111" y="182"/>
                    </a:lnTo>
                    <a:lnTo>
                      <a:pt x="191" y="176"/>
                    </a:lnTo>
                    <a:lnTo>
                      <a:pt x="191" y="29"/>
                    </a:lnTo>
                    <a:lnTo>
                      <a:pt x="138" y="0"/>
                    </a:lnTo>
                    <a:close/>
                  </a:path>
                </a:pathLst>
              </a:custGeom>
              <a:solidFill>
                <a:srgbClr val="C4DDF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48" name="Freeform 204"/>
              <p:cNvSpPr>
                <a:spLocks/>
              </p:cNvSpPr>
              <p:nvPr/>
            </p:nvSpPr>
            <p:spPr bwMode="auto">
              <a:xfrm>
                <a:off x="5269" y="2398"/>
                <a:ext cx="160" cy="251"/>
              </a:xfrm>
              <a:custGeom>
                <a:avLst/>
                <a:gdLst>
                  <a:gd name="T0" fmla="*/ 51 w 160"/>
                  <a:gd name="T1" fmla="*/ 147 h 251"/>
                  <a:gd name="T2" fmla="*/ 87 w 160"/>
                  <a:gd name="T3" fmla="*/ 55 h 251"/>
                  <a:gd name="T4" fmla="*/ 160 w 160"/>
                  <a:gd name="T5" fmla="*/ 11 h 251"/>
                  <a:gd name="T6" fmla="*/ 138 w 160"/>
                  <a:gd name="T7" fmla="*/ 0 h 251"/>
                  <a:gd name="T8" fmla="*/ 60 w 160"/>
                  <a:gd name="T9" fmla="*/ 44 h 251"/>
                  <a:gd name="T10" fmla="*/ 27 w 160"/>
                  <a:gd name="T11" fmla="*/ 135 h 251"/>
                  <a:gd name="T12" fmla="*/ 0 w 160"/>
                  <a:gd name="T13" fmla="*/ 247 h 251"/>
                  <a:gd name="T14" fmla="*/ 27 w 160"/>
                  <a:gd name="T15" fmla="*/ 251 h 251"/>
                  <a:gd name="T16" fmla="*/ 51 w 160"/>
                  <a:gd name="T17" fmla="*/ 147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0" h="251">
                    <a:moveTo>
                      <a:pt x="51" y="147"/>
                    </a:moveTo>
                    <a:lnTo>
                      <a:pt x="87" y="55"/>
                    </a:lnTo>
                    <a:lnTo>
                      <a:pt x="160" y="11"/>
                    </a:lnTo>
                    <a:lnTo>
                      <a:pt x="138" y="0"/>
                    </a:lnTo>
                    <a:lnTo>
                      <a:pt x="60" y="44"/>
                    </a:lnTo>
                    <a:lnTo>
                      <a:pt x="27" y="135"/>
                    </a:lnTo>
                    <a:lnTo>
                      <a:pt x="0" y="247"/>
                    </a:lnTo>
                    <a:lnTo>
                      <a:pt x="27" y="251"/>
                    </a:lnTo>
                    <a:lnTo>
                      <a:pt x="51" y="147"/>
                    </a:lnTo>
                    <a:close/>
                  </a:path>
                </a:pathLst>
              </a:custGeom>
              <a:solidFill>
                <a:srgbClr val="BDD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grpSp>
        <p:sp>
          <p:nvSpPr>
            <p:cNvPr id="14" name="Freeform 206"/>
            <p:cNvSpPr>
              <a:spLocks/>
            </p:cNvSpPr>
            <p:nvPr/>
          </p:nvSpPr>
          <p:spPr bwMode="auto">
            <a:xfrm>
              <a:off x="5376" y="2391"/>
              <a:ext cx="80" cy="58"/>
            </a:xfrm>
            <a:custGeom>
              <a:avLst/>
              <a:gdLst>
                <a:gd name="T0" fmla="*/ 27 w 80"/>
                <a:gd name="T1" fmla="*/ 0 h 58"/>
                <a:gd name="T2" fmla="*/ 0 w 80"/>
                <a:gd name="T3" fmla="*/ 18 h 58"/>
                <a:gd name="T4" fmla="*/ 67 w 80"/>
                <a:gd name="T5" fmla="*/ 58 h 58"/>
                <a:gd name="T6" fmla="*/ 80 w 80"/>
                <a:gd name="T7" fmla="*/ 31 h 58"/>
                <a:gd name="T8" fmla="*/ 27 w 80"/>
                <a:gd name="T9" fmla="*/ 0 h 58"/>
              </a:gdLst>
              <a:ahLst/>
              <a:cxnLst>
                <a:cxn ang="0">
                  <a:pos x="T0" y="T1"/>
                </a:cxn>
                <a:cxn ang="0">
                  <a:pos x="T2" y="T3"/>
                </a:cxn>
                <a:cxn ang="0">
                  <a:pos x="T4" y="T5"/>
                </a:cxn>
                <a:cxn ang="0">
                  <a:pos x="T6" y="T7"/>
                </a:cxn>
                <a:cxn ang="0">
                  <a:pos x="T8" y="T9"/>
                </a:cxn>
              </a:cxnLst>
              <a:rect l="0" t="0" r="r" b="b"/>
              <a:pathLst>
                <a:path w="80" h="58">
                  <a:moveTo>
                    <a:pt x="27" y="0"/>
                  </a:moveTo>
                  <a:lnTo>
                    <a:pt x="0" y="18"/>
                  </a:lnTo>
                  <a:lnTo>
                    <a:pt x="67" y="58"/>
                  </a:lnTo>
                  <a:lnTo>
                    <a:pt x="80" y="31"/>
                  </a:lnTo>
                  <a:lnTo>
                    <a:pt x="27" y="0"/>
                  </a:lnTo>
                  <a:close/>
                </a:path>
              </a:pathLst>
            </a:custGeom>
            <a:solidFill>
              <a:srgbClr val="AFC7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5" name="Freeform 207"/>
            <p:cNvSpPr>
              <a:spLocks/>
            </p:cNvSpPr>
            <p:nvPr/>
          </p:nvSpPr>
          <p:spPr bwMode="auto">
            <a:xfrm>
              <a:off x="5465" y="2391"/>
              <a:ext cx="80" cy="58"/>
            </a:xfrm>
            <a:custGeom>
              <a:avLst/>
              <a:gdLst>
                <a:gd name="T0" fmla="*/ 53 w 80"/>
                <a:gd name="T1" fmla="*/ 0 h 58"/>
                <a:gd name="T2" fmla="*/ 80 w 80"/>
                <a:gd name="T3" fmla="*/ 18 h 58"/>
                <a:gd name="T4" fmla="*/ 13 w 80"/>
                <a:gd name="T5" fmla="*/ 58 h 58"/>
                <a:gd name="T6" fmla="*/ 0 w 80"/>
                <a:gd name="T7" fmla="*/ 31 h 58"/>
                <a:gd name="T8" fmla="*/ 53 w 80"/>
                <a:gd name="T9" fmla="*/ 0 h 58"/>
              </a:gdLst>
              <a:ahLst/>
              <a:cxnLst>
                <a:cxn ang="0">
                  <a:pos x="T0" y="T1"/>
                </a:cxn>
                <a:cxn ang="0">
                  <a:pos x="T2" y="T3"/>
                </a:cxn>
                <a:cxn ang="0">
                  <a:pos x="T4" y="T5"/>
                </a:cxn>
                <a:cxn ang="0">
                  <a:pos x="T6" y="T7"/>
                </a:cxn>
                <a:cxn ang="0">
                  <a:pos x="T8" y="T9"/>
                </a:cxn>
              </a:cxnLst>
              <a:rect l="0" t="0" r="r" b="b"/>
              <a:pathLst>
                <a:path w="80" h="58">
                  <a:moveTo>
                    <a:pt x="53" y="0"/>
                  </a:moveTo>
                  <a:lnTo>
                    <a:pt x="80" y="18"/>
                  </a:lnTo>
                  <a:lnTo>
                    <a:pt x="13" y="58"/>
                  </a:lnTo>
                  <a:lnTo>
                    <a:pt x="0" y="31"/>
                  </a:lnTo>
                  <a:lnTo>
                    <a:pt x="53" y="0"/>
                  </a:lnTo>
                  <a:close/>
                </a:path>
              </a:pathLst>
            </a:custGeom>
            <a:solidFill>
              <a:srgbClr val="AFC7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6" name="Freeform 208"/>
            <p:cNvSpPr>
              <a:spLocks/>
            </p:cNvSpPr>
            <p:nvPr/>
          </p:nvSpPr>
          <p:spPr bwMode="auto">
            <a:xfrm>
              <a:off x="5269" y="2609"/>
              <a:ext cx="102" cy="49"/>
            </a:xfrm>
            <a:custGeom>
              <a:avLst/>
              <a:gdLst>
                <a:gd name="T0" fmla="*/ 9 w 102"/>
                <a:gd name="T1" fmla="*/ 0 h 49"/>
                <a:gd name="T2" fmla="*/ 102 w 102"/>
                <a:gd name="T3" fmla="*/ 16 h 49"/>
                <a:gd name="T4" fmla="*/ 96 w 102"/>
                <a:gd name="T5" fmla="*/ 40 h 49"/>
                <a:gd name="T6" fmla="*/ 73 w 102"/>
                <a:gd name="T7" fmla="*/ 49 h 49"/>
                <a:gd name="T8" fmla="*/ 0 w 102"/>
                <a:gd name="T9" fmla="*/ 36 h 49"/>
                <a:gd name="T10" fmla="*/ 9 w 102"/>
                <a:gd name="T11" fmla="*/ 0 h 49"/>
              </a:gdLst>
              <a:ahLst/>
              <a:cxnLst>
                <a:cxn ang="0">
                  <a:pos x="T0" y="T1"/>
                </a:cxn>
                <a:cxn ang="0">
                  <a:pos x="T2" y="T3"/>
                </a:cxn>
                <a:cxn ang="0">
                  <a:pos x="T4" y="T5"/>
                </a:cxn>
                <a:cxn ang="0">
                  <a:pos x="T6" y="T7"/>
                </a:cxn>
                <a:cxn ang="0">
                  <a:pos x="T8" y="T9"/>
                </a:cxn>
                <a:cxn ang="0">
                  <a:pos x="T10" y="T11"/>
                </a:cxn>
              </a:cxnLst>
              <a:rect l="0" t="0" r="r" b="b"/>
              <a:pathLst>
                <a:path w="102" h="49">
                  <a:moveTo>
                    <a:pt x="9" y="0"/>
                  </a:moveTo>
                  <a:lnTo>
                    <a:pt x="102" y="16"/>
                  </a:lnTo>
                  <a:lnTo>
                    <a:pt x="96" y="40"/>
                  </a:lnTo>
                  <a:lnTo>
                    <a:pt x="73" y="49"/>
                  </a:lnTo>
                  <a:lnTo>
                    <a:pt x="0" y="36"/>
                  </a:lnTo>
                  <a:lnTo>
                    <a:pt x="9" y="0"/>
                  </a:lnTo>
                  <a:close/>
                </a:path>
              </a:pathLst>
            </a:custGeom>
            <a:solidFill>
              <a:srgbClr val="AFC7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7" name="Rectangle 209"/>
            <p:cNvSpPr>
              <a:spLocks noChangeArrowheads="1"/>
            </p:cNvSpPr>
            <p:nvPr/>
          </p:nvSpPr>
          <p:spPr bwMode="auto">
            <a:xfrm>
              <a:off x="5429" y="2473"/>
              <a:ext cx="65" cy="25"/>
            </a:xfrm>
            <a:prstGeom prst="rect">
              <a:avLst/>
            </a:prstGeom>
            <a:solidFill>
              <a:srgbClr val="1B39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8" name="Freeform 210"/>
            <p:cNvSpPr>
              <a:spLocks/>
            </p:cNvSpPr>
            <p:nvPr/>
          </p:nvSpPr>
          <p:spPr bwMode="auto">
            <a:xfrm>
              <a:off x="5425" y="2413"/>
              <a:ext cx="35" cy="60"/>
            </a:xfrm>
            <a:custGeom>
              <a:avLst/>
              <a:gdLst>
                <a:gd name="T0" fmla="*/ 0 w 35"/>
                <a:gd name="T1" fmla="*/ 60 h 60"/>
                <a:gd name="T2" fmla="*/ 7 w 35"/>
                <a:gd name="T3" fmla="*/ 5 h 60"/>
                <a:gd name="T4" fmla="*/ 35 w 35"/>
                <a:gd name="T5" fmla="*/ 0 h 60"/>
                <a:gd name="T6" fmla="*/ 35 w 35"/>
                <a:gd name="T7" fmla="*/ 60 h 60"/>
                <a:gd name="T8" fmla="*/ 0 w 35"/>
                <a:gd name="T9" fmla="*/ 60 h 60"/>
              </a:gdLst>
              <a:ahLst/>
              <a:cxnLst>
                <a:cxn ang="0">
                  <a:pos x="T0" y="T1"/>
                </a:cxn>
                <a:cxn ang="0">
                  <a:pos x="T2" y="T3"/>
                </a:cxn>
                <a:cxn ang="0">
                  <a:pos x="T4" y="T5"/>
                </a:cxn>
                <a:cxn ang="0">
                  <a:pos x="T6" y="T7"/>
                </a:cxn>
                <a:cxn ang="0">
                  <a:pos x="T8" y="T9"/>
                </a:cxn>
              </a:cxnLst>
              <a:rect l="0" t="0" r="r" b="b"/>
              <a:pathLst>
                <a:path w="35" h="60">
                  <a:moveTo>
                    <a:pt x="0" y="60"/>
                  </a:moveTo>
                  <a:lnTo>
                    <a:pt x="7" y="5"/>
                  </a:lnTo>
                  <a:lnTo>
                    <a:pt x="35" y="0"/>
                  </a:lnTo>
                  <a:lnTo>
                    <a:pt x="35" y="60"/>
                  </a:lnTo>
                  <a:lnTo>
                    <a:pt x="0" y="60"/>
                  </a:lnTo>
                  <a:close/>
                </a:path>
              </a:pathLst>
            </a:custGeom>
            <a:solidFill>
              <a:srgbClr val="18478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9" name="Freeform 211"/>
            <p:cNvSpPr>
              <a:spLocks/>
            </p:cNvSpPr>
            <p:nvPr/>
          </p:nvSpPr>
          <p:spPr bwMode="auto">
            <a:xfrm>
              <a:off x="5460" y="2413"/>
              <a:ext cx="36" cy="60"/>
            </a:xfrm>
            <a:custGeom>
              <a:avLst/>
              <a:gdLst>
                <a:gd name="T0" fmla="*/ 36 w 36"/>
                <a:gd name="T1" fmla="*/ 60 h 60"/>
                <a:gd name="T2" fmla="*/ 32 w 36"/>
                <a:gd name="T3" fmla="*/ 5 h 60"/>
                <a:gd name="T4" fmla="*/ 0 w 36"/>
                <a:gd name="T5" fmla="*/ 0 h 60"/>
                <a:gd name="T6" fmla="*/ 0 w 36"/>
                <a:gd name="T7" fmla="*/ 60 h 60"/>
                <a:gd name="T8" fmla="*/ 36 w 36"/>
                <a:gd name="T9" fmla="*/ 60 h 60"/>
              </a:gdLst>
              <a:ahLst/>
              <a:cxnLst>
                <a:cxn ang="0">
                  <a:pos x="T0" y="T1"/>
                </a:cxn>
                <a:cxn ang="0">
                  <a:pos x="T2" y="T3"/>
                </a:cxn>
                <a:cxn ang="0">
                  <a:pos x="T4" y="T5"/>
                </a:cxn>
                <a:cxn ang="0">
                  <a:pos x="T6" y="T7"/>
                </a:cxn>
                <a:cxn ang="0">
                  <a:pos x="T8" y="T9"/>
                </a:cxn>
              </a:cxnLst>
              <a:rect l="0" t="0" r="r" b="b"/>
              <a:pathLst>
                <a:path w="36" h="60">
                  <a:moveTo>
                    <a:pt x="36" y="60"/>
                  </a:moveTo>
                  <a:lnTo>
                    <a:pt x="32" y="5"/>
                  </a:lnTo>
                  <a:lnTo>
                    <a:pt x="0" y="0"/>
                  </a:lnTo>
                  <a:lnTo>
                    <a:pt x="0" y="60"/>
                  </a:lnTo>
                  <a:lnTo>
                    <a:pt x="36" y="60"/>
                  </a:lnTo>
                  <a:close/>
                </a:path>
              </a:pathLst>
            </a:custGeom>
            <a:solidFill>
              <a:srgbClr val="1B396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0" name="Freeform 212"/>
            <p:cNvSpPr>
              <a:spLocks/>
            </p:cNvSpPr>
            <p:nvPr/>
          </p:nvSpPr>
          <p:spPr bwMode="auto">
            <a:xfrm>
              <a:off x="5425" y="2427"/>
              <a:ext cx="35" cy="35"/>
            </a:xfrm>
            <a:custGeom>
              <a:avLst/>
              <a:gdLst>
                <a:gd name="T0" fmla="*/ 35 w 35"/>
                <a:gd name="T1" fmla="*/ 0 h 35"/>
                <a:gd name="T2" fmla="*/ 2 w 35"/>
                <a:gd name="T3" fmla="*/ 11 h 35"/>
                <a:gd name="T4" fmla="*/ 0 w 35"/>
                <a:gd name="T5" fmla="*/ 35 h 35"/>
                <a:gd name="T6" fmla="*/ 35 w 35"/>
                <a:gd name="T7" fmla="*/ 22 h 35"/>
                <a:gd name="T8" fmla="*/ 35 w 35"/>
                <a:gd name="T9" fmla="*/ 0 h 35"/>
              </a:gdLst>
              <a:ahLst/>
              <a:cxnLst>
                <a:cxn ang="0">
                  <a:pos x="T0" y="T1"/>
                </a:cxn>
                <a:cxn ang="0">
                  <a:pos x="T2" y="T3"/>
                </a:cxn>
                <a:cxn ang="0">
                  <a:pos x="T4" y="T5"/>
                </a:cxn>
                <a:cxn ang="0">
                  <a:pos x="T6" y="T7"/>
                </a:cxn>
                <a:cxn ang="0">
                  <a:pos x="T8" y="T9"/>
                </a:cxn>
              </a:cxnLst>
              <a:rect l="0" t="0" r="r" b="b"/>
              <a:pathLst>
                <a:path w="35" h="35">
                  <a:moveTo>
                    <a:pt x="35" y="0"/>
                  </a:moveTo>
                  <a:lnTo>
                    <a:pt x="2" y="11"/>
                  </a:lnTo>
                  <a:lnTo>
                    <a:pt x="0" y="35"/>
                  </a:lnTo>
                  <a:lnTo>
                    <a:pt x="35" y="22"/>
                  </a:lnTo>
                  <a:lnTo>
                    <a:pt x="35" y="0"/>
                  </a:lnTo>
                  <a:close/>
                </a:path>
              </a:pathLst>
            </a:custGeom>
            <a:solidFill>
              <a:srgbClr val="EF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1" name="Freeform 213"/>
            <p:cNvSpPr>
              <a:spLocks/>
            </p:cNvSpPr>
            <p:nvPr/>
          </p:nvSpPr>
          <p:spPr bwMode="auto">
            <a:xfrm>
              <a:off x="5460" y="2415"/>
              <a:ext cx="34" cy="34"/>
            </a:xfrm>
            <a:custGeom>
              <a:avLst/>
              <a:gdLst>
                <a:gd name="T0" fmla="*/ 0 w 34"/>
                <a:gd name="T1" fmla="*/ 34 h 34"/>
                <a:gd name="T2" fmla="*/ 34 w 34"/>
                <a:gd name="T3" fmla="*/ 23 h 34"/>
                <a:gd name="T4" fmla="*/ 32 w 34"/>
                <a:gd name="T5" fmla="*/ 3 h 34"/>
                <a:gd name="T6" fmla="*/ 25 w 34"/>
                <a:gd name="T7" fmla="*/ 0 h 34"/>
                <a:gd name="T8" fmla="*/ 0 w 34"/>
                <a:gd name="T9" fmla="*/ 12 h 34"/>
                <a:gd name="T10" fmla="*/ 0 w 34"/>
                <a:gd name="T11" fmla="*/ 34 h 34"/>
              </a:gdLst>
              <a:ahLst/>
              <a:cxnLst>
                <a:cxn ang="0">
                  <a:pos x="T0" y="T1"/>
                </a:cxn>
                <a:cxn ang="0">
                  <a:pos x="T2" y="T3"/>
                </a:cxn>
                <a:cxn ang="0">
                  <a:pos x="T4" y="T5"/>
                </a:cxn>
                <a:cxn ang="0">
                  <a:pos x="T6" y="T7"/>
                </a:cxn>
                <a:cxn ang="0">
                  <a:pos x="T8" y="T9"/>
                </a:cxn>
                <a:cxn ang="0">
                  <a:pos x="T10" y="T11"/>
                </a:cxn>
              </a:cxnLst>
              <a:rect l="0" t="0" r="r" b="b"/>
              <a:pathLst>
                <a:path w="34" h="34">
                  <a:moveTo>
                    <a:pt x="0" y="34"/>
                  </a:moveTo>
                  <a:lnTo>
                    <a:pt x="34" y="23"/>
                  </a:lnTo>
                  <a:lnTo>
                    <a:pt x="32" y="3"/>
                  </a:lnTo>
                  <a:lnTo>
                    <a:pt x="25" y="0"/>
                  </a:lnTo>
                  <a:lnTo>
                    <a:pt x="0" y="12"/>
                  </a:lnTo>
                  <a:lnTo>
                    <a:pt x="0" y="34"/>
                  </a:lnTo>
                  <a:close/>
                </a:path>
              </a:pathLst>
            </a:custGeom>
            <a:solidFill>
              <a:srgbClr val="CD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2" name="Freeform 214"/>
            <p:cNvSpPr>
              <a:spLocks/>
            </p:cNvSpPr>
            <p:nvPr/>
          </p:nvSpPr>
          <p:spPr bwMode="auto">
            <a:xfrm>
              <a:off x="5411" y="2496"/>
              <a:ext cx="49" cy="180"/>
            </a:xfrm>
            <a:custGeom>
              <a:avLst/>
              <a:gdLst>
                <a:gd name="T0" fmla="*/ 49 w 49"/>
                <a:gd name="T1" fmla="*/ 180 h 180"/>
                <a:gd name="T2" fmla="*/ 0 w 49"/>
                <a:gd name="T3" fmla="*/ 133 h 180"/>
                <a:gd name="T4" fmla="*/ 14 w 49"/>
                <a:gd name="T5" fmla="*/ 0 h 180"/>
                <a:gd name="T6" fmla="*/ 49 w 49"/>
                <a:gd name="T7" fmla="*/ 0 h 180"/>
                <a:gd name="T8" fmla="*/ 49 w 49"/>
                <a:gd name="T9" fmla="*/ 180 h 180"/>
              </a:gdLst>
              <a:ahLst/>
              <a:cxnLst>
                <a:cxn ang="0">
                  <a:pos x="T0" y="T1"/>
                </a:cxn>
                <a:cxn ang="0">
                  <a:pos x="T2" y="T3"/>
                </a:cxn>
                <a:cxn ang="0">
                  <a:pos x="T4" y="T5"/>
                </a:cxn>
                <a:cxn ang="0">
                  <a:pos x="T6" y="T7"/>
                </a:cxn>
                <a:cxn ang="0">
                  <a:pos x="T8" y="T9"/>
                </a:cxn>
              </a:cxnLst>
              <a:rect l="0" t="0" r="r" b="b"/>
              <a:pathLst>
                <a:path w="49" h="180">
                  <a:moveTo>
                    <a:pt x="49" y="180"/>
                  </a:moveTo>
                  <a:lnTo>
                    <a:pt x="0" y="133"/>
                  </a:lnTo>
                  <a:lnTo>
                    <a:pt x="14" y="0"/>
                  </a:lnTo>
                  <a:lnTo>
                    <a:pt x="49" y="0"/>
                  </a:lnTo>
                  <a:lnTo>
                    <a:pt x="49" y="180"/>
                  </a:lnTo>
                  <a:close/>
                </a:path>
              </a:pathLst>
            </a:custGeom>
            <a:solidFill>
              <a:srgbClr val="18478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3" name="Freeform 215"/>
            <p:cNvSpPr>
              <a:spLocks/>
            </p:cNvSpPr>
            <p:nvPr/>
          </p:nvSpPr>
          <p:spPr bwMode="auto">
            <a:xfrm>
              <a:off x="5460" y="2496"/>
              <a:ext cx="52" cy="180"/>
            </a:xfrm>
            <a:custGeom>
              <a:avLst/>
              <a:gdLst>
                <a:gd name="T0" fmla="*/ 0 w 52"/>
                <a:gd name="T1" fmla="*/ 180 h 180"/>
                <a:gd name="T2" fmla="*/ 52 w 52"/>
                <a:gd name="T3" fmla="*/ 133 h 180"/>
                <a:gd name="T4" fmla="*/ 36 w 52"/>
                <a:gd name="T5" fmla="*/ 0 h 180"/>
                <a:gd name="T6" fmla="*/ 0 w 52"/>
                <a:gd name="T7" fmla="*/ 0 h 180"/>
                <a:gd name="T8" fmla="*/ 0 w 52"/>
                <a:gd name="T9" fmla="*/ 180 h 180"/>
              </a:gdLst>
              <a:ahLst/>
              <a:cxnLst>
                <a:cxn ang="0">
                  <a:pos x="T0" y="T1"/>
                </a:cxn>
                <a:cxn ang="0">
                  <a:pos x="T2" y="T3"/>
                </a:cxn>
                <a:cxn ang="0">
                  <a:pos x="T4" y="T5"/>
                </a:cxn>
                <a:cxn ang="0">
                  <a:pos x="T6" y="T7"/>
                </a:cxn>
                <a:cxn ang="0">
                  <a:pos x="T8" y="T9"/>
                </a:cxn>
              </a:cxnLst>
              <a:rect l="0" t="0" r="r" b="b"/>
              <a:pathLst>
                <a:path w="52" h="180">
                  <a:moveTo>
                    <a:pt x="0" y="180"/>
                  </a:moveTo>
                  <a:lnTo>
                    <a:pt x="52" y="133"/>
                  </a:lnTo>
                  <a:lnTo>
                    <a:pt x="36" y="0"/>
                  </a:lnTo>
                  <a:lnTo>
                    <a:pt x="0" y="0"/>
                  </a:lnTo>
                  <a:lnTo>
                    <a:pt x="0" y="180"/>
                  </a:lnTo>
                  <a:close/>
                </a:path>
              </a:pathLst>
            </a:custGeom>
            <a:solidFill>
              <a:srgbClr val="1B396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4" name="Freeform 216"/>
            <p:cNvSpPr>
              <a:spLocks/>
            </p:cNvSpPr>
            <p:nvPr/>
          </p:nvSpPr>
          <p:spPr bwMode="auto">
            <a:xfrm>
              <a:off x="5420" y="2498"/>
              <a:ext cx="40" cy="40"/>
            </a:xfrm>
            <a:custGeom>
              <a:avLst/>
              <a:gdLst>
                <a:gd name="T0" fmla="*/ 3 w 40"/>
                <a:gd name="T1" fmla="*/ 15 h 40"/>
                <a:gd name="T2" fmla="*/ 0 w 40"/>
                <a:gd name="T3" fmla="*/ 40 h 40"/>
                <a:gd name="T4" fmla="*/ 40 w 40"/>
                <a:gd name="T5" fmla="*/ 24 h 40"/>
                <a:gd name="T6" fmla="*/ 40 w 40"/>
                <a:gd name="T7" fmla="*/ 0 h 40"/>
                <a:gd name="T8" fmla="*/ 3 w 40"/>
                <a:gd name="T9" fmla="*/ 15 h 40"/>
              </a:gdLst>
              <a:ahLst/>
              <a:cxnLst>
                <a:cxn ang="0">
                  <a:pos x="T0" y="T1"/>
                </a:cxn>
                <a:cxn ang="0">
                  <a:pos x="T2" y="T3"/>
                </a:cxn>
                <a:cxn ang="0">
                  <a:pos x="T4" y="T5"/>
                </a:cxn>
                <a:cxn ang="0">
                  <a:pos x="T6" y="T7"/>
                </a:cxn>
                <a:cxn ang="0">
                  <a:pos x="T8" y="T9"/>
                </a:cxn>
              </a:cxnLst>
              <a:rect l="0" t="0" r="r" b="b"/>
              <a:pathLst>
                <a:path w="40" h="40">
                  <a:moveTo>
                    <a:pt x="3" y="15"/>
                  </a:moveTo>
                  <a:lnTo>
                    <a:pt x="0" y="40"/>
                  </a:lnTo>
                  <a:lnTo>
                    <a:pt x="40" y="24"/>
                  </a:lnTo>
                  <a:lnTo>
                    <a:pt x="40" y="0"/>
                  </a:lnTo>
                  <a:lnTo>
                    <a:pt x="3" y="15"/>
                  </a:lnTo>
                  <a:close/>
                </a:path>
              </a:pathLst>
            </a:custGeom>
            <a:solidFill>
              <a:srgbClr val="EF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5" name="Freeform 217"/>
            <p:cNvSpPr>
              <a:spLocks/>
            </p:cNvSpPr>
            <p:nvPr/>
          </p:nvSpPr>
          <p:spPr bwMode="auto">
            <a:xfrm>
              <a:off x="5460" y="2496"/>
              <a:ext cx="38" cy="26"/>
            </a:xfrm>
            <a:custGeom>
              <a:avLst/>
              <a:gdLst>
                <a:gd name="T0" fmla="*/ 38 w 38"/>
                <a:gd name="T1" fmla="*/ 0 h 26"/>
                <a:gd name="T2" fmla="*/ 12 w 38"/>
                <a:gd name="T3" fmla="*/ 0 h 26"/>
                <a:gd name="T4" fmla="*/ 0 w 38"/>
                <a:gd name="T5" fmla="*/ 2 h 26"/>
                <a:gd name="T6" fmla="*/ 0 w 38"/>
                <a:gd name="T7" fmla="*/ 26 h 26"/>
                <a:gd name="T8" fmla="*/ 38 w 38"/>
                <a:gd name="T9" fmla="*/ 13 h 26"/>
                <a:gd name="T10" fmla="*/ 38 w 38"/>
                <a:gd name="T11" fmla="*/ 0 h 26"/>
              </a:gdLst>
              <a:ahLst/>
              <a:cxnLst>
                <a:cxn ang="0">
                  <a:pos x="T0" y="T1"/>
                </a:cxn>
                <a:cxn ang="0">
                  <a:pos x="T2" y="T3"/>
                </a:cxn>
                <a:cxn ang="0">
                  <a:pos x="T4" y="T5"/>
                </a:cxn>
                <a:cxn ang="0">
                  <a:pos x="T6" y="T7"/>
                </a:cxn>
                <a:cxn ang="0">
                  <a:pos x="T8" y="T9"/>
                </a:cxn>
                <a:cxn ang="0">
                  <a:pos x="T10" y="T11"/>
                </a:cxn>
              </a:cxnLst>
              <a:rect l="0" t="0" r="r" b="b"/>
              <a:pathLst>
                <a:path w="38" h="26">
                  <a:moveTo>
                    <a:pt x="38" y="0"/>
                  </a:moveTo>
                  <a:lnTo>
                    <a:pt x="12" y="0"/>
                  </a:lnTo>
                  <a:lnTo>
                    <a:pt x="0" y="2"/>
                  </a:lnTo>
                  <a:lnTo>
                    <a:pt x="0" y="26"/>
                  </a:lnTo>
                  <a:lnTo>
                    <a:pt x="38" y="13"/>
                  </a:lnTo>
                  <a:lnTo>
                    <a:pt x="38" y="0"/>
                  </a:lnTo>
                  <a:close/>
                </a:path>
              </a:pathLst>
            </a:custGeom>
            <a:solidFill>
              <a:srgbClr val="CD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6" name="Freeform 218"/>
            <p:cNvSpPr>
              <a:spLocks/>
            </p:cNvSpPr>
            <p:nvPr/>
          </p:nvSpPr>
          <p:spPr bwMode="auto">
            <a:xfrm>
              <a:off x="5414" y="2558"/>
              <a:ext cx="46" cy="40"/>
            </a:xfrm>
            <a:custGeom>
              <a:avLst/>
              <a:gdLst>
                <a:gd name="T0" fmla="*/ 2 w 46"/>
                <a:gd name="T1" fmla="*/ 16 h 40"/>
                <a:gd name="T2" fmla="*/ 0 w 46"/>
                <a:gd name="T3" fmla="*/ 40 h 40"/>
                <a:gd name="T4" fmla="*/ 46 w 46"/>
                <a:gd name="T5" fmla="*/ 22 h 40"/>
                <a:gd name="T6" fmla="*/ 46 w 46"/>
                <a:gd name="T7" fmla="*/ 0 h 40"/>
                <a:gd name="T8" fmla="*/ 2 w 46"/>
                <a:gd name="T9" fmla="*/ 16 h 40"/>
              </a:gdLst>
              <a:ahLst/>
              <a:cxnLst>
                <a:cxn ang="0">
                  <a:pos x="T0" y="T1"/>
                </a:cxn>
                <a:cxn ang="0">
                  <a:pos x="T2" y="T3"/>
                </a:cxn>
                <a:cxn ang="0">
                  <a:pos x="T4" y="T5"/>
                </a:cxn>
                <a:cxn ang="0">
                  <a:pos x="T6" y="T7"/>
                </a:cxn>
                <a:cxn ang="0">
                  <a:pos x="T8" y="T9"/>
                </a:cxn>
              </a:cxnLst>
              <a:rect l="0" t="0" r="r" b="b"/>
              <a:pathLst>
                <a:path w="46" h="40">
                  <a:moveTo>
                    <a:pt x="2" y="16"/>
                  </a:moveTo>
                  <a:lnTo>
                    <a:pt x="0" y="40"/>
                  </a:lnTo>
                  <a:lnTo>
                    <a:pt x="46" y="22"/>
                  </a:lnTo>
                  <a:lnTo>
                    <a:pt x="46" y="0"/>
                  </a:lnTo>
                  <a:lnTo>
                    <a:pt x="2" y="16"/>
                  </a:lnTo>
                  <a:close/>
                </a:path>
              </a:pathLst>
            </a:custGeom>
            <a:solidFill>
              <a:srgbClr val="EF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7" name="Freeform 219"/>
            <p:cNvSpPr>
              <a:spLocks/>
            </p:cNvSpPr>
            <p:nvPr/>
          </p:nvSpPr>
          <p:spPr bwMode="auto">
            <a:xfrm>
              <a:off x="5460" y="2542"/>
              <a:ext cx="45" cy="38"/>
            </a:xfrm>
            <a:custGeom>
              <a:avLst/>
              <a:gdLst>
                <a:gd name="T0" fmla="*/ 43 w 45"/>
                <a:gd name="T1" fmla="*/ 0 h 38"/>
                <a:gd name="T2" fmla="*/ 0 w 45"/>
                <a:gd name="T3" fmla="*/ 16 h 38"/>
                <a:gd name="T4" fmla="*/ 0 w 45"/>
                <a:gd name="T5" fmla="*/ 38 h 38"/>
                <a:gd name="T6" fmla="*/ 45 w 45"/>
                <a:gd name="T7" fmla="*/ 23 h 38"/>
                <a:gd name="T8" fmla="*/ 43 w 45"/>
                <a:gd name="T9" fmla="*/ 0 h 38"/>
              </a:gdLst>
              <a:ahLst/>
              <a:cxnLst>
                <a:cxn ang="0">
                  <a:pos x="T0" y="T1"/>
                </a:cxn>
                <a:cxn ang="0">
                  <a:pos x="T2" y="T3"/>
                </a:cxn>
                <a:cxn ang="0">
                  <a:pos x="T4" y="T5"/>
                </a:cxn>
                <a:cxn ang="0">
                  <a:pos x="T6" y="T7"/>
                </a:cxn>
                <a:cxn ang="0">
                  <a:pos x="T8" y="T9"/>
                </a:cxn>
              </a:cxnLst>
              <a:rect l="0" t="0" r="r" b="b"/>
              <a:pathLst>
                <a:path w="45" h="38">
                  <a:moveTo>
                    <a:pt x="43" y="0"/>
                  </a:moveTo>
                  <a:lnTo>
                    <a:pt x="0" y="16"/>
                  </a:lnTo>
                  <a:lnTo>
                    <a:pt x="0" y="38"/>
                  </a:lnTo>
                  <a:lnTo>
                    <a:pt x="45" y="23"/>
                  </a:lnTo>
                  <a:lnTo>
                    <a:pt x="43" y="0"/>
                  </a:lnTo>
                  <a:close/>
                </a:path>
              </a:pathLst>
            </a:custGeom>
            <a:solidFill>
              <a:srgbClr val="CD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8" name="Freeform 220"/>
            <p:cNvSpPr>
              <a:spLocks/>
            </p:cNvSpPr>
            <p:nvPr/>
          </p:nvSpPr>
          <p:spPr bwMode="auto">
            <a:xfrm>
              <a:off x="5460" y="2598"/>
              <a:ext cx="52" cy="42"/>
            </a:xfrm>
            <a:custGeom>
              <a:avLst/>
              <a:gdLst>
                <a:gd name="T0" fmla="*/ 49 w 52"/>
                <a:gd name="T1" fmla="*/ 0 h 42"/>
                <a:gd name="T2" fmla="*/ 0 w 52"/>
                <a:gd name="T3" fmla="*/ 18 h 42"/>
                <a:gd name="T4" fmla="*/ 0 w 52"/>
                <a:gd name="T5" fmla="*/ 42 h 42"/>
                <a:gd name="T6" fmla="*/ 52 w 52"/>
                <a:gd name="T7" fmla="*/ 25 h 42"/>
                <a:gd name="T8" fmla="*/ 49 w 52"/>
                <a:gd name="T9" fmla="*/ 0 h 42"/>
              </a:gdLst>
              <a:ahLst/>
              <a:cxnLst>
                <a:cxn ang="0">
                  <a:pos x="T0" y="T1"/>
                </a:cxn>
                <a:cxn ang="0">
                  <a:pos x="T2" y="T3"/>
                </a:cxn>
                <a:cxn ang="0">
                  <a:pos x="T4" y="T5"/>
                </a:cxn>
                <a:cxn ang="0">
                  <a:pos x="T6" y="T7"/>
                </a:cxn>
                <a:cxn ang="0">
                  <a:pos x="T8" y="T9"/>
                </a:cxn>
              </a:cxnLst>
              <a:rect l="0" t="0" r="r" b="b"/>
              <a:pathLst>
                <a:path w="52" h="42">
                  <a:moveTo>
                    <a:pt x="49" y="0"/>
                  </a:moveTo>
                  <a:lnTo>
                    <a:pt x="0" y="18"/>
                  </a:lnTo>
                  <a:lnTo>
                    <a:pt x="0" y="42"/>
                  </a:lnTo>
                  <a:lnTo>
                    <a:pt x="52" y="25"/>
                  </a:lnTo>
                  <a:lnTo>
                    <a:pt x="49" y="0"/>
                  </a:lnTo>
                  <a:close/>
                </a:path>
              </a:pathLst>
            </a:custGeom>
            <a:solidFill>
              <a:srgbClr val="CD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9" name="Freeform 221"/>
            <p:cNvSpPr>
              <a:spLocks/>
            </p:cNvSpPr>
            <p:nvPr/>
          </p:nvSpPr>
          <p:spPr bwMode="auto">
            <a:xfrm>
              <a:off x="5411" y="2616"/>
              <a:ext cx="49" cy="36"/>
            </a:xfrm>
            <a:custGeom>
              <a:avLst/>
              <a:gdLst>
                <a:gd name="T0" fmla="*/ 0 w 49"/>
                <a:gd name="T1" fmla="*/ 18 h 36"/>
                <a:gd name="T2" fmla="*/ 21 w 49"/>
                <a:gd name="T3" fmla="*/ 36 h 36"/>
                <a:gd name="T4" fmla="*/ 49 w 49"/>
                <a:gd name="T5" fmla="*/ 24 h 36"/>
                <a:gd name="T6" fmla="*/ 49 w 49"/>
                <a:gd name="T7" fmla="*/ 0 h 36"/>
                <a:gd name="T8" fmla="*/ 0 w 49"/>
                <a:gd name="T9" fmla="*/ 18 h 36"/>
              </a:gdLst>
              <a:ahLst/>
              <a:cxnLst>
                <a:cxn ang="0">
                  <a:pos x="T0" y="T1"/>
                </a:cxn>
                <a:cxn ang="0">
                  <a:pos x="T2" y="T3"/>
                </a:cxn>
                <a:cxn ang="0">
                  <a:pos x="T4" y="T5"/>
                </a:cxn>
                <a:cxn ang="0">
                  <a:pos x="T6" y="T7"/>
                </a:cxn>
                <a:cxn ang="0">
                  <a:pos x="T8" y="T9"/>
                </a:cxn>
              </a:cxnLst>
              <a:rect l="0" t="0" r="r" b="b"/>
              <a:pathLst>
                <a:path w="49" h="36">
                  <a:moveTo>
                    <a:pt x="0" y="18"/>
                  </a:moveTo>
                  <a:lnTo>
                    <a:pt x="21" y="36"/>
                  </a:lnTo>
                  <a:lnTo>
                    <a:pt x="49" y="24"/>
                  </a:lnTo>
                  <a:lnTo>
                    <a:pt x="49" y="0"/>
                  </a:lnTo>
                  <a:lnTo>
                    <a:pt x="0" y="18"/>
                  </a:lnTo>
                  <a:close/>
                </a:path>
              </a:pathLst>
            </a:custGeom>
            <a:solidFill>
              <a:srgbClr val="EF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0" name="Freeform 222"/>
            <p:cNvSpPr>
              <a:spLocks/>
            </p:cNvSpPr>
            <p:nvPr/>
          </p:nvSpPr>
          <p:spPr bwMode="auto">
            <a:xfrm>
              <a:off x="5610" y="2498"/>
              <a:ext cx="53" cy="116"/>
            </a:xfrm>
            <a:custGeom>
              <a:avLst/>
              <a:gdLst>
                <a:gd name="T0" fmla="*/ 33 w 53"/>
                <a:gd name="T1" fmla="*/ 0 h 116"/>
                <a:gd name="T2" fmla="*/ 53 w 53"/>
                <a:gd name="T3" fmla="*/ 29 h 116"/>
                <a:gd name="T4" fmla="*/ 24 w 53"/>
                <a:gd name="T5" fmla="*/ 100 h 116"/>
                <a:gd name="T6" fmla="*/ 0 w 53"/>
                <a:gd name="T7" fmla="*/ 116 h 116"/>
                <a:gd name="T8" fmla="*/ 15 w 53"/>
                <a:gd name="T9" fmla="*/ 40 h 116"/>
                <a:gd name="T10" fmla="*/ 33 w 53"/>
                <a:gd name="T11" fmla="*/ 0 h 116"/>
              </a:gdLst>
              <a:ahLst/>
              <a:cxnLst>
                <a:cxn ang="0">
                  <a:pos x="T0" y="T1"/>
                </a:cxn>
                <a:cxn ang="0">
                  <a:pos x="T2" y="T3"/>
                </a:cxn>
                <a:cxn ang="0">
                  <a:pos x="T4" y="T5"/>
                </a:cxn>
                <a:cxn ang="0">
                  <a:pos x="T6" y="T7"/>
                </a:cxn>
                <a:cxn ang="0">
                  <a:pos x="T8" y="T9"/>
                </a:cxn>
                <a:cxn ang="0">
                  <a:pos x="T10" y="T11"/>
                </a:cxn>
              </a:cxnLst>
              <a:rect l="0" t="0" r="r" b="b"/>
              <a:pathLst>
                <a:path w="53" h="116">
                  <a:moveTo>
                    <a:pt x="33" y="0"/>
                  </a:moveTo>
                  <a:lnTo>
                    <a:pt x="53" y="29"/>
                  </a:lnTo>
                  <a:lnTo>
                    <a:pt x="24" y="100"/>
                  </a:lnTo>
                  <a:lnTo>
                    <a:pt x="0" y="116"/>
                  </a:lnTo>
                  <a:lnTo>
                    <a:pt x="15" y="40"/>
                  </a:lnTo>
                  <a:lnTo>
                    <a:pt x="33" y="0"/>
                  </a:lnTo>
                  <a:close/>
                </a:path>
              </a:pathLst>
            </a:custGeom>
            <a:solidFill>
              <a:srgbClr val="AFC7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1" name="Rectangle 223"/>
            <p:cNvSpPr>
              <a:spLocks noChangeArrowheads="1"/>
            </p:cNvSpPr>
            <p:nvPr/>
          </p:nvSpPr>
          <p:spPr bwMode="auto">
            <a:xfrm>
              <a:off x="5516" y="2496"/>
              <a:ext cx="33" cy="33"/>
            </a:xfrm>
            <a:prstGeom prst="rect">
              <a:avLst/>
            </a:prstGeom>
            <a:solidFill>
              <a:srgbClr val="AFC7D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2" name="Freeform 224"/>
            <p:cNvSpPr>
              <a:spLocks/>
            </p:cNvSpPr>
            <p:nvPr/>
          </p:nvSpPr>
          <p:spPr bwMode="auto">
            <a:xfrm>
              <a:off x="5447" y="2264"/>
              <a:ext cx="11" cy="44"/>
            </a:xfrm>
            <a:custGeom>
              <a:avLst/>
              <a:gdLst>
                <a:gd name="T0" fmla="*/ 5 w 5"/>
                <a:gd name="T1" fmla="*/ 0 h 20"/>
                <a:gd name="T2" fmla="*/ 5 w 5"/>
                <a:gd name="T3" fmla="*/ 4 h 20"/>
                <a:gd name="T4" fmla="*/ 5 w 5"/>
                <a:gd name="T5" fmla="*/ 7 h 20"/>
                <a:gd name="T6" fmla="*/ 5 w 5"/>
                <a:gd name="T7" fmla="*/ 11 h 20"/>
                <a:gd name="T8" fmla="*/ 4 w 5"/>
                <a:gd name="T9" fmla="*/ 15 h 20"/>
                <a:gd name="T10" fmla="*/ 3 w 5"/>
                <a:gd name="T11" fmla="*/ 18 h 20"/>
                <a:gd name="T12" fmla="*/ 1 w 5"/>
                <a:gd name="T13" fmla="*/ 20 h 20"/>
                <a:gd name="T14" fmla="*/ 0 w 5"/>
                <a:gd name="T15" fmla="*/ 20 h 20"/>
                <a:gd name="T16" fmla="*/ 0 w 5"/>
                <a:gd name="T17" fmla="*/ 20 h 20"/>
                <a:gd name="T18" fmla="*/ 0 w 5"/>
                <a:gd name="T19" fmla="*/ 20 h 20"/>
                <a:gd name="T20" fmla="*/ 1 w 5"/>
                <a:gd name="T21" fmla="*/ 20 h 20"/>
                <a:gd name="T22" fmla="*/ 1 w 5"/>
                <a:gd name="T23" fmla="*/ 19 h 20"/>
                <a:gd name="T24" fmla="*/ 2 w 5"/>
                <a:gd name="T25" fmla="*/ 18 h 20"/>
                <a:gd name="T26" fmla="*/ 3 w 5"/>
                <a:gd name="T27" fmla="*/ 11 h 20"/>
                <a:gd name="T28" fmla="*/ 4 w 5"/>
                <a:gd name="T29" fmla="*/ 4 h 20"/>
                <a:gd name="T30" fmla="*/ 5 w 5"/>
                <a:gd name="T31" fmla="*/ 1 h 20"/>
                <a:gd name="T32" fmla="*/ 5 w 5"/>
                <a:gd name="T3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 h="20">
                  <a:moveTo>
                    <a:pt x="5" y="0"/>
                  </a:moveTo>
                  <a:cubicBezTo>
                    <a:pt x="5" y="0"/>
                    <a:pt x="5" y="2"/>
                    <a:pt x="5" y="4"/>
                  </a:cubicBezTo>
                  <a:cubicBezTo>
                    <a:pt x="5" y="5"/>
                    <a:pt x="5" y="6"/>
                    <a:pt x="5" y="7"/>
                  </a:cubicBezTo>
                  <a:cubicBezTo>
                    <a:pt x="5" y="9"/>
                    <a:pt x="5" y="10"/>
                    <a:pt x="5" y="11"/>
                  </a:cubicBezTo>
                  <a:cubicBezTo>
                    <a:pt x="5" y="13"/>
                    <a:pt x="5" y="14"/>
                    <a:pt x="4" y="15"/>
                  </a:cubicBezTo>
                  <a:cubicBezTo>
                    <a:pt x="4" y="16"/>
                    <a:pt x="3" y="17"/>
                    <a:pt x="3" y="18"/>
                  </a:cubicBezTo>
                  <a:cubicBezTo>
                    <a:pt x="2" y="19"/>
                    <a:pt x="1" y="20"/>
                    <a:pt x="1" y="20"/>
                  </a:cubicBezTo>
                  <a:cubicBezTo>
                    <a:pt x="0" y="20"/>
                    <a:pt x="0" y="20"/>
                    <a:pt x="0" y="20"/>
                  </a:cubicBezTo>
                  <a:cubicBezTo>
                    <a:pt x="0" y="20"/>
                    <a:pt x="0" y="20"/>
                    <a:pt x="0" y="20"/>
                  </a:cubicBezTo>
                  <a:cubicBezTo>
                    <a:pt x="0" y="20"/>
                    <a:pt x="0" y="20"/>
                    <a:pt x="0" y="20"/>
                  </a:cubicBezTo>
                  <a:cubicBezTo>
                    <a:pt x="1" y="20"/>
                    <a:pt x="1" y="20"/>
                    <a:pt x="1" y="20"/>
                  </a:cubicBezTo>
                  <a:cubicBezTo>
                    <a:pt x="1" y="19"/>
                    <a:pt x="1" y="19"/>
                    <a:pt x="1" y="19"/>
                  </a:cubicBezTo>
                  <a:cubicBezTo>
                    <a:pt x="1" y="19"/>
                    <a:pt x="1" y="18"/>
                    <a:pt x="2" y="18"/>
                  </a:cubicBezTo>
                  <a:cubicBezTo>
                    <a:pt x="2" y="16"/>
                    <a:pt x="3" y="13"/>
                    <a:pt x="3" y="11"/>
                  </a:cubicBezTo>
                  <a:cubicBezTo>
                    <a:pt x="3" y="8"/>
                    <a:pt x="4" y="6"/>
                    <a:pt x="4" y="4"/>
                  </a:cubicBezTo>
                  <a:cubicBezTo>
                    <a:pt x="4" y="3"/>
                    <a:pt x="4" y="2"/>
                    <a:pt x="5" y="1"/>
                  </a:cubicBezTo>
                  <a:cubicBezTo>
                    <a:pt x="5" y="1"/>
                    <a:pt x="5" y="0"/>
                    <a:pt x="5" y="0"/>
                  </a:cubicBezTo>
                  <a:close/>
                </a:path>
              </a:pathLst>
            </a:custGeom>
            <a:solidFill>
              <a:srgbClr val="E1C5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3" name="Freeform 225"/>
            <p:cNvSpPr>
              <a:spLocks noEditPoints="1"/>
            </p:cNvSpPr>
            <p:nvPr/>
          </p:nvSpPr>
          <p:spPr bwMode="auto">
            <a:xfrm>
              <a:off x="2502" y="1256"/>
              <a:ext cx="608" cy="658"/>
            </a:xfrm>
            <a:custGeom>
              <a:avLst/>
              <a:gdLst>
                <a:gd name="T0" fmla="*/ 226 w 273"/>
                <a:gd name="T1" fmla="*/ 14 h 295"/>
                <a:gd name="T2" fmla="*/ 273 w 273"/>
                <a:gd name="T3" fmla="*/ 4 h 295"/>
                <a:gd name="T4" fmla="*/ 272 w 273"/>
                <a:gd name="T5" fmla="*/ 0 h 295"/>
                <a:gd name="T6" fmla="*/ 225 w 273"/>
                <a:gd name="T7" fmla="*/ 10 h 295"/>
                <a:gd name="T8" fmla="*/ 226 w 273"/>
                <a:gd name="T9" fmla="*/ 14 h 295"/>
                <a:gd name="T10" fmla="*/ 141 w 273"/>
                <a:gd name="T11" fmla="*/ 55 h 295"/>
                <a:gd name="T12" fmla="*/ 182 w 273"/>
                <a:gd name="T13" fmla="*/ 31 h 295"/>
                <a:gd name="T14" fmla="*/ 180 w 273"/>
                <a:gd name="T15" fmla="*/ 28 h 295"/>
                <a:gd name="T16" fmla="*/ 138 w 273"/>
                <a:gd name="T17" fmla="*/ 52 h 295"/>
                <a:gd name="T18" fmla="*/ 141 w 273"/>
                <a:gd name="T19" fmla="*/ 55 h 295"/>
                <a:gd name="T20" fmla="*/ 71 w 273"/>
                <a:gd name="T21" fmla="*/ 120 h 295"/>
                <a:gd name="T22" fmla="*/ 103 w 273"/>
                <a:gd name="T23" fmla="*/ 85 h 295"/>
                <a:gd name="T24" fmla="*/ 101 w 273"/>
                <a:gd name="T25" fmla="*/ 82 h 295"/>
                <a:gd name="T26" fmla="*/ 68 w 273"/>
                <a:gd name="T27" fmla="*/ 117 h 295"/>
                <a:gd name="T28" fmla="*/ 71 w 273"/>
                <a:gd name="T29" fmla="*/ 120 h 295"/>
                <a:gd name="T30" fmla="*/ 24 w 273"/>
                <a:gd name="T31" fmla="*/ 202 h 295"/>
                <a:gd name="T32" fmla="*/ 44 w 273"/>
                <a:gd name="T33" fmla="*/ 159 h 295"/>
                <a:gd name="T34" fmla="*/ 41 w 273"/>
                <a:gd name="T35" fmla="*/ 157 h 295"/>
                <a:gd name="T36" fmla="*/ 20 w 273"/>
                <a:gd name="T37" fmla="*/ 201 h 295"/>
                <a:gd name="T38" fmla="*/ 24 w 273"/>
                <a:gd name="T39" fmla="*/ 202 h 295"/>
                <a:gd name="T40" fmla="*/ 4 w 273"/>
                <a:gd name="T41" fmla="*/ 295 h 295"/>
                <a:gd name="T42" fmla="*/ 10 w 273"/>
                <a:gd name="T43" fmla="*/ 248 h 295"/>
                <a:gd name="T44" fmla="*/ 6 w 273"/>
                <a:gd name="T45" fmla="*/ 247 h 295"/>
                <a:gd name="T46" fmla="*/ 0 w 273"/>
                <a:gd name="T47" fmla="*/ 295 h 295"/>
                <a:gd name="T48" fmla="*/ 4 w 273"/>
                <a:gd name="T49" fmla="*/ 295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73" h="295">
                  <a:moveTo>
                    <a:pt x="226" y="14"/>
                  </a:moveTo>
                  <a:cubicBezTo>
                    <a:pt x="242" y="10"/>
                    <a:pt x="257" y="6"/>
                    <a:pt x="273" y="4"/>
                  </a:cubicBezTo>
                  <a:cubicBezTo>
                    <a:pt x="272" y="0"/>
                    <a:pt x="272" y="0"/>
                    <a:pt x="272" y="0"/>
                  </a:cubicBezTo>
                  <a:cubicBezTo>
                    <a:pt x="256" y="2"/>
                    <a:pt x="241" y="6"/>
                    <a:pt x="225" y="10"/>
                  </a:cubicBezTo>
                  <a:cubicBezTo>
                    <a:pt x="226" y="14"/>
                    <a:pt x="226" y="14"/>
                    <a:pt x="226" y="14"/>
                  </a:cubicBezTo>
                  <a:close/>
                  <a:moveTo>
                    <a:pt x="141" y="55"/>
                  </a:moveTo>
                  <a:cubicBezTo>
                    <a:pt x="154" y="46"/>
                    <a:pt x="168" y="38"/>
                    <a:pt x="182" y="31"/>
                  </a:cubicBezTo>
                  <a:cubicBezTo>
                    <a:pt x="180" y="28"/>
                    <a:pt x="180" y="28"/>
                    <a:pt x="180" y="28"/>
                  </a:cubicBezTo>
                  <a:cubicBezTo>
                    <a:pt x="166" y="35"/>
                    <a:pt x="152" y="43"/>
                    <a:pt x="138" y="52"/>
                  </a:cubicBezTo>
                  <a:cubicBezTo>
                    <a:pt x="141" y="55"/>
                    <a:pt x="141" y="55"/>
                    <a:pt x="141" y="55"/>
                  </a:cubicBezTo>
                  <a:close/>
                  <a:moveTo>
                    <a:pt x="71" y="120"/>
                  </a:moveTo>
                  <a:cubicBezTo>
                    <a:pt x="81" y="107"/>
                    <a:pt x="92" y="96"/>
                    <a:pt x="103" y="85"/>
                  </a:cubicBezTo>
                  <a:cubicBezTo>
                    <a:pt x="101" y="82"/>
                    <a:pt x="101" y="82"/>
                    <a:pt x="101" y="82"/>
                  </a:cubicBezTo>
                  <a:cubicBezTo>
                    <a:pt x="89" y="93"/>
                    <a:pt x="78" y="105"/>
                    <a:pt x="68" y="117"/>
                  </a:cubicBezTo>
                  <a:cubicBezTo>
                    <a:pt x="71" y="120"/>
                    <a:pt x="71" y="120"/>
                    <a:pt x="71" y="120"/>
                  </a:cubicBezTo>
                  <a:close/>
                  <a:moveTo>
                    <a:pt x="24" y="202"/>
                  </a:moveTo>
                  <a:cubicBezTo>
                    <a:pt x="30" y="187"/>
                    <a:pt x="36" y="173"/>
                    <a:pt x="44" y="159"/>
                  </a:cubicBezTo>
                  <a:cubicBezTo>
                    <a:pt x="41" y="157"/>
                    <a:pt x="41" y="157"/>
                    <a:pt x="41" y="157"/>
                  </a:cubicBezTo>
                  <a:cubicBezTo>
                    <a:pt x="33" y="171"/>
                    <a:pt x="26" y="186"/>
                    <a:pt x="20" y="201"/>
                  </a:cubicBezTo>
                  <a:cubicBezTo>
                    <a:pt x="24" y="202"/>
                    <a:pt x="24" y="202"/>
                    <a:pt x="24" y="202"/>
                  </a:cubicBezTo>
                  <a:close/>
                  <a:moveTo>
                    <a:pt x="4" y="295"/>
                  </a:moveTo>
                  <a:cubicBezTo>
                    <a:pt x="5" y="279"/>
                    <a:pt x="7" y="263"/>
                    <a:pt x="10" y="248"/>
                  </a:cubicBezTo>
                  <a:cubicBezTo>
                    <a:pt x="6" y="247"/>
                    <a:pt x="6" y="247"/>
                    <a:pt x="6" y="247"/>
                  </a:cubicBezTo>
                  <a:cubicBezTo>
                    <a:pt x="3" y="262"/>
                    <a:pt x="1" y="278"/>
                    <a:pt x="0" y="295"/>
                  </a:cubicBezTo>
                  <a:cubicBezTo>
                    <a:pt x="4" y="295"/>
                    <a:pt x="4" y="295"/>
                    <a:pt x="4" y="295"/>
                  </a:cubicBezTo>
                  <a:close/>
                </a:path>
              </a:pathLst>
            </a:custGeom>
            <a:solidFill>
              <a:srgbClr val="F15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4" name="Freeform 226"/>
            <p:cNvSpPr>
              <a:spLocks/>
            </p:cNvSpPr>
            <p:nvPr/>
          </p:nvSpPr>
          <p:spPr bwMode="auto">
            <a:xfrm>
              <a:off x="2475" y="1903"/>
              <a:ext cx="63" cy="55"/>
            </a:xfrm>
            <a:custGeom>
              <a:avLst/>
              <a:gdLst>
                <a:gd name="T0" fmla="*/ 63 w 63"/>
                <a:gd name="T1" fmla="*/ 2 h 55"/>
                <a:gd name="T2" fmla="*/ 29 w 63"/>
                <a:gd name="T3" fmla="*/ 55 h 55"/>
                <a:gd name="T4" fmla="*/ 0 w 63"/>
                <a:gd name="T5" fmla="*/ 0 h 55"/>
                <a:gd name="T6" fmla="*/ 63 w 63"/>
                <a:gd name="T7" fmla="*/ 2 h 55"/>
              </a:gdLst>
              <a:ahLst/>
              <a:cxnLst>
                <a:cxn ang="0">
                  <a:pos x="T0" y="T1"/>
                </a:cxn>
                <a:cxn ang="0">
                  <a:pos x="T2" y="T3"/>
                </a:cxn>
                <a:cxn ang="0">
                  <a:pos x="T4" y="T5"/>
                </a:cxn>
                <a:cxn ang="0">
                  <a:pos x="T6" y="T7"/>
                </a:cxn>
              </a:cxnLst>
              <a:rect l="0" t="0" r="r" b="b"/>
              <a:pathLst>
                <a:path w="63" h="55">
                  <a:moveTo>
                    <a:pt x="63" y="2"/>
                  </a:moveTo>
                  <a:lnTo>
                    <a:pt x="29" y="55"/>
                  </a:lnTo>
                  <a:lnTo>
                    <a:pt x="0" y="0"/>
                  </a:lnTo>
                  <a:lnTo>
                    <a:pt x="63" y="2"/>
                  </a:lnTo>
                  <a:close/>
                </a:path>
              </a:pathLst>
            </a:custGeom>
            <a:solidFill>
              <a:srgbClr val="F15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5" name="Freeform 227"/>
            <p:cNvSpPr>
              <a:spLocks/>
            </p:cNvSpPr>
            <p:nvPr/>
          </p:nvSpPr>
          <p:spPr bwMode="auto">
            <a:xfrm>
              <a:off x="3152" y="1225"/>
              <a:ext cx="56" cy="62"/>
            </a:xfrm>
            <a:custGeom>
              <a:avLst/>
              <a:gdLst>
                <a:gd name="T0" fmla="*/ 2 w 56"/>
                <a:gd name="T1" fmla="*/ 62 h 62"/>
                <a:gd name="T2" fmla="*/ 56 w 56"/>
                <a:gd name="T3" fmla="*/ 29 h 62"/>
                <a:gd name="T4" fmla="*/ 0 w 56"/>
                <a:gd name="T5" fmla="*/ 0 h 62"/>
                <a:gd name="T6" fmla="*/ 2 w 56"/>
                <a:gd name="T7" fmla="*/ 62 h 62"/>
              </a:gdLst>
              <a:ahLst/>
              <a:cxnLst>
                <a:cxn ang="0">
                  <a:pos x="T0" y="T1"/>
                </a:cxn>
                <a:cxn ang="0">
                  <a:pos x="T2" y="T3"/>
                </a:cxn>
                <a:cxn ang="0">
                  <a:pos x="T4" y="T5"/>
                </a:cxn>
                <a:cxn ang="0">
                  <a:pos x="T6" y="T7"/>
                </a:cxn>
              </a:cxnLst>
              <a:rect l="0" t="0" r="r" b="b"/>
              <a:pathLst>
                <a:path w="56" h="62">
                  <a:moveTo>
                    <a:pt x="2" y="62"/>
                  </a:moveTo>
                  <a:lnTo>
                    <a:pt x="56" y="29"/>
                  </a:lnTo>
                  <a:lnTo>
                    <a:pt x="0" y="0"/>
                  </a:lnTo>
                  <a:lnTo>
                    <a:pt x="2" y="62"/>
                  </a:lnTo>
                  <a:close/>
                </a:path>
              </a:pathLst>
            </a:custGeom>
            <a:solidFill>
              <a:srgbClr val="F15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6" name="Freeform 228"/>
            <p:cNvSpPr>
              <a:spLocks noEditPoints="1"/>
            </p:cNvSpPr>
            <p:nvPr/>
          </p:nvSpPr>
          <p:spPr bwMode="auto">
            <a:xfrm>
              <a:off x="4577" y="1252"/>
              <a:ext cx="654" cy="608"/>
            </a:xfrm>
            <a:custGeom>
              <a:avLst/>
              <a:gdLst>
                <a:gd name="T0" fmla="*/ 280 w 294"/>
                <a:gd name="T1" fmla="*/ 227 h 273"/>
                <a:gd name="T2" fmla="*/ 290 w 294"/>
                <a:gd name="T3" fmla="*/ 273 h 273"/>
                <a:gd name="T4" fmla="*/ 294 w 294"/>
                <a:gd name="T5" fmla="*/ 273 h 273"/>
                <a:gd name="T6" fmla="*/ 284 w 294"/>
                <a:gd name="T7" fmla="*/ 225 h 273"/>
                <a:gd name="T8" fmla="*/ 280 w 294"/>
                <a:gd name="T9" fmla="*/ 227 h 273"/>
                <a:gd name="T10" fmla="*/ 239 w 294"/>
                <a:gd name="T11" fmla="*/ 141 h 273"/>
                <a:gd name="T12" fmla="*/ 263 w 294"/>
                <a:gd name="T13" fmla="*/ 182 h 273"/>
                <a:gd name="T14" fmla="*/ 267 w 294"/>
                <a:gd name="T15" fmla="*/ 180 h 273"/>
                <a:gd name="T16" fmla="*/ 243 w 294"/>
                <a:gd name="T17" fmla="*/ 139 h 273"/>
                <a:gd name="T18" fmla="*/ 239 w 294"/>
                <a:gd name="T19" fmla="*/ 141 h 273"/>
                <a:gd name="T20" fmla="*/ 175 w 294"/>
                <a:gd name="T21" fmla="*/ 71 h 273"/>
                <a:gd name="T22" fmla="*/ 210 w 294"/>
                <a:gd name="T23" fmla="*/ 104 h 273"/>
                <a:gd name="T24" fmla="*/ 213 w 294"/>
                <a:gd name="T25" fmla="*/ 101 h 273"/>
                <a:gd name="T26" fmla="*/ 177 w 294"/>
                <a:gd name="T27" fmla="*/ 68 h 273"/>
                <a:gd name="T28" fmla="*/ 175 w 294"/>
                <a:gd name="T29" fmla="*/ 71 h 273"/>
                <a:gd name="T30" fmla="*/ 92 w 294"/>
                <a:gd name="T31" fmla="*/ 24 h 273"/>
                <a:gd name="T32" fmla="*/ 135 w 294"/>
                <a:gd name="T33" fmla="*/ 44 h 273"/>
                <a:gd name="T34" fmla="*/ 137 w 294"/>
                <a:gd name="T35" fmla="*/ 41 h 273"/>
                <a:gd name="T36" fmla="*/ 94 w 294"/>
                <a:gd name="T37" fmla="*/ 20 h 273"/>
                <a:gd name="T38" fmla="*/ 92 w 294"/>
                <a:gd name="T39" fmla="*/ 24 h 273"/>
                <a:gd name="T40" fmla="*/ 0 w 294"/>
                <a:gd name="T41" fmla="*/ 4 h 273"/>
                <a:gd name="T42" fmla="*/ 47 w 294"/>
                <a:gd name="T43" fmla="*/ 10 h 273"/>
                <a:gd name="T44" fmla="*/ 48 w 294"/>
                <a:gd name="T45" fmla="*/ 6 h 273"/>
                <a:gd name="T46" fmla="*/ 0 w 294"/>
                <a:gd name="T47" fmla="*/ 0 h 273"/>
                <a:gd name="T48" fmla="*/ 0 w 294"/>
                <a:gd name="T49" fmla="*/ 4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94" h="273">
                  <a:moveTo>
                    <a:pt x="280" y="227"/>
                  </a:moveTo>
                  <a:cubicBezTo>
                    <a:pt x="285" y="242"/>
                    <a:pt x="288" y="257"/>
                    <a:pt x="290" y="273"/>
                  </a:cubicBezTo>
                  <a:cubicBezTo>
                    <a:pt x="294" y="273"/>
                    <a:pt x="294" y="273"/>
                    <a:pt x="294" y="273"/>
                  </a:cubicBezTo>
                  <a:cubicBezTo>
                    <a:pt x="292" y="256"/>
                    <a:pt x="289" y="241"/>
                    <a:pt x="284" y="225"/>
                  </a:cubicBezTo>
                  <a:lnTo>
                    <a:pt x="280" y="227"/>
                  </a:lnTo>
                  <a:close/>
                  <a:moveTo>
                    <a:pt x="239" y="141"/>
                  </a:moveTo>
                  <a:cubicBezTo>
                    <a:pt x="248" y="154"/>
                    <a:pt x="256" y="168"/>
                    <a:pt x="263" y="182"/>
                  </a:cubicBezTo>
                  <a:cubicBezTo>
                    <a:pt x="267" y="180"/>
                    <a:pt x="267" y="180"/>
                    <a:pt x="267" y="180"/>
                  </a:cubicBezTo>
                  <a:cubicBezTo>
                    <a:pt x="260" y="166"/>
                    <a:pt x="252" y="152"/>
                    <a:pt x="243" y="139"/>
                  </a:cubicBezTo>
                  <a:cubicBezTo>
                    <a:pt x="239" y="141"/>
                    <a:pt x="239" y="141"/>
                    <a:pt x="239" y="141"/>
                  </a:cubicBezTo>
                  <a:close/>
                  <a:moveTo>
                    <a:pt x="175" y="71"/>
                  </a:moveTo>
                  <a:cubicBezTo>
                    <a:pt x="187" y="81"/>
                    <a:pt x="199" y="92"/>
                    <a:pt x="210" y="104"/>
                  </a:cubicBezTo>
                  <a:cubicBezTo>
                    <a:pt x="213" y="101"/>
                    <a:pt x="213" y="101"/>
                    <a:pt x="213" y="101"/>
                  </a:cubicBezTo>
                  <a:cubicBezTo>
                    <a:pt x="202" y="89"/>
                    <a:pt x="190" y="78"/>
                    <a:pt x="177" y="68"/>
                  </a:cubicBezTo>
                  <a:lnTo>
                    <a:pt x="175" y="71"/>
                  </a:lnTo>
                  <a:close/>
                  <a:moveTo>
                    <a:pt x="92" y="24"/>
                  </a:moveTo>
                  <a:cubicBezTo>
                    <a:pt x="107" y="30"/>
                    <a:pt x="122" y="37"/>
                    <a:pt x="135" y="44"/>
                  </a:cubicBezTo>
                  <a:cubicBezTo>
                    <a:pt x="137" y="41"/>
                    <a:pt x="137" y="41"/>
                    <a:pt x="137" y="41"/>
                  </a:cubicBezTo>
                  <a:cubicBezTo>
                    <a:pt x="124" y="33"/>
                    <a:pt x="109" y="26"/>
                    <a:pt x="94" y="20"/>
                  </a:cubicBezTo>
                  <a:lnTo>
                    <a:pt x="92" y="24"/>
                  </a:lnTo>
                  <a:close/>
                  <a:moveTo>
                    <a:pt x="0" y="4"/>
                  </a:moveTo>
                  <a:cubicBezTo>
                    <a:pt x="16" y="5"/>
                    <a:pt x="31" y="7"/>
                    <a:pt x="47" y="10"/>
                  </a:cubicBezTo>
                  <a:cubicBezTo>
                    <a:pt x="48" y="6"/>
                    <a:pt x="48" y="6"/>
                    <a:pt x="48" y="6"/>
                  </a:cubicBezTo>
                  <a:cubicBezTo>
                    <a:pt x="32" y="3"/>
                    <a:pt x="16" y="1"/>
                    <a:pt x="0" y="0"/>
                  </a:cubicBezTo>
                  <a:cubicBezTo>
                    <a:pt x="0" y="4"/>
                    <a:pt x="0" y="4"/>
                    <a:pt x="0" y="4"/>
                  </a:cubicBezTo>
                  <a:close/>
                </a:path>
              </a:pathLst>
            </a:custGeom>
            <a:solidFill>
              <a:srgbClr val="BE1D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7" name="Freeform 229"/>
            <p:cNvSpPr>
              <a:spLocks/>
            </p:cNvSpPr>
            <p:nvPr/>
          </p:nvSpPr>
          <p:spPr bwMode="auto">
            <a:xfrm>
              <a:off x="4532" y="1225"/>
              <a:ext cx="54" cy="62"/>
            </a:xfrm>
            <a:custGeom>
              <a:avLst/>
              <a:gdLst>
                <a:gd name="T0" fmla="*/ 51 w 54"/>
                <a:gd name="T1" fmla="*/ 62 h 62"/>
                <a:gd name="T2" fmla="*/ 0 w 54"/>
                <a:gd name="T3" fmla="*/ 29 h 62"/>
                <a:gd name="T4" fmla="*/ 54 w 54"/>
                <a:gd name="T5" fmla="*/ 0 h 62"/>
                <a:gd name="T6" fmla="*/ 51 w 54"/>
                <a:gd name="T7" fmla="*/ 62 h 62"/>
              </a:gdLst>
              <a:ahLst/>
              <a:cxnLst>
                <a:cxn ang="0">
                  <a:pos x="T0" y="T1"/>
                </a:cxn>
                <a:cxn ang="0">
                  <a:pos x="T2" y="T3"/>
                </a:cxn>
                <a:cxn ang="0">
                  <a:pos x="T4" y="T5"/>
                </a:cxn>
                <a:cxn ang="0">
                  <a:pos x="T6" y="T7"/>
                </a:cxn>
              </a:cxnLst>
              <a:rect l="0" t="0" r="r" b="b"/>
              <a:pathLst>
                <a:path w="54" h="62">
                  <a:moveTo>
                    <a:pt x="51" y="62"/>
                  </a:moveTo>
                  <a:lnTo>
                    <a:pt x="0" y="29"/>
                  </a:lnTo>
                  <a:lnTo>
                    <a:pt x="54" y="0"/>
                  </a:lnTo>
                  <a:lnTo>
                    <a:pt x="51" y="62"/>
                  </a:lnTo>
                  <a:close/>
                </a:path>
              </a:pathLst>
            </a:custGeom>
            <a:solidFill>
              <a:srgbClr val="BE1D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8" name="Freeform 230"/>
            <p:cNvSpPr>
              <a:spLocks/>
            </p:cNvSpPr>
            <p:nvPr/>
          </p:nvSpPr>
          <p:spPr bwMode="auto">
            <a:xfrm>
              <a:off x="5202" y="1903"/>
              <a:ext cx="60" cy="55"/>
            </a:xfrm>
            <a:custGeom>
              <a:avLst/>
              <a:gdLst>
                <a:gd name="T0" fmla="*/ 0 w 60"/>
                <a:gd name="T1" fmla="*/ 2 h 55"/>
                <a:gd name="T2" fmla="*/ 31 w 60"/>
                <a:gd name="T3" fmla="*/ 55 h 55"/>
                <a:gd name="T4" fmla="*/ 60 w 60"/>
                <a:gd name="T5" fmla="*/ 0 h 55"/>
                <a:gd name="T6" fmla="*/ 0 w 60"/>
                <a:gd name="T7" fmla="*/ 2 h 55"/>
              </a:gdLst>
              <a:ahLst/>
              <a:cxnLst>
                <a:cxn ang="0">
                  <a:pos x="T0" y="T1"/>
                </a:cxn>
                <a:cxn ang="0">
                  <a:pos x="T2" y="T3"/>
                </a:cxn>
                <a:cxn ang="0">
                  <a:pos x="T4" y="T5"/>
                </a:cxn>
                <a:cxn ang="0">
                  <a:pos x="T6" y="T7"/>
                </a:cxn>
              </a:cxnLst>
              <a:rect l="0" t="0" r="r" b="b"/>
              <a:pathLst>
                <a:path w="60" h="55">
                  <a:moveTo>
                    <a:pt x="0" y="2"/>
                  </a:moveTo>
                  <a:lnTo>
                    <a:pt x="31" y="55"/>
                  </a:lnTo>
                  <a:lnTo>
                    <a:pt x="60" y="0"/>
                  </a:lnTo>
                  <a:lnTo>
                    <a:pt x="0" y="2"/>
                  </a:lnTo>
                  <a:close/>
                </a:path>
              </a:pathLst>
            </a:custGeom>
            <a:solidFill>
              <a:srgbClr val="BE1D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39" name="Freeform 231"/>
            <p:cNvSpPr>
              <a:spLocks/>
            </p:cNvSpPr>
            <p:nvPr/>
          </p:nvSpPr>
          <p:spPr bwMode="auto">
            <a:xfrm>
              <a:off x="1621" y="897"/>
              <a:ext cx="55" cy="78"/>
            </a:xfrm>
            <a:custGeom>
              <a:avLst/>
              <a:gdLst>
                <a:gd name="T0" fmla="*/ 55 w 55"/>
                <a:gd name="T1" fmla="*/ 78 h 78"/>
                <a:gd name="T2" fmla="*/ 46 w 55"/>
                <a:gd name="T3" fmla="*/ 78 h 78"/>
                <a:gd name="T4" fmla="*/ 46 w 55"/>
                <a:gd name="T5" fmla="*/ 41 h 78"/>
                <a:gd name="T6" fmla="*/ 11 w 55"/>
                <a:gd name="T7" fmla="*/ 41 h 78"/>
                <a:gd name="T8" fmla="*/ 11 w 55"/>
                <a:gd name="T9" fmla="*/ 78 h 78"/>
                <a:gd name="T10" fmla="*/ 0 w 55"/>
                <a:gd name="T11" fmla="*/ 78 h 78"/>
                <a:gd name="T12" fmla="*/ 0 w 55"/>
                <a:gd name="T13" fmla="*/ 0 h 78"/>
                <a:gd name="T14" fmla="*/ 11 w 55"/>
                <a:gd name="T15" fmla="*/ 0 h 78"/>
                <a:gd name="T16" fmla="*/ 11 w 55"/>
                <a:gd name="T17" fmla="*/ 32 h 78"/>
                <a:gd name="T18" fmla="*/ 46 w 55"/>
                <a:gd name="T19" fmla="*/ 32 h 78"/>
                <a:gd name="T20" fmla="*/ 46 w 55"/>
                <a:gd name="T21" fmla="*/ 0 h 78"/>
                <a:gd name="T22" fmla="*/ 55 w 55"/>
                <a:gd name="T23" fmla="*/ 0 h 78"/>
                <a:gd name="T24" fmla="*/ 55 w 55"/>
                <a:gd name="T25"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 h="78">
                  <a:moveTo>
                    <a:pt x="55" y="78"/>
                  </a:moveTo>
                  <a:lnTo>
                    <a:pt x="46" y="78"/>
                  </a:lnTo>
                  <a:lnTo>
                    <a:pt x="46" y="41"/>
                  </a:lnTo>
                  <a:lnTo>
                    <a:pt x="11" y="41"/>
                  </a:lnTo>
                  <a:lnTo>
                    <a:pt x="11" y="78"/>
                  </a:lnTo>
                  <a:lnTo>
                    <a:pt x="0" y="78"/>
                  </a:lnTo>
                  <a:lnTo>
                    <a:pt x="0" y="0"/>
                  </a:lnTo>
                  <a:lnTo>
                    <a:pt x="11" y="0"/>
                  </a:lnTo>
                  <a:lnTo>
                    <a:pt x="11" y="32"/>
                  </a:lnTo>
                  <a:lnTo>
                    <a:pt x="46" y="32"/>
                  </a:lnTo>
                  <a:lnTo>
                    <a:pt x="46" y="0"/>
                  </a:lnTo>
                  <a:lnTo>
                    <a:pt x="55" y="0"/>
                  </a:lnTo>
                  <a:lnTo>
                    <a:pt x="55" y="78"/>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40" name="Freeform 232"/>
            <p:cNvSpPr>
              <a:spLocks noEditPoints="1"/>
            </p:cNvSpPr>
            <p:nvPr/>
          </p:nvSpPr>
          <p:spPr bwMode="auto">
            <a:xfrm>
              <a:off x="1687" y="915"/>
              <a:ext cx="47" cy="63"/>
            </a:xfrm>
            <a:custGeom>
              <a:avLst/>
              <a:gdLst>
                <a:gd name="T0" fmla="*/ 17 w 21"/>
                <a:gd name="T1" fmla="*/ 25 h 28"/>
                <a:gd name="T2" fmla="*/ 15 w 21"/>
                <a:gd name="T3" fmla="*/ 26 h 28"/>
                <a:gd name="T4" fmla="*/ 14 w 21"/>
                <a:gd name="T5" fmla="*/ 27 h 28"/>
                <a:gd name="T6" fmla="*/ 11 w 21"/>
                <a:gd name="T7" fmla="*/ 28 h 28"/>
                <a:gd name="T8" fmla="*/ 8 w 21"/>
                <a:gd name="T9" fmla="*/ 28 h 28"/>
                <a:gd name="T10" fmla="*/ 5 w 21"/>
                <a:gd name="T11" fmla="*/ 27 h 28"/>
                <a:gd name="T12" fmla="*/ 3 w 21"/>
                <a:gd name="T13" fmla="*/ 26 h 28"/>
                <a:gd name="T14" fmla="*/ 1 w 21"/>
                <a:gd name="T15" fmla="*/ 23 h 28"/>
                <a:gd name="T16" fmla="*/ 0 w 21"/>
                <a:gd name="T17" fmla="*/ 20 h 28"/>
                <a:gd name="T18" fmla="*/ 1 w 21"/>
                <a:gd name="T19" fmla="*/ 15 h 28"/>
                <a:gd name="T20" fmla="*/ 5 w 21"/>
                <a:gd name="T21" fmla="*/ 12 h 28"/>
                <a:gd name="T22" fmla="*/ 10 w 21"/>
                <a:gd name="T23" fmla="*/ 11 h 28"/>
                <a:gd name="T24" fmla="*/ 17 w 21"/>
                <a:gd name="T25" fmla="*/ 10 h 28"/>
                <a:gd name="T26" fmla="*/ 17 w 21"/>
                <a:gd name="T27" fmla="*/ 9 h 28"/>
                <a:gd name="T28" fmla="*/ 16 w 21"/>
                <a:gd name="T29" fmla="*/ 7 h 28"/>
                <a:gd name="T30" fmla="*/ 15 w 21"/>
                <a:gd name="T31" fmla="*/ 5 h 28"/>
                <a:gd name="T32" fmla="*/ 13 w 21"/>
                <a:gd name="T33" fmla="*/ 5 h 28"/>
                <a:gd name="T34" fmla="*/ 10 w 21"/>
                <a:gd name="T35" fmla="*/ 4 h 28"/>
                <a:gd name="T36" fmla="*/ 7 w 21"/>
                <a:gd name="T37" fmla="*/ 5 h 28"/>
                <a:gd name="T38" fmla="*/ 3 w 21"/>
                <a:gd name="T39" fmla="*/ 6 h 28"/>
                <a:gd name="T40" fmla="*/ 2 w 21"/>
                <a:gd name="T41" fmla="*/ 6 h 28"/>
                <a:gd name="T42" fmla="*/ 2 w 21"/>
                <a:gd name="T43" fmla="*/ 2 h 28"/>
                <a:gd name="T44" fmla="*/ 6 w 21"/>
                <a:gd name="T45" fmla="*/ 1 h 28"/>
                <a:gd name="T46" fmla="*/ 10 w 21"/>
                <a:gd name="T47" fmla="*/ 0 h 28"/>
                <a:gd name="T48" fmla="*/ 15 w 21"/>
                <a:gd name="T49" fmla="*/ 1 h 28"/>
                <a:gd name="T50" fmla="*/ 18 w 21"/>
                <a:gd name="T51" fmla="*/ 2 h 28"/>
                <a:gd name="T52" fmla="*/ 20 w 21"/>
                <a:gd name="T53" fmla="*/ 5 h 28"/>
                <a:gd name="T54" fmla="*/ 21 w 21"/>
                <a:gd name="T55" fmla="*/ 9 h 28"/>
                <a:gd name="T56" fmla="*/ 21 w 21"/>
                <a:gd name="T57" fmla="*/ 27 h 28"/>
                <a:gd name="T58" fmla="*/ 17 w 21"/>
                <a:gd name="T59" fmla="*/ 27 h 28"/>
                <a:gd name="T60" fmla="*/ 17 w 21"/>
                <a:gd name="T61" fmla="*/ 25 h 28"/>
                <a:gd name="T62" fmla="*/ 17 w 21"/>
                <a:gd name="T63" fmla="*/ 21 h 28"/>
                <a:gd name="T64" fmla="*/ 17 w 21"/>
                <a:gd name="T65" fmla="*/ 14 h 28"/>
                <a:gd name="T66" fmla="*/ 13 w 21"/>
                <a:gd name="T67" fmla="*/ 14 h 28"/>
                <a:gd name="T68" fmla="*/ 9 w 21"/>
                <a:gd name="T69" fmla="*/ 15 h 28"/>
                <a:gd name="T70" fmla="*/ 6 w 21"/>
                <a:gd name="T71" fmla="*/ 16 h 28"/>
                <a:gd name="T72" fmla="*/ 5 w 21"/>
                <a:gd name="T73" fmla="*/ 19 h 28"/>
                <a:gd name="T74" fmla="*/ 6 w 21"/>
                <a:gd name="T75" fmla="*/ 23 h 28"/>
                <a:gd name="T76" fmla="*/ 10 w 21"/>
                <a:gd name="T77" fmla="*/ 24 h 28"/>
                <a:gd name="T78" fmla="*/ 14 w 21"/>
                <a:gd name="T79" fmla="*/ 23 h 28"/>
                <a:gd name="T80" fmla="*/ 17 w 21"/>
                <a:gd name="T81" fmla="*/ 2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 h="28">
                  <a:moveTo>
                    <a:pt x="17" y="25"/>
                  </a:moveTo>
                  <a:cubicBezTo>
                    <a:pt x="16" y="25"/>
                    <a:pt x="16" y="25"/>
                    <a:pt x="15" y="26"/>
                  </a:cubicBezTo>
                  <a:cubicBezTo>
                    <a:pt x="15" y="26"/>
                    <a:pt x="14" y="26"/>
                    <a:pt x="14" y="27"/>
                  </a:cubicBezTo>
                  <a:cubicBezTo>
                    <a:pt x="13" y="27"/>
                    <a:pt x="12" y="27"/>
                    <a:pt x="11" y="28"/>
                  </a:cubicBezTo>
                  <a:cubicBezTo>
                    <a:pt x="11" y="28"/>
                    <a:pt x="9" y="28"/>
                    <a:pt x="8" y="28"/>
                  </a:cubicBezTo>
                  <a:cubicBezTo>
                    <a:pt x="7" y="28"/>
                    <a:pt x="6" y="28"/>
                    <a:pt x="5" y="27"/>
                  </a:cubicBezTo>
                  <a:cubicBezTo>
                    <a:pt x="4" y="27"/>
                    <a:pt x="3" y="26"/>
                    <a:pt x="3" y="26"/>
                  </a:cubicBezTo>
                  <a:cubicBezTo>
                    <a:pt x="2" y="25"/>
                    <a:pt x="1" y="24"/>
                    <a:pt x="1" y="23"/>
                  </a:cubicBezTo>
                  <a:cubicBezTo>
                    <a:pt x="0" y="22"/>
                    <a:pt x="0" y="21"/>
                    <a:pt x="0" y="20"/>
                  </a:cubicBezTo>
                  <a:cubicBezTo>
                    <a:pt x="0" y="18"/>
                    <a:pt x="1" y="16"/>
                    <a:pt x="1" y="15"/>
                  </a:cubicBezTo>
                  <a:cubicBezTo>
                    <a:pt x="2" y="14"/>
                    <a:pt x="3" y="13"/>
                    <a:pt x="5" y="12"/>
                  </a:cubicBezTo>
                  <a:cubicBezTo>
                    <a:pt x="6" y="11"/>
                    <a:pt x="8" y="11"/>
                    <a:pt x="10" y="11"/>
                  </a:cubicBezTo>
                  <a:cubicBezTo>
                    <a:pt x="12" y="10"/>
                    <a:pt x="14" y="10"/>
                    <a:pt x="17" y="10"/>
                  </a:cubicBezTo>
                  <a:cubicBezTo>
                    <a:pt x="17" y="9"/>
                    <a:pt x="17" y="9"/>
                    <a:pt x="17" y="9"/>
                  </a:cubicBezTo>
                  <a:cubicBezTo>
                    <a:pt x="17" y="8"/>
                    <a:pt x="17" y="7"/>
                    <a:pt x="16" y="7"/>
                  </a:cubicBezTo>
                  <a:cubicBezTo>
                    <a:pt x="16" y="6"/>
                    <a:pt x="15" y="6"/>
                    <a:pt x="15" y="5"/>
                  </a:cubicBezTo>
                  <a:cubicBezTo>
                    <a:pt x="14" y="5"/>
                    <a:pt x="14" y="5"/>
                    <a:pt x="13" y="5"/>
                  </a:cubicBezTo>
                  <a:cubicBezTo>
                    <a:pt x="12" y="4"/>
                    <a:pt x="11" y="4"/>
                    <a:pt x="10" y="4"/>
                  </a:cubicBezTo>
                  <a:cubicBezTo>
                    <a:pt x="9" y="4"/>
                    <a:pt x="8" y="5"/>
                    <a:pt x="7" y="5"/>
                  </a:cubicBezTo>
                  <a:cubicBezTo>
                    <a:pt x="5" y="5"/>
                    <a:pt x="4" y="6"/>
                    <a:pt x="3" y="6"/>
                  </a:cubicBezTo>
                  <a:cubicBezTo>
                    <a:pt x="2" y="6"/>
                    <a:pt x="2" y="6"/>
                    <a:pt x="2" y="6"/>
                  </a:cubicBezTo>
                  <a:cubicBezTo>
                    <a:pt x="2" y="2"/>
                    <a:pt x="2" y="2"/>
                    <a:pt x="2" y="2"/>
                  </a:cubicBezTo>
                  <a:cubicBezTo>
                    <a:pt x="3" y="1"/>
                    <a:pt x="4" y="1"/>
                    <a:pt x="6" y="1"/>
                  </a:cubicBezTo>
                  <a:cubicBezTo>
                    <a:pt x="7" y="1"/>
                    <a:pt x="9" y="0"/>
                    <a:pt x="10" y="0"/>
                  </a:cubicBezTo>
                  <a:cubicBezTo>
                    <a:pt x="12" y="0"/>
                    <a:pt x="14" y="1"/>
                    <a:pt x="15" y="1"/>
                  </a:cubicBezTo>
                  <a:cubicBezTo>
                    <a:pt x="16" y="1"/>
                    <a:pt x="17" y="2"/>
                    <a:pt x="18" y="2"/>
                  </a:cubicBezTo>
                  <a:cubicBezTo>
                    <a:pt x="19" y="3"/>
                    <a:pt x="20" y="4"/>
                    <a:pt x="20" y="5"/>
                  </a:cubicBezTo>
                  <a:cubicBezTo>
                    <a:pt x="21" y="6"/>
                    <a:pt x="21" y="8"/>
                    <a:pt x="21" y="9"/>
                  </a:cubicBezTo>
                  <a:cubicBezTo>
                    <a:pt x="21" y="27"/>
                    <a:pt x="21" y="27"/>
                    <a:pt x="21" y="27"/>
                  </a:cubicBezTo>
                  <a:cubicBezTo>
                    <a:pt x="17" y="27"/>
                    <a:pt x="17" y="27"/>
                    <a:pt x="17" y="27"/>
                  </a:cubicBezTo>
                  <a:lnTo>
                    <a:pt x="17" y="25"/>
                  </a:lnTo>
                  <a:close/>
                  <a:moveTo>
                    <a:pt x="17" y="21"/>
                  </a:moveTo>
                  <a:cubicBezTo>
                    <a:pt x="17" y="14"/>
                    <a:pt x="17" y="14"/>
                    <a:pt x="17" y="14"/>
                  </a:cubicBezTo>
                  <a:cubicBezTo>
                    <a:pt x="16" y="14"/>
                    <a:pt x="14" y="14"/>
                    <a:pt x="13" y="14"/>
                  </a:cubicBezTo>
                  <a:cubicBezTo>
                    <a:pt x="11" y="14"/>
                    <a:pt x="10" y="14"/>
                    <a:pt x="9" y="15"/>
                  </a:cubicBezTo>
                  <a:cubicBezTo>
                    <a:pt x="8" y="15"/>
                    <a:pt x="7" y="16"/>
                    <a:pt x="6" y="16"/>
                  </a:cubicBezTo>
                  <a:cubicBezTo>
                    <a:pt x="5" y="17"/>
                    <a:pt x="5" y="18"/>
                    <a:pt x="5" y="19"/>
                  </a:cubicBezTo>
                  <a:cubicBezTo>
                    <a:pt x="5" y="21"/>
                    <a:pt x="5" y="22"/>
                    <a:pt x="6" y="23"/>
                  </a:cubicBezTo>
                  <a:cubicBezTo>
                    <a:pt x="7" y="24"/>
                    <a:pt x="8" y="24"/>
                    <a:pt x="10" y="24"/>
                  </a:cubicBezTo>
                  <a:cubicBezTo>
                    <a:pt x="11" y="24"/>
                    <a:pt x="12" y="24"/>
                    <a:pt x="14" y="23"/>
                  </a:cubicBezTo>
                  <a:cubicBezTo>
                    <a:pt x="15" y="22"/>
                    <a:pt x="16" y="22"/>
                    <a:pt x="17" y="21"/>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41" name="Freeform 233"/>
            <p:cNvSpPr>
              <a:spLocks noEditPoints="1"/>
            </p:cNvSpPr>
            <p:nvPr/>
          </p:nvSpPr>
          <p:spPr bwMode="auto">
            <a:xfrm>
              <a:off x="1747" y="917"/>
              <a:ext cx="47" cy="58"/>
            </a:xfrm>
            <a:custGeom>
              <a:avLst/>
              <a:gdLst>
                <a:gd name="T0" fmla="*/ 21 w 21"/>
                <a:gd name="T1" fmla="*/ 18 h 26"/>
                <a:gd name="T2" fmla="*/ 20 w 21"/>
                <a:gd name="T3" fmla="*/ 22 h 26"/>
                <a:gd name="T4" fmla="*/ 18 w 21"/>
                <a:gd name="T5" fmla="*/ 24 h 26"/>
                <a:gd name="T6" fmla="*/ 15 w 21"/>
                <a:gd name="T7" fmla="*/ 26 h 26"/>
                <a:gd name="T8" fmla="*/ 11 w 21"/>
                <a:gd name="T9" fmla="*/ 26 h 26"/>
                <a:gd name="T10" fmla="*/ 0 w 21"/>
                <a:gd name="T11" fmla="*/ 26 h 26"/>
                <a:gd name="T12" fmla="*/ 0 w 21"/>
                <a:gd name="T13" fmla="*/ 0 h 26"/>
                <a:gd name="T14" fmla="*/ 10 w 21"/>
                <a:gd name="T15" fmla="*/ 0 h 26"/>
                <a:gd name="T16" fmla="*/ 14 w 21"/>
                <a:gd name="T17" fmla="*/ 0 h 26"/>
                <a:gd name="T18" fmla="*/ 17 w 21"/>
                <a:gd name="T19" fmla="*/ 1 h 26"/>
                <a:gd name="T20" fmla="*/ 19 w 21"/>
                <a:gd name="T21" fmla="*/ 3 h 26"/>
                <a:gd name="T22" fmla="*/ 19 w 21"/>
                <a:gd name="T23" fmla="*/ 6 h 26"/>
                <a:gd name="T24" fmla="*/ 18 w 21"/>
                <a:gd name="T25" fmla="*/ 9 h 26"/>
                <a:gd name="T26" fmla="*/ 16 w 21"/>
                <a:gd name="T27" fmla="*/ 12 h 26"/>
                <a:gd name="T28" fmla="*/ 16 w 21"/>
                <a:gd name="T29" fmla="*/ 12 h 26"/>
                <a:gd name="T30" fmla="*/ 19 w 21"/>
                <a:gd name="T31" fmla="*/ 14 h 26"/>
                <a:gd name="T32" fmla="*/ 21 w 21"/>
                <a:gd name="T33" fmla="*/ 18 h 26"/>
                <a:gd name="T34" fmla="*/ 15 w 21"/>
                <a:gd name="T35" fmla="*/ 7 h 26"/>
                <a:gd name="T36" fmla="*/ 15 w 21"/>
                <a:gd name="T37" fmla="*/ 5 h 26"/>
                <a:gd name="T38" fmla="*/ 14 w 21"/>
                <a:gd name="T39" fmla="*/ 4 h 26"/>
                <a:gd name="T40" fmla="*/ 12 w 21"/>
                <a:gd name="T41" fmla="*/ 4 h 26"/>
                <a:gd name="T42" fmla="*/ 9 w 21"/>
                <a:gd name="T43" fmla="*/ 4 h 26"/>
                <a:gd name="T44" fmla="*/ 5 w 21"/>
                <a:gd name="T45" fmla="*/ 4 h 26"/>
                <a:gd name="T46" fmla="*/ 5 w 21"/>
                <a:gd name="T47" fmla="*/ 11 h 26"/>
                <a:gd name="T48" fmla="*/ 10 w 21"/>
                <a:gd name="T49" fmla="*/ 11 h 26"/>
                <a:gd name="T50" fmla="*/ 12 w 21"/>
                <a:gd name="T51" fmla="*/ 11 h 26"/>
                <a:gd name="T52" fmla="*/ 14 w 21"/>
                <a:gd name="T53" fmla="*/ 10 h 26"/>
                <a:gd name="T54" fmla="*/ 15 w 21"/>
                <a:gd name="T55" fmla="*/ 9 h 26"/>
                <a:gd name="T56" fmla="*/ 15 w 21"/>
                <a:gd name="T57" fmla="*/ 7 h 26"/>
                <a:gd name="T58" fmla="*/ 16 w 21"/>
                <a:gd name="T59" fmla="*/ 18 h 26"/>
                <a:gd name="T60" fmla="*/ 16 w 21"/>
                <a:gd name="T61" fmla="*/ 16 h 26"/>
                <a:gd name="T62" fmla="*/ 14 w 21"/>
                <a:gd name="T63" fmla="*/ 15 h 26"/>
                <a:gd name="T64" fmla="*/ 12 w 21"/>
                <a:gd name="T65" fmla="*/ 14 h 26"/>
                <a:gd name="T66" fmla="*/ 10 w 21"/>
                <a:gd name="T67" fmla="*/ 14 h 26"/>
                <a:gd name="T68" fmla="*/ 5 w 21"/>
                <a:gd name="T69" fmla="*/ 14 h 26"/>
                <a:gd name="T70" fmla="*/ 5 w 21"/>
                <a:gd name="T71" fmla="*/ 23 h 26"/>
                <a:gd name="T72" fmla="*/ 8 w 21"/>
                <a:gd name="T73" fmla="*/ 23 h 26"/>
                <a:gd name="T74" fmla="*/ 12 w 21"/>
                <a:gd name="T75" fmla="*/ 23 h 26"/>
                <a:gd name="T76" fmla="*/ 14 w 21"/>
                <a:gd name="T77" fmla="*/ 22 h 26"/>
                <a:gd name="T78" fmla="*/ 16 w 21"/>
                <a:gd name="T79" fmla="*/ 20 h 26"/>
                <a:gd name="T80" fmla="*/ 16 w 21"/>
                <a:gd name="T81" fmla="*/ 1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 h="26">
                  <a:moveTo>
                    <a:pt x="21" y="18"/>
                  </a:moveTo>
                  <a:cubicBezTo>
                    <a:pt x="21" y="20"/>
                    <a:pt x="21" y="21"/>
                    <a:pt x="20" y="22"/>
                  </a:cubicBezTo>
                  <a:cubicBezTo>
                    <a:pt x="20" y="23"/>
                    <a:pt x="19" y="24"/>
                    <a:pt x="18" y="24"/>
                  </a:cubicBezTo>
                  <a:cubicBezTo>
                    <a:pt x="17" y="25"/>
                    <a:pt x="16" y="26"/>
                    <a:pt x="15" y="26"/>
                  </a:cubicBezTo>
                  <a:cubicBezTo>
                    <a:pt x="14" y="26"/>
                    <a:pt x="12" y="26"/>
                    <a:pt x="11" y="26"/>
                  </a:cubicBezTo>
                  <a:cubicBezTo>
                    <a:pt x="0" y="26"/>
                    <a:pt x="0" y="26"/>
                    <a:pt x="0" y="26"/>
                  </a:cubicBezTo>
                  <a:cubicBezTo>
                    <a:pt x="0" y="0"/>
                    <a:pt x="0" y="0"/>
                    <a:pt x="0" y="0"/>
                  </a:cubicBezTo>
                  <a:cubicBezTo>
                    <a:pt x="10" y="0"/>
                    <a:pt x="10" y="0"/>
                    <a:pt x="10" y="0"/>
                  </a:cubicBezTo>
                  <a:cubicBezTo>
                    <a:pt x="12" y="0"/>
                    <a:pt x="13" y="0"/>
                    <a:pt x="14" y="0"/>
                  </a:cubicBezTo>
                  <a:cubicBezTo>
                    <a:pt x="15" y="0"/>
                    <a:pt x="16" y="1"/>
                    <a:pt x="17" y="1"/>
                  </a:cubicBezTo>
                  <a:cubicBezTo>
                    <a:pt x="18" y="2"/>
                    <a:pt x="18" y="2"/>
                    <a:pt x="19" y="3"/>
                  </a:cubicBezTo>
                  <a:cubicBezTo>
                    <a:pt x="19" y="4"/>
                    <a:pt x="19" y="5"/>
                    <a:pt x="19" y="6"/>
                  </a:cubicBezTo>
                  <a:cubicBezTo>
                    <a:pt x="19" y="7"/>
                    <a:pt x="19" y="9"/>
                    <a:pt x="18" y="9"/>
                  </a:cubicBezTo>
                  <a:cubicBezTo>
                    <a:pt x="18" y="10"/>
                    <a:pt x="17" y="11"/>
                    <a:pt x="16" y="12"/>
                  </a:cubicBezTo>
                  <a:cubicBezTo>
                    <a:pt x="16" y="12"/>
                    <a:pt x="16" y="12"/>
                    <a:pt x="16" y="12"/>
                  </a:cubicBezTo>
                  <a:cubicBezTo>
                    <a:pt x="17" y="12"/>
                    <a:pt x="18" y="13"/>
                    <a:pt x="19" y="14"/>
                  </a:cubicBezTo>
                  <a:cubicBezTo>
                    <a:pt x="20" y="15"/>
                    <a:pt x="21" y="17"/>
                    <a:pt x="21" y="18"/>
                  </a:cubicBezTo>
                  <a:close/>
                  <a:moveTo>
                    <a:pt x="15" y="7"/>
                  </a:moveTo>
                  <a:cubicBezTo>
                    <a:pt x="15" y="6"/>
                    <a:pt x="15" y="6"/>
                    <a:pt x="15" y="5"/>
                  </a:cubicBezTo>
                  <a:cubicBezTo>
                    <a:pt x="14" y="5"/>
                    <a:pt x="14" y="4"/>
                    <a:pt x="14" y="4"/>
                  </a:cubicBezTo>
                  <a:cubicBezTo>
                    <a:pt x="13" y="4"/>
                    <a:pt x="12" y="4"/>
                    <a:pt x="12" y="4"/>
                  </a:cubicBezTo>
                  <a:cubicBezTo>
                    <a:pt x="11" y="4"/>
                    <a:pt x="10" y="4"/>
                    <a:pt x="9" y="4"/>
                  </a:cubicBezTo>
                  <a:cubicBezTo>
                    <a:pt x="5" y="4"/>
                    <a:pt x="5" y="4"/>
                    <a:pt x="5" y="4"/>
                  </a:cubicBezTo>
                  <a:cubicBezTo>
                    <a:pt x="5" y="11"/>
                    <a:pt x="5" y="11"/>
                    <a:pt x="5" y="11"/>
                  </a:cubicBezTo>
                  <a:cubicBezTo>
                    <a:pt x="10" y="11"/>
                    <a:pt x="10" y="11"/>
                    <a:pt x="10" y="11"/>
                  </a:cubicBezTo>
                  <a:cubicBezTo>
                    <a:pt x="11" y="11"/>
                    <a:pt x="12" y="11"/>
                    <a:pt x="12" y="11"/>
                  </a:cubicBezTo>
                  <a:cubicBezTo>
                    <a:pt x="12" y="11"/>
                    <a:pt x="13" y="10"/>
                    <a:pt x="14" y="10"/>
                  </a:cubicBezTo>
                  <a:cubicBezTo>
                    <a:pt x="14" y="10"/>
                    <a:pt x="14" y="9"/>
                    <a:pt x="15" y="9"/>
                  </a:cubicBezTo>
                  <a:cubicBezTo>
                    <a:pt x="15" y="8"/>
                    <a:pt x="15" y="8"/>
                    <a:pt x="15" y="7"/>
                  </a:cubicBezTo>
                  <a:close/>
                  <a:moveTo>
                    <a:pt x="16" y="18"/>
                  </a:moveTo>
                  <a:cubicBezTo>
                    <a:pt x="16" y="18"/>
                    <a:pt x="16" y="17"/>
                    <a:pt x="16" y="16"/>
                  </a:cubicBezTo>
                  <a:cubicBezTo>
                    <a:pt x="16" y="16"/>
                    <a:pt x="15" y="15"/>
                    <a:pt x="14" y="15"/>
                  </a:cubicBezTo>
                  <a:cubicBezTo>
                    <a:pt x="14" y="15"/>
                    <a:pt x="13" y="14"/>
                    <a:pt x="12" y="14"/>
                  </a:cubicBezTo>
                  <a:cubicBezTo>
                    <a:pt x="12" y="14"/>
                    <a:pt x="11" y="14"/>
                    <a:pt x="10" y="14"/>
                  </a:cubicBezTo>
                  <a:cubicBezTo>
                    <a:pt x="5" y="14"/>
                    <a:pt x="5" y="14"/>
                    <a:pt x="5" y="14"/>
                  </a:cubicBezTo>
                  <a:cubicBezTo>
                    <a:pt x="5" y="23"/>
                    <a:pt x="5" y="23"/>
                    <a:pt x="5" y="23"/>
                  </a:cubicBezTo>
                  <a:cubicBezTo>
                    <a:pt x="8" y="23"/>
                    <a:pt x="8" y="23"/>
                    <a:pt x="8" y="23"/>
                  </a:cubicBezTo>
                  <a:cubicBezTo>
                    <a:pt x="10" y="23"/>
                    <a:pt x="11" y="23"/>
                    <a:pt x="12" y="23"/>
                  </a:cubicBezTo>
                  <a:cubicBezTo>
                    <a:pt x="13" y="22"/>
                    <a:pt x="14" y="22"/>
                    <a:pt x="14" y="22"/>
                  </a:cubicBezTo>
                  <a:cubicBezTo>
                    <a:pt x="15" y="21"/>
                    <a:pt x="16" y="21"/>
                    <a:pt x="16" y="20"/>
                  </a:cubicBezTo>
                  <a:cubicBezTo>
                    <a:pt x="16" y="20"/>
                    <a:pt x="16" y="19"/>
                    <a:pt x="16" y="18"/>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42" name="Freeform 234"/>
            <p:cNvSpPr>
              <a:spLocks/>
            </p:cNvSpPr>
            <p:nvPr/>
          </p:nvSpPr>
          <p:spPr bwMode="auto">
            <a:xfrm>
              <a:off x="1803" y="917"/>
              <a:ext cx="47" cy="58"/>
            </a:xfrm>
            <a:custGeom>
              <a:avLst/>
              <a:gdLst>
                <a:gd name="T0" fmla="*/ 47 w 47"/>
                <a:gd name="T1" fmla="*/ 58 h 58"/>
                <a:gd name="T2" fmla="*/ 38 w 47"/>
                <a:gd name="T3" fmla="*/ 58 h 58"/>
                <a:gd name="T4" fmla="*/ 38 w 47"/>
                <a:gd name="T5" fmla="*/ 16 h 58"/>
                <a:gd name="T6" fmla="*/ 9 w 47"/>
                <a:gd name="T7" fmla="*/ 58 h 58"/>
                <a:gd name="T8" fmla="*/ 0 w 47"/>
                <a:gd name="T9" fmla="*/ 58 h 58"/>
                <a:gd name="T10" fmla="*/ 0 w 47"/>
                <a:gd name="T11" fmla="*/ 0 h 58"/>
                <a:gd name="T12" fmla="*/ 11 w 47"/>
                <a:gd name="T13" fmla="*/ 0 h 58"/>
                <a:gd name="T14" fmla="*/ 11 w 47"/>
                <a:gd name="T15" fmla="*/ 43 h 58"/>
                <a:gd name="T16" fmla="*/ 38 w 47"/>
                <a:gd name="T17" fmla="*/ 0 h 58"/>
                <a:gd name="T18" fmla="*/ 47 w 47"/>
                <a:gd name="T19" fmla="*/ 0 h 58"/>
                <a:gd name="T20" fmla="*/ 47 w 47"/>
                <a:gd name="T21"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58">
                  <a:moveTo>
                    <a:pt x="47" y="58"/>
                  </a:moveTo>
                  <a:lnTo>
                    <a:pt x="38" y="58"/>
                  </a:lnTo>
                  <a:lnTo>
                    <a:pt x="38" y="16"/>
                  </a:lnTo>
                  <a:lnTo>
                    <a:pt x="9" y="58"/>
                  </a:lnTo>
                  <a:lnTo>
                    <a:pt x="0" y="58"/>
                  </a:lnTo>
                  <a:lnTo>
                    <a:pt x="0" y="0"/>
                  </a:lnTo>
                  <a:lnTo>
                    <a:pt x="11" y="0"/>
                  </a:lnTo>
                  <a:lnTo>
                    <a:pt x="11" y="43"/>
                  </a:lnTo>
                  <a:lnTo>
                    <a:pt x="38" y="0"/>
                  </a:lnTo>
                  <a:lnTo>
                    <a:pt x="47" y="0"/>
                  </a:lnTo>
                  <a:lnTo>
                    <a:pt x="47" y="58"/>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43" name="Freeform 235"/>
            <p:cNvSpPr>
              <a:spLocks/>
            </p:cNvSpPr>
            <p:nvPr/>
          </p:nvSpPr>
          <p:spPr bwMode="auto">
            <a:xfrm>
              <a:off x="1865" y="917"/>
              <a:ext cx="36" cy="58"/>
            </a:xfrm>
            <a:custGeom>
              <a:avLst/>
              <a:gdLst>
                <a:gd name="T0" fmla="*/ 36 w 36"/>
                <a:gd name="T1" fmla="*/ 9 h 58"/>
                <a:gd name="T2" fmla="*/ 9 w 36"/>
                <a:gd name="T3" fmla="*/ 9 h 58"/>
                <a:gd name="T4" fmla="*/ 9 w 36"/>
                <a:gd name="T5" fmla="*/ 58 h 58"/>
                <a:gd name="T6" fmla="*/ 0 w 36"/>
                <a:gd name="T7" fmla="*/ 58 h 58"/>
                <a:gd name="T8" fmla="*/ 0 w 36"/>
                <a:gd name="T9" fmla="*/ 0 h 58"/>
                <a:gd name="T10" fmla="*/ 36 w 36"/>
                <a:gd name="T11" fmla="*/ 0 h 58"/>
                <a:gd name="T12" fmla="*/ 36 w 36"/>
                <a:gd name="T13" fmla="*/ 9 h 58"/>
              </a:gdLst>
              <a:ahLst/>
              <a:cxnLst>
                <a:cxn ang="0">
                  <a:pos x="T0" y="T1"/>
                </a:cxn>
                <a:cxn ang="0">
                  <a:pos x="T2" y="T3"/>
                </a:cxn>
                <a:cxn ang="0">
                  <a:pos x="T4" y="T5"/>
                </a:cxn>
                <a:cxn ang="0">
                  <a:pos x="T6" y="T7"/>
                </a:cxn>
                <a:cxn ang="0">
                  <a:pos x="T8" y="T9"/>
                </a:cxn>
                <a:cxn ang="0">
                  <a:pos x="T10" y="T11"/>
                </a:cxn>
                <a:cxn ang="0">
                  <a:pos x="T12" y="T13"/>
                </a:cxn>
              </a:cxnLst>
              <a:rect l="0" t="0" r="r" b="b"/>
              <a:pathLst>
                <a:path w="36" h="58">
                  <a:moveTo>
                    <a:pt x="36" y="9"/>
                  </a:moveTo>
                  <a:lnTo>
                    <a:pt x="9" y="9"/>
                  </a:lnTo>
                  <a:lnTo>
                    <a:pt x="9" y="58"/>
                  </a:lnTo>
                  <a:lnTo>
                    <a:pt x="0" y="58"/>
                  </a:lnTo>
                  <a:lnTo>
                    <a:pt x="0" y="0"/>
                  </a:lnTo>
                  <a:lnTo>
                    <a:pt x="36" y="0"/>
                  </a:lnTo>
                  <a:lnTo>
                    <a:pt x="36" y="9"/>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44" name="Freeform 236"/>
            <p:cNvSpPr>
              <a:spLocks noEditPoints="1"/>
            </p:cNvSpPr>
            <p:nvPr/>
          </p:nvSpPr>
          <p:spPr bwMode="auto">
            <a:xfrm>
              <a:off x="1905" y="915"/>
              <a:ext cx="47" cy="63"/>
            </a:xfrm>
            <a:custGeom>
              <a:avLst/>
              <a:gdLst>
                <a:gd name="T0" fmla="*/ 16 w 21"/>
                <a:gd name="T1" fmla="*/ 25 h 28"/>
                <a:gd name="T2" fmla="*/ 15 w 21"/>
                <a:gd name="T3" fmla="*/ 26 h 28"/>
                <a:gd name="T4" fmla="*/ 13 w 21"/>
                <a:gd name="T5" fmla="*/ 27 h 28"/>
                <a:gd name="T6" fmla="*/ 11 w 21"/>
                <a:gd name="T7" fmla="*/ 28 h 28"/>
                <a:gd name="T8" fmla="*/ 8 w 21"/>
                <a:gd name="T9" fmla="*/ 28 h 28"/>
                <a:gd name="T10" fmla="*/ 5 w 21"/>
                <a:gd name="T11" fmla="*/ 27 h 28"/>
                <a:gd name="T12" fmla="*/ 2 w 21"/>
                <a:gd name="T13" fmla="*/ 26 h 28"/>
                <a:gd name="T14" fmla="*/ 0 w 21"/>
                <a:gd name="T15" fmla="*/ 23 h 28"/>
                <a:gd name="T16" fmla="*/ 0 w 21"/>
                <a:gd name="T17" fmla="*/ 20 h 28"/>
                <a:gd name="T18" fmla="*/ 1 w 21"/>
                <a:gd name="T19" fmla="*/ 15 h 28"/>
                <a:gd name="T20" fmla="*/ 4 w 21"/>
                <a:gd name="T21" fmla="*/ 12 h 28"/>
                <a:gd name="T22" fmla="*/ 10 w 21"/>
                <a:gd name="T23" fmla="*/ 11 h 28"/>
                <a:gd name="T24" fmla="*/ 16 w 21"/>
                <a:gd name="T25" fmla="*/ 10 h 28"/>
                <a:gd name="T26" fmla="*/ 16 w 21"/>
                <a:gd name="T27" fmla="*/ 9 h 28"/>
                <a:gd name="T28" fmla="*/ 16 w 21"/>
                <a:gd name="T29" fmla="*/ 7 h 28"/>
                <a:gd name="T30" fmla="*/ 14 w 21"/>
                <a:gd name="T31" fmla="*/ 5 h 28"/>
                <a:gd name="T32" fmla="*/ 12 w 21"/>
                <a:gd name="T33" fmla="*/ 5 h 28"/>
                <a:gd name="T34" fmla="*/ 10 w 21"/>
                <a:gd name="T35" fmla="*/ 4 h 28"/>
                <a:gd name="T36" fmla="*/ 6 w 21"/>
                <a:gd name="T37" fmla="*/ 5 h 28"/>
                <a:gd name="T38" fmla="*/ 2 w 21"/>
                <a:gd name="T39" fmla="*/ 6 h 28"/>
                <a:gd name="T40" fmla="*/ 2 w 21"/>
                <a:gd name="T41" fmla="*/ 6 h 28"/>
                <a:gd name="T42" fmla="*/ 2 w 21"/>
                <a:gd name="T43" fmla="*/ 2 h 28"/>
                <a:gd name="T44" fmla="*/ 5 w 21"/>
                <a:gd name="T45" fmla="*/ 1 h 28"/>
                <a:gd name="T46" fmla="*/ 10 w 21"/>
                <a:gd name="T47" fmla="*/ 0 h 28"/>
                <a:gd name="T48" fmla="*/ 14 w 21"/>
                <a:gd name="T49" fmla="*/ 1 h 28"/>
                <a:gd name="T50" fmla="*/ 18 w 21"/>
                <a:gd name="T51" fmla="*/ 2 h 28"/>
                <a:gd name="T52" fmla="*/ 20 w 21"/>
                <a:gd name="T53" fmla="*/ 5 h 28"/>
                <a:gd name="T54" fmla="*/ 21 w 21"/>
                <a:gd name="T55" fmla="*/ 9 h 28"/>
                <a:gd name="T56" fmla="*/ 21 w 21"/>
                <a:gd name="T57" fmla="*/ 27 h 28"/>
                <a:gd name="T58" fmla="*/ 16 w 21"/>
                <a:gd name="T59" fmla="*/ 27 h 28"/>
                <a:gd name="T60" fmla="*/ 16 w 21"/>
                <a:gd name="T61" fmla="*/ 25 h 28"/>
                <a:gd name="T62" fmla="*/ 16 w 21"/>
                <a:gd name="T63" fmla="*/ 21 h 28"/>
                <a:gd name="T64" fmla="*/ 16 w 21"/>
                <a:gd name="T65" fmla="*/ 14 h 28"/>
                <a:gd name="T66" fmla="*/ 12 w 21"/>
                <a:gd name="T67" fmla="*/ 14 h 28"/>
                <a:gd name="T68" fmla="*/ 8 w 21"/>
                <a:gd name="T69" fmla="*/ 15 h 28"/>
                <a:gd name="T70" fmla="*/ 5 w 21"/>
                <a:gd name="T71" fmla="*/ 16 h 28"/>
                <a:gd name="T72" fmla="*/ 4 w 21"/>
                <a:gd name="T73" fmla="*/ 19 h 28"/>
                <a:gd name="T74" fmla="*/ 5 w 21"/>
                <a:gd name="T75" fmla="*/ 23 h 28"/>
                <a:gd name="T76" fmla="*/ 9 w 21"/>
                <a:gd name="T77" fmla="*/ 24 h 28"/>
                <a:gd name="T78" fmla="*/ 13 w 21"/>
                <a:gd name="T79" fmla="*/ 23 h 28"/>
                <a:gd name="T80" fmla="*/ 16 w 21"/>
                <a:gd name="T81" fmla="*/ 2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 h="28">
                  <a:moveTo>
                    <a:pt x="16" y="25"/>
                  </a:moveTo>
                  <a:cubicBezTo>
                    <a:pt x="16" y="25"/>
                    <a:pt x="15" y="25"/>
                    <a:pt x="15" y="26"/>
                  </a:cubicBezTo>
                  <a:cubicBezTo>
                    <a:pt x="14" y="26"/>
                    <a:pt x="13" y="26"/>
                    <a:pt x="13" y="27"/>
                  </a:cubicBezTo>
                  <a:cubicBezTo>
                    <a:pt x="12" y="27"/>
                    <a:pt x="11" y="27"/>
                    <a:pt x="11" y="28"/>
                  </a:cubicBezTo>
                  <a:cubicBezTo>
                    <a:pt x="10" y="28"/>
                    <a:pt x="9" y="28"/>
                    <a:pt x="8" y="28"/>
                  </a:cubicBezTo>
                  <a:cubicBezTo>
                    <a:pt x="7" y="28"/>
                    <a:pt x="5" y="28"/>
                    <a:pt x="5" y="27"/>
                  </a:cubicBezTo>
                  <a:cubicBezTo>
                    <a:pt x="4" y="27"/>
                    <a:pt x="3" y="26"/>
                    <a:pt x="2" y="26"/>
                  </a:cubicBezTo>
                  <a:cubicBezTo>
                    <a:pt x="1" y="25"/>
                    <a:pt x="1" y="24"/>
                    <a:pt x="0" y="23"/>
                  </a:cubicBezTo>
                  <a:cubicBezTo>
                    <a:pt x="0" y="22"/>
                    <a:pt x="0" y="21"/>
                    <a:pt x="0" y="20"/>
                  </a:cubicBezTo>
                  <a:cubicBezTo>
                    <a:pt x="0" y="18"/>
                    <a:pt x="0" y="16"/>
                    <a:pt x="1" y="15"/>
                  </a:cubicBezTo>
                  <a:cubicBezTo>
                    <a:pt x="2" y="14"/>
                    <a:pt x="3" y="13"/>
                    <a:pt x="4" y="12"/>
                  </a:cubicBezTo>
                  <a:cubicBezTo>
                    <a:pt x="6" y="11"/>
                    <a:pt x="8" y="11"/>
                    <a:pt x="10" y="11"/>
                  </a:cubicBezTo>
                  <a:cubicBezTo>
                    <a:pt x="12" y="10"/>
                    <a:pt x="14" y="10"/>
                    <a:pt x="16" y="10"/>
                  </a:cubicBezTo>
                  <a:cubicBezTo>
                    <a:pt x="16" y="9"/>
                    <a:pt x="16" y="9"/>
                    <a:pt x="16" y="9"/>
                  </a:cubicBezTo>
                  <a:cubicBezTo>
                    <a:pt x="16" y="8"/>
                    <a:pt x="16" y="7"/>
                    <a:pt x="16" y="7"/>
                  </a:cubicBezTo>
                  <a:cubicBezTo>
                    <a:pt x="15" y="6"/>
                    <a:pt x="15" y="6"/>
                    <a:pt x="14" y="5"/>
                  </a:cubicBezTo>
                  <a:cubicBezTo>
                    <a:pt x="14" y="5"/>
                    <a:pt x="13" y="5"/>
                    <a:pt x="12" y="5"/>
                  </a:cubicBezTo>
                  <a:cubicBezTo>
                    <a:pt x="11" y="4"/>
                    <a:pt x="11" y="4"/>
                    <a:pt x="10" y="4"/>
                  </a:cubicBezTo>
                  <a:cubicBezTo>
                    <a:pt x="9" y="4"/>
                    <a:pt x="8" y="5"/>
                    <a:pt x="6" y="5"/>
                  </a:cubicBezTo>
                  <a:cubicBezTo>
                    <a:pt x="5" y="5"/>
                    <a:pt x="3" y="6"/>
                    <a:pt x="2" y="6"/>
                  </a:cubicBezTo>
                  <a:cubicBezTo>
                    <a:pt x="2" y="6"/>
                    <a:pt x="2" y="6"/>
                    <a:pt x="2" y="6"/>
                  </a:cubicBezTo>
                  <a:cubicBezTo>
                    <a:pt x="2" y="2"/>
                    <a:pt x="2" y="2"/>
                    <a:pt x="2" y="2"/>
                  </a:cubicBezTo>
                  <a:cubicBezTo>
                    <a:pt x="3" y="1"/>
                    <a:pt x="4" y="1"/>
                    <a:pt x="5" y="1"/>
                  </a:cubicBezTo>
                  <a:cubicBezTo>
                    <a:pt x="7" y="1"/>
                    <a:pt x="8" y="0"/>
                    <a:pt x="10" y="0"/>
                  </a:cubicBezTo>
                  <a:cubicBezTo>
                    <a:pt x="12" y="0"/>
                    <a:pt x="13" y="1"/>
                    <a:pt x="14" y="1"/>
                  </a:cubicBezTo>
                  <a:cubicBezTo>
                    <a:pt x="16" y="1"/>
                    <a:pt x="17" y="2"/>
                    <a:pt x="18" y="2"/>
                  </a:cubicBezTo>
                  <a:cubicBezTo>
                    <a:pt x="19" y="3"/>
                    <a:pt x="19" y="4"/>
                    <a:pt x="20" y="5"/>
                  </a:cubicBezTo>
                  <a:cubicBezTo>
                    <a:pt x="20" y="6"/>
                    <a:pt x="21" y="8"/>
                    <a:pt x="21" y="9"/>
                  </a:cubicBezTo>
                  <a:cubicBezTo>
                    <a:pt x="21" y="27"/>
                    <a:pt x="21" y="27"/>
                    <a:pt x="21" y="27"/>
                  </a:cubicBezTo>
                  <a:cubicBezTo>
                    <a:pt x="16" y="27"/>
                    <a:pt x="16" y="27"/>
                    <a:pt x="16" y="27"/>
                  </a:cubicBezTo>
                  <a:lnTo>
                    <a:pt x="16" y="25"/>
                  </a:lnTo>
                  <a:close/>
                  <a:moveTo>
                    <a:pt x="16" y="21"/>
                  </a:moveTo>
                  <a:cubicBezTo>
                    <a:pt x="16" y="14"/>
                    <a:pt x="16" y="14"/>
                    <a:pt x="16" y="14"/>
                  </a:cubicBezTo>
                  <a:cubicBezTo>
                    <a:pt x="15" y="14"/>
                    <a:pt x="14" y="14"/>
                    <a:pt x="12" y="14"/>
                  </a:cubicBezTo>
                  <a:cubicBezTo>
                    <a:pt x="11" y="14"/>
                    <a:pt x="9" y="14"/>
                    <a:pt x="8" y="15"/>
                  </a:cubicBezTo>
                  <a:cubicBezTo>
                    <a:pt x="7" y="15"/>
                    <a:pt x="6" y="16"/>
                    <a:pt x="5" y="16"/>
                  </a:cubicBezTo>
                  <a:cubicBezTo>
                    <a:pt x="5" y="17"/>
                    <a:pt x="4" y="18"/>
                    <a:pt x="4" y="19"/>
                  </a:cubicBezTo>
                  <a:cubicBezTo>
                    <a:pt x="4" y="21"/>
                    <a:pt x="5" y="22"/>
                    <a:pt x="5" y="23"/>
                  </a:cubicBezTo>
                  <a:cubicBezTo>
                    <a:pt x="6" y="24"/>
                    <a:pt x="8" y="24"/>
                    <a:pt x="9" y="24"/>
                  </a:cubicBezTo>
                  <a:cubicBezTo>
                    <a:pt x="11" y="24"/>
                    <a:pt x="12" y="24"/>
                    <a:pt x="13" y="23"/>
                  </a:cubicBezTo>
                  <a:cubicBezTo>
                    <a:pt x="14" y="22"/>
                    <a:pt x="15" y="22"/>
                    <a:pt x="16" y="21"/>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45" name="Freeform 237"/>
            <p:cNvSpPr>
              <a:spLocks/>
            </p:cNvSpPr>
            <p:nvPr/>
          </p:nvSpPr>
          <p:spPr bwMode="auto">
            <a:xfrm>
              <a:off x="1966" y="917"/>
              <a:ext cx="51" cy="74"/>
            </a:xfrm>
            <a:custGeom>
              <a:avLst/>
              <a:gdLst>
                <a:gd name="T0" fmla="*/ 51 w 51"/>
                <a:gd name="T1" fmla="*/ 74 h 74"/>
                <a:gd name="T2" fmla="*/ 42 w 51"/>
                <a:gd name="T3" fmla="*/ 74 h 74"/>
                <a:gd name="T4" fmla="*/ 42 w 51"/>
                <a:gd name="T5" fmla="*/ 58 h 74"/>
                <a:gd name="T6" fmla="*/ 0 w 51"/>
                <a:gd name="T7" fmla="*/ 58 h 74"/>
                <a:gd name="T8" fmla="*/ 0 w 51"/>
                <a:gd name="T9" fmla="*/ 0 h 74"/>
                <a:gd name="T10" fmla="*/ 9 w 51"/>
                <a:gd name="T11" fmla="*/ 0 h 74"/>
                <a:gd name="T12" fmla="*/ 9 w 51"/>
                <a:gd name="T13" fmla="*/ 52 h 74"/>
                <a:gd name="T14" fmla="*/ 35 w 51"/>
                <a:gd name="T15" fmla="*/ 52 h 74"/>
                <a:gd name="T16" fmla="*/ 35 w 51"/>
                <a:gd name="T17" fmla="*/ 0 h 74"/>
                <a:gd name="T18" fmla="*/ 44 w 51"/>
                <a:gd name="T19" fmla="*/ 0 h 74"/>
                <a:gd name="T20" fmla="*/ 44 w 51"/>
                <a:gd name="T21" fmla="*/ 52 h 74"/>
                <a:gd name="T22" fmla="*/ 51 w 51"/>
                <a:gd name="T23" fmla="*/ 52 h 74"/>
                <a:gd name="T24" fmla="*/ 51 w 51"/>
                <a:gd name="T25"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4">
                  <a:moveTo>
                    <a:pt x="51" y="74"/>
                  </a:moveTo>
                  <a:lnTo>
                    <a:pt x="42" y="74"/>
                  </a:lnTo>
                  <a:lnTo>
                    <a:pt x="42" y="58"/>
                  </a:lnTo>
                  <a:lnTo>
                    <a:pt x="0" y="58"/>
                  </a:lnTo>
                  <a:lnTo>
                    <a:pt x="0" y="0"/>
                  </a:lnTo>
                  <a:lnTo>
                    <a:pt x="9" y="0"/>
                  </a:lnTo>
                  <a:lnTo>
                    <a:pt x="9" y="52"/>
                  </a:lnTo>
                  <a:lnTo>
                    <a:pt x="35" y="52"/>
                  </a:lnTo>
                  <a:lnTo>
                    <a:pt x="35" y="0"/>
                  </a:lnTo>
                  <a:lnTo>
                    <a:pt x="44" y="0"/>
                  </a:lnTo>
                  <a:lnTo>
                    <a:pt x="44" y="52"/>
                  </a:lnTo>
                  <a:lnTo>
                    <a:pt x="51" y="52"/>
                  </a:lnTo>
                  <a:lnTo>
                    <a:pt x="51" y="74"/>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46" name="Freeform 238"/>
            <p:cNvSpPr>
              <a:spLocks/>
            </p:cNvSpPr>
            <p:nvPr/>
          </p:nvSpPr>
          <p:spPr bwMode="auto">
            <a:xfrm>
              <a:off x="2026" y="917"/>
              <a:ext cx="46" cy="58"/>
            </a:xfrm>
            <a:custGeom>
              <a:avLst/>
              <a:gdLst>
                <a:gd name="T0" fmla="*/ 46 w 46"/>
                <a:gd name="T1" fmla="*/ 58 h 58"/>
                <a:gd name="T2" fmla="*/ 35 w 46"/>
                <a:gd name="T3" fmla="*/ 58 h 58"/>
                <a:gd name="T4" fmla="*/ 35 w 46"/>
                <a:gd name="T5" fmla="*/ 16 h 58"/>
                <a:gd name="T6" fmla="*/ 9 w 46"/>
                <a:gd name="T7" fmla="*/ 58 h 58"/>
                <a:gd name="T8" fmla="*/ 0 w 46"/>
                <a:gd name="T9" fmla="*/ 58 h 58"/>
                <a:gd name="T10" fmla="*/ 0 w 46"/>
                <a:gd name="T11" fmla="*/ 0 h 58"/>
                <a:gd name="T12" fmla="*/ 11 w 46"/>
                <a:gd name="T13" fmla="*/ 0 h 58"/>
                <a:gd name="T14" fmla="*/ 11 w 46"/>
                <a:gd name="T15" fmla="*/ 43 h 58"/>
                <a:gd name="T16" fmla="*/ 38 w 46"/>
                <a:gd name="T17" fmla="*/ 0 h 58"/>
                <a:gd name="T18" fmla="*/ 46 w 46"/>
                <a:gd name="T19" fmla="*/ 0 h 58"/>
                <a:gd name="T20" fmla="*/ 46 w 46"/>
                <a:gd name="T21"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58">
                  <a:moveTo>
                    <a:pt x="46" y="58"/>
                  </a:moveTo>
                  <a:lnTo>
                    <a:pt x="35" y="58"/>
                  </a:lnTo>
                  <a:lnTo>
                    <a:pt x="35" y="16"/>
                  </a:lnTo>
                  <a:lnTo>
                    <a:pt x="9" y="58"/>
                  </a:lnTo>
                  <a:lnTo>
                    <a:pt x="0" y="58"/>
                  </a:lnTo>
                  <a:lnTo>
                    <a:pt x="0" y="0"/>
                  </a:lnTo>
                  <a:lnTo>
                    <a:pt x="11" y="0"/>
                  </a:lnTo>
                  <a:lnTo>
                    <a:pt x="11" y="43"/>
                  </a:lnTo>
                  <a:lnTo>
                    <a:pt x="38" y="0"/>
                  </a:lnTo>
                  <a:lnTo>
                    <a:pt x="46" y="0"/>
                  </a:lnTo>
                  <a:lnTo>
                    <a:pt x="46" y="58"/>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47" name="Freeform 239"/>
            <p:cNvSpPr>
              <a:spLocks noEditPoints="1"/>
            </p:cNvSpPr>
            <p:nvPr/>
          </p:nvSpPr>
          <p:spPr bwMode="auto">
            <a:xfrm>
              <a:off x="2081" y="915"/>
              <a:ext cx="54" cy="63"/>
            </a:xfrm>
            <a:custGeom>
              <a:avLst/>
              <a:gdLst>
                <a:gd name="T0" fmla="*/ 24 w 24"/>
                <a:gd name="T1" fmla="*/ 14 h 28"/>
                <a:gd name="T2" fmla="*/ 21 w 24"/>
                <a:gd name="T3" fmla="*/ 24 h 28"/>
                <a:gd name="T4" fmla="*/ 12 w 24"/>
                <a:gd name="T5" fmla="*/ 28 h 28"/>
                <a:gd name="T6" fmla="*/ 4 w 24"/>
                <a:gd name="T7" fmla="*/ 24 h 28"/>
                <a:gd name="T8" fmla="*/ 0 w 24"/>
                <a:gd name="T9" fmla="*/ 14 h 28"/>
                <a:gd name="T10" fmla="*/ 4 w 24"/>
                <a:gd name="T11" fmla="*/ 4 h 28"/>
                <a:gd name="T12" fmla="*/ 12 w 24"/>
                <a:gd name="T13" fmla="*/ 0 h 28"/>
                <a:gd name="T14" fmla="*/ 21 w 24"/>
                <a:gd name="T15" fmla="*/ 4 h 28"/>
                <a:gd name="T16" fmla="*/ 24 w 24"/>
                <a:gd name="T17" fmla="*/ 14 h 28"/>
                <a:gd name="T18" fmla="*/ 19 w 24"/>
                <a:gd name="T19" fmla="*/ 14 h 28"/>
                <a:gd name="T20" fmla="*/ 17 w 24"/>
                <a:gd name="T21" fmla="*/ 7 h 28"/>
                <a:gd name="T22" fmla="*/ 12 w 24"/>
                <a:gd name="T23" fmla="*/ 4 h 28"/>
                <a:gd name="T24" fmla="*/ 7 w 24"/>
                <a:gd name="T25" fmla="*/ 7 h 28"/>
                <a:gd name="T26" fmla="*/ 5 w 24"/>
                <a:gd name="T27" fmla="*/ 14 h 28"/>
                <a:gd name="T28" fmla="*/ 7 w 24"/>
                <a:gd name="T29" fmla="*/ 22 h 28"/>
                <a:gd name="T30" fmla="*/ 12 w 24"/>
                <a:gd name="T31" fmla="*/ 24 h 28"/>
                <a:gd name="T32" fmla="*/ 17 w 24"/>
                <a:gd name="T33" fmla="*/ 22 h 28"/>
                <a:gd name="T34" fmla="*/ 19 w 24"/>
                <a:gd name="T35"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 h="28">
                  <a:moveTo>
                    <a:pt x="24" y="14"/>
                  </a:moveTo>
                  <a:cubicBezTo>
                    <a:pt x="24" y="19"/>
                    <a:pt x="23" y="22"/>
                    <a:pt x="21" y="24"/>
                  </a:cubicBezTo>
                  <a:cubicBezTo>
                    <a:pt x="18" y="27"/>
                    <a:pt x="16" y="28"/>
                    <a:pt x="12" y="28"/>
                  </a:cubicBezTo>
                  <a:cubicBezTo>
                    <a:pt x="8" y="28"/>
                    <a:pt x="6" y="27"/>
                    <a:pt x="4" y="24"/>
                  </a:cubicBezTo>
                  <a:cubicBezTo>
                    <a:pt x="1" y="22"/>
                    <a:pt x="0" y="18"/>
                    <a:pt x="0" y="14"/>
                  </a:cubicBezTo>
                  <a:cubicBezTo>
                    <a:pt x="0" y="10"/>
                    <a:pt x="1" y="6"/>
                    <a:pt x="4" y="4"/>
                  </a:cubicBezTo>
                  <a:cubicBezTo>
                    <a:pt x="6" y="2"/>
                    <a:pt x="9" y="0"/>
                    <a:pt x="12" y="0"/>
                  </a:cubicBezTo>
                  <a:cubicBezTo>
                    <a:pt x="16" y="0"/>
                    <a:pt x="18" y="2"/>
                    <a:pt x="21" y="4"/>
                  </a:cubicBezTo>
                  <a:cubicBezTo>
                    <a:pt x="23" y="6"/>
                    <a:pt x="24" y="10"/>
                    <a:pt x="24" y="14"/>
                  </a:cubicBezTo>
                  <a:close/>
                  <a:moveTo>
                    <a:pt x="19" y="14"/>
                  </a:moveTo>
                  <a:cubicBezTo>
                    <a:pt x="19" y="11"/>
                    <a:pt x="19" y="8"/>
                    <a:pt x="17" y="7"/>
                  </a:cubicBezTo>
                  <a:cubicBezTo>
                    <a:pt x="16" y="5"/>
                    <a:pt x="14" y="4"/>
                    <a:pt x="12" y="4"/>
                  </a:cubicBezTo>
                  <a:cubicBezTo>
                    <a:pt x="10" y="4"/>
                    <a:pt x="8" y="5"/>
                    <a:pt x="7" y="7"/>
                  </a:cubicBezTo>
                  <a:cubicBezTo>
                    <a:pt x="6" y="8"/>
                    <a:pt x="5" y="11"/>
                    <a:pt x="5" y="14"/>
                  </a:cubicBezTo>
                  <a:cubicBezTo>
                    <a:pt x="5" y="17"/>
                    <a:pt x="6" y="20"/>
                    <a:pt x="7" y="22"/>
                  </a:cubicBezTo>
                  <a:cubicBezTo>
                    <a:pt x="8" y="23"/>
                    <a:pt x="10" y="24"/>
                    <a:pt x="12" y="24"/>
                  </a:cubicBezTo>
                  <a:cubicBezTo>
                    <a:pt x="14" y="24"/>
                    <a:pt x="16" y="23"/>
                    <a:pt x="17" y="22"/>
                  </a:cubicBezTo>
                  <a:cubicBezTo>
                    <a:pt x="19" y="20"/>
                    <a:pt x="19" y="18"/>
                    <a:pt x="19" y="14"/>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48" name="Freeform 240"/>
            <p:cNvSpPr>
              <a:spLocks/>
            </p:cNvSpPr>
            <p:nvPr/>
          </p:nvSpPr>
          <p:spPr bwMode="auto">
            <a:xfrm>
              <a:off x="2144" y="917"/>
              <a:ext cx="46" cy="58"/>
            </a:xfrm>
            <a:custGeom>
              <a:avLst/>
              <a:gdLst>
                <a:gd name="T0" fmla="*/ 46 w 46"/>
                <a:gd name="T1" fmla="*/ 58 h 58"/>
                <a:gd name="T2" fmla="*/ 38 w 46"/>
                <a:gd name="T3" fmla="*/ 58 h 58"/>
                <a:gd name="T4" fmla="*/ 38 w 46"/>
                <a:gd name="T5" fmla="*/ 34 h 58"/>
                <a:gd name="T6" fmla="*/ 11 w 46"/>
                <a:gd name="T7" fmla="*/ 34 h 58"/>
                <a:gd name="T8" fmla="*/ 11 w 46"/>
                <a:gd name="T9" fmla="*/ 58 h 58"/>
                <a:gd name="T10" fmla="*/ 0 w 46"/>
                <a:gd name="T11" fmla="*/ 58 h 58"/>
                <a:gd name="T12" fmla="*/ 0 w 46"/>
                <a:gd name="T13" fmla="*/ 0 h 58"/>
                <a:gd name="T14" fmla="*/ 11 w 46"/>
                <a:gd name="T15" fmla="*/ 0 h 58"/>
                <a:gd name="T16" fmla="*/ 11 w 46"/>
                <a:gd name="T17" fmla="*/ 25 h 58"/>
                <a:gd name="T18" fmla="*/ 38 w 46"/>
                <a:gd name="T19" fmla="*/ 25 h 58"/>
                <a:gd name="T20" fmla="*/ 38 w 46"/>
                <a:gd name="T21" fmla="*/ 0 h 58"/>
                <a:gd name="T22" fmla="*/ 46 w 46"/>
                <a:gd name="T23" fmla="*/ 0 h 58"/>
                <a:gd name="T24" fmla="*/ 46 w 46"/>
                <a:gd name="T2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6" h="58">
                  <a:moveTo>
                    <a:pt x="46" y="58"/>
                  </a:moveTo>
                  <a:lnTo>
                    <a:pt x="38" y="58"/>
                  </a:lnTo>
                  <a:lnTo>
                    <a:pt x="38" y="34"/>
                  </a:lnTo>
                  <a:lnTo>
                    <a:pt x="11" y="34"/>
                  </a:lnTo>
                  <a:lnTo>
                    <a:pt x="11" y="58"/>
                  </a:lnTo>
                  <a:lnTo>
                    <a:pt x="0" y="58"/>
                  </a:lnTo>
                  <a:lnTo>
                    <a:pt x="0" y="0"/>
                  </a:lnTo>
                  <a:lnTo>
                    <a:pt x="11" y="0"/>
                  </a:lnTo>
                  <a:lnTo>
                    <a:pt x="11" y="25"/>
                  </a:lnTo>
                  <a:lnTo>
                    <a:pt x="38" y="25"/>
                  </a:lnTo>
                  <a:lnTo>
                    <a:pt x="38" y="0"/>
                  </a:lnTo>
                  <a:lnTo>
                    <a:pt x="46" y="0"/>
                  </a:lnTo>
                  <a:lnTo>
                    <a:pt x="46" y="58"/>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49" name="Freeform 241"/>
            <p:cNvSpPr>
              <a:spLocks/>
            </p:cNvSpPr>
            <p:nvPr/>
          </p:nvSpPr>
          <p:spPr bwMode="auto">
            <a:xfrm>
              <a:off x="2204" y="917"/>
              <a:ext cx="47" cy="58"/>
            </a:xfrm>
            <a:custGeom>
              <a:avLst/>
              <a:gdLst>
                <a:gd name="T0" fmla="*/ 47 w 47"/>
                <a:gd name="T1" fmla="*/ 58 h 58"/>
                <a:gd name="T2" fmla="*/ 38 w 47"/>
                <a:gd name="T3" fmla="*/ 58 h 58"/>
                <a:gd name="T4" fmla="*/ 38 w 47"/>
                <a:gd name="T5" fmla="*/ 34 h 58"/>
                <a:gd name="T6" fmla="*/ 11 w 47"/>
                <a:gd name="T7" fmla="*/ 34 h 58"/>
                <a:gd name="T8" fmla="*/ 11 w 47"/>
                <a:gd name="T9" fmla="*/ 58 h 58"/>
                <a:gd name="T10" fmla="*/ 0 w 47"/>
                <a:gd name="T11" fmla="*/ 58 h 58"/>
                <a:gd name="T12" fmla="*/ 0 w 47"/>
                <a:gd name="T13" fmla="*/ 0 h 58"/>
                <a:gd name="T14" fmla="*/ 11 w 47"/>
                <a:gd name="T15" fmla="*/ 0 h 58"/>
                <a:gd name="T16" fmla="*/ 11 w 47"/>
                <a:gd name="T17" fmla="*/ 25 h 58"/>
                <a:gd name="T18" fmla="*/ 38 w 47"/>
                <a:gd name="T19" fmla="*/ 25 h 58"/>
                <a:gd name="T20" fmla="*/ 38 w 47"/>
                <a:gd name="T21" fmla="*/ 0 h 58"/>
                <a:gd name="T22" fmla="*/ 47 w 47"/>
                <a:gd name="T23" fmla="*/ 0 h 58"/>
                <a:gd name="T24" fmla="*/ 47 w 47"/>
                <a:gd name="T2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7" h="58">
                  <a:moveTo>
                    <a:pt x="47" y="58"/>
                  </a:moveTo>
                  <a:lnTo>
                    <a:pt x="38" y="58"/>
                  </a:lnTo>
                  <a:lnTo>
                    <a:pt x="38" y="34"/>
                  </a:lnTo>
                  <a:lnTo>
                    <a:pt x="11" y="34"/>
                  </a:lnTo>
                  <a:lnTo>
                    <a:pt x="11" y="58"/>
                  </a:lnTo>
                  <a:lnTo>
                    <a:pt x="0" y="58"/>
                  </a:lnTo>
                  <a:lnTo>
                    <a:pt x="0" y="0"/>
                  </a:lnTo>
                  <a:lnTo>
                    <a:pt x="11" y="0"/>
                  </a:lnTo>
                  <a:lnTo>
                    <a:pt x="11" y="25"/>
                  </a:lnTo>
                  <a:lnTo>
                    <a:pt x="38" y="25"/>
                  </a:lnTo>
                  <a:lnTo>
                    <a:pt x="38" y="0"/>
                  </a:lnTo>
                  <a:lnTo>
                    <a:pt x="47" y="0"/>
                  </a:lnTo>
                  <a:lnTo>
                    <a:pt x="47" y="58"/>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0" name="Freeform 242"/>
            <p:cNvSpPr>
              <a:spLocks noEditPoints="1"/>
            </p:cNvSpPr>
            <p:nvPr/>
          </p:nvSpPr>
          <p:spPr bwMode="auto">
            <a:xfrm>
              <a:off x="2264" y="917"/>
              <a:ext cx="60" cy="58"/>
            </a:xfrm>
            <a:custGeom>
              <a:avLst/>
              <a:gdLst>
                <a:gd name="T0" fmla="*/ 20 w 27"/>
                <a:gd name="T1" fmla="*/ 18 h 26"/>
                <a:gd name="T2" fmla="*/ 19 w 27"/>
                <a:gd name="T3" fmla="*/ 22 h 26"/>
                <a:gd name="T4" fmla="*/ 17 w 27"/>
                <a:gd name="T5" fmla="*/ 24 h 26"/>
                <a:gd name="T6" fmla="*/ 14 w 27"/>
                <a:gd name="T7" fmla="*/ 26 h 26"/>
                <a:gd name="T8" fmla="*/ 9 w 27"/>
                <a:gd name="T9" fmla="*/ 26 h 26"/>
                <a:gd name="T10" fmla="*/ 0 w 27"/>
                <a:gd name="T11" fmla="*/ 26 h 26"/>
                <a:gd name="T12" fmla="*/ 0 w 27"/>
                <a:gd name="T13" fmla="*/ 0 h 26"/>
                <a:gd name="T14" fmla="*/ 5 w 27"/>
                <a:gd name="T15" fmla="*/ 0 h 26"/>
                <a:gd name="T16" fmla="*/ 5 w 27"/>
                <a:gd name="T17" fmla="*/ 10 h 26"/>
                <a:gd name="T18" fmla="*/ 9 w 27"/>
                <a:gd name="T19" fmla="*/ 10 h 26"/>
                <a:gd name="T20" fmla="*/ 14 w 27"/>
                <a:gd name="T21" fmla="*/ 11 h 26"/>
                <a:gd name="T22" fmla="*/ 17 w 27"/>
                <a:gd name="T23" fmla="*/ 12 h 26"/>
                <a:gd name="T24" fmla="*/ 19 w 27"/>
                <a:gd name="T25" fmla="*/ 15 h 26"/>
                <a:gd name="T26" fmla="*/ 20 w 27"/>
                <a:gd name="T27" fmla="*/ 18 h 26"/>
                <a:gd name="T28" fmla="*/ 15 w 27"/>
                <a:gd name="T29" fmla="*/ 18 h 26"/>
                <a:gd name="T30" fmla="*/ 15 w 27"/>
                <a:gd name="T31" fmla="*/ 16 h 26"/>
                <a:gd name="T32" fmla="*/ 14 w 27"/>
                <a:gd name="T33" fmla="*/ 15 h 26"/>
                <a:gd name="T34" fmla="*/ 11 w 27"/>
                <a:gd name="T35" fmla="*/ 14 h 26"/>
                <a:gd name="T36" fmla="*/ 8 w 27"/>
                <a:gd name="T37" fmla="*/ 14 h 26"/>
                <a:gd name="T38" fmla="*/ 5 w 27"/>
                <a:gd name="T39" fmla="*/ 14 h 26"/>
                <a:gd name="T40" fmla="*/ 5 w 27"/>
                <a:gd name="T41" fmla="*/ 23 h 26"/>
                <a:gd name="T42" fmla="*/ 8 w 27"/>
                <a:gd name="T43" fmla="*/ 23 h 26"/>
                <a:gd name="T44" fmla="*/ 11 w 27"/>
                <a:gd name="T45" fmla="*/ 23 h 26"/>
                <a:gd name="T46" fmla="*/ 13 w 27"/>
                <a:gd name="T47" fmla="*/ 22 h 26"/>
                <a:gd name="T48" fmla="*/ 15 w 27"/>
                <a:gd name="T49" fmla="*/ 20 h 26"/>
                <a:gd name="T50" fmla="*/ 15 w 27"/>
                <a:gd name="T51" fmla="*/ 18 h 26"/>
                <a:gd name="T52" fmla="*/ 27 w 27"/>
                <a:gd name="T53" fmla="*/ 26 h 26"/>
                <a:gd name="T54" fmla="*/ 23 w 27"/>
                <a:gd name="T55" fmla="*/ 26 h 26"/>
                <a:gd name="T56" fmla="*/ 23 w 27"/>
                <a:gd name="T57" fmla="*/ 0 h 26"/>
                <a:gd name="T58" fmla="*/ 27 w 27"/>
                <a:gd name="T59" fmla="*/ 0 h 26"/>
                <a:gd name="T60" fmla="*/ 27 w 27"/>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 h="26">
                  <a:moveTo>
                    <a:pt x="20" y="18"/>
                  </a:moveTo>
                  <a:cubicBezTo>
                    <a:pt x="20" y="19"/>
                    <a:pt x="20" y="21"/>
                    <a:pt x="19" y="22"/>
                  </a:cubicBezTo>
                  <a:cubicBezTo>
                    <a:pt x="19" y="23"/>
                    <a:pt x="18" y="24"/>
                    <a:pt x="17" y="24"/>
                  </a:cubicBezTo>
                  <a:cubicBezTo>
                    <a:pt x="16" y="25"/>
                    <a:pt x="15" y="25"/>
                    <a:pt x="14" y="26"/>
                  </a:cubicBezTo>
                  <a:cubicBezTo>
                    <a:pt x="13" y="26"/>
                    <a:pt x="11" y="26"/>
                    <a:pt x="9" y="26"/>
                  </a:cubicBezTo>
                  <a:cubicBezTo>
                    <a:pt x="0" y="26"/>
                    <a:pt x="0" y="26"/>
                    <a:pt x="0" y="26"/>
                  </a:cubicBezTo>
                  <a:cubicBezTo>
                    <a:pt x="0" y="0"/>
                    <a:pt x="0" y="0"/>
                    <a:pt x="0" y="0"/>
                  </a:cubicBezTo>
                  <a:cubicBezTo>
                    <a:pt x="5" y="0"/>
                    <a:pt x="5" y="0"/>
                    <a:pt x="5" y="0"/>
                  </a:cubicBezTo>
                  <a:cubicBezTo>
                    <a:pt x="5" y="10"/>
                    <a:pt x="5" y="10"/>
                    <a:pt x="5" y="10"/>
                  </a:cubicBezTo>
                  <a:cubicBezTo>
                    <a:pt x="9" y="10"/>
                    <a:pt x="9" y="10"/>
                    <a:pt x="9" y="10"/>
                  </a:cubicBezTo>
                  <a:cubicBezTo>
                    <a:pt x="11" y="10"/>
                    <a:pt x="13" y="10"/>
                    <a:pt x="14" y="11"/>
                  </a:cubicBezTo>
                  <a:cubicBezTo>
                    <a:pt x="15" y="11"/>
                    <a:pt x="16" y="11"/>
                    <a:pt x="17" y="12"/>
                  </a:cubicBezTo>
                  <a:cubicBezTo>
                    <a:pt x="18" y="13"/>
                    <a:pt x="19" y="14"/>
                    <a:pt x="19" y="15"/>
                  </a:cubicBezTo>
                  <a:cubicBezTo>
                    <a:pt x="20" y="16"/>
                    <a:pt x="20" y="17"/>
                    <a:pt x="20" y="18"/>
                  </a:cubicBezTo>
                  <a:close/>
                  <a:moveTo>
                    <a:pt x="15" y="18"/>
                  </a:moveTo>
                  <a:cubicBezTo>
                    <a:pt x="15" y="17"/>
                    <a:pt x="15" y="17"/>
                    <a:pt x="15" y="16"/>
                  </a:cubicBezTo>
                  <a:cubicBezTo>
                    <a:pt x="15" y="16"/>
                    <a:pt x="14" y="15"/>
                    <a:pt x="14" y="15"/>
                  </a:cubicBezTo>
                  <a:cubicBezTo>
                    <a:pt x="13" y="14"/>
                    <a:pt x="12" y="14"/>
                    <a:pt x="11" y="14"/>
                  </a:cubicBezTo>
                  <a:cubicBezTo>
                    <a:pt x="10" y="14"/>
                    <a:pt x="9" y="14"/>
                    <a:pt x="8" y="14"/>
                  </a:cubicBezTo>
                  <a:cubicBezTo>
                    <a:pt x="5" y="14"/>
                    <a:pt x="5" y="14"/>
                    <a:pt x="5" y="14"/>
                  </a:cubicBezTo>
                  <a:cubicBezTo>
                    <a:pt x="5" y="23"/>
                    <a:pt x="5" y="23"/>
                    <a:pt x="5" y="23"/>
                  </a:cubicBezTo>
                  <a:cubicBezTo>
                    <a:pt x="8" y="23"/>
                    <a:pt x="8" y="23"/>
                    <a:pt x="8" y="23"/>
                  </a:cubicBezTo>
                  <a:cubicBezTo>
                    <a:pt x="9" y="23"/>
                    <a:pt x="10" y="23"/>
                    <a:pt x="11" y="23"/>
                  </a:cubicBezTo>
                  <a:cubicBezTo>
                    <a:pt x="12" y="22"/>
                    <a:pt x="13" y="22"/>
                    <a:pt x="13" y="22"/>
                  </a:cubicBezTo>
                  <a:cubicBezTo>
                    <a:pt x="14" y="21"/>
                    <a:pt x="15" y="21"/>
                    <a:pt x="15" y="20"/>
                  </a:cubicBezTo>
                  <a:cubicBezTo>
                    <a:pt x="15" y="20"/>
                    <a:pt x="15" y="19"/>
                    <a:pt x="15" y="18"/>
                  </a:cubicBezTo>
                  <a:close/>
                  <a:moveTo>
                    <a:pt x="27" y="26"/>
                  </a:moveTo>
                  <a:cubicBezTo>
                    <a:pt x="23" y="26"/>
                    <a:pt x="23" y="26"/>
                    <a:pt x="23" y="26"/>
                  </a:cubicBezTo>
                  <a:cubicBezTo>
                    <a:pt x="23" y="0"/>
                    <a:pt x="23" y="0"/>
                    <a:pt x="23" y="0"/>
                  </a:cubicBezTo>
                  <a:cubicBezTo>
                    <a:pt x="27" y="0"/>
                    <a:pt x="27" y="0"/>
                    <a:pt x="27" y="0"/>
                  </a:cubicBezTo>
                  <a:lnTo>
                    <a:pt x="27" y="26"/>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1" name="Freeform 243"/>
            <p:cNvSpPr>
              <a:spLocks noEditPoints="1"/>
            </p:cNvSpPr>
            <p:nvPr/>
          </p:nvSpPr>
          <p:spPr bwMode="auto">
            <a:xfrm>
              <a:off x="2340" y="891"/>
              <a:ext cx="44" cy="84"/>
            </a:xfrm>
            <a:custGeom>
              <a:avLst/>
              <a:gdLst>
                <a:gd name="T0" fmla="*/ 20 w 20"/>
                <a:gd name="T1" fmla="*/ 38 h 38"/>
                <a:gd name="T2" fmla="*/ 16 w 20"/>
                <a:gd name="T3" fmla="*/ 38 h 38"/>
                <a:gd name="T4" fmla="*/ 16 w 20"/>
                <a:gd name="T5" fmla="*/ 19 h 38"/>
                <a:gd name="T6" fmla="*/ 4 w 20"/>
                <a:gd name="T7" fmla="*/ 38 h 38"/>
                <a:gd name="T8" fmla="*/ 0 w 20"/>
                <a:gd name="T9" fmla="*/ 38 h 38"/>
                <a:gd name="T10" fmla="*/ 0 w 20"/>
                <a:gd name="T11" fmla="*/ 12 h 38"/>
                <a:gd name="T12" fmla="*/ 4 w 20"/>
                <a:gd name="T13" fmla="*/ 12 h 38"/>
                <a:gd name="T14" fmla="*/ 4 w 20"/>
                <a:gd name="T15" fmla="*/ 31 h 38"/>
                <a:gd name="T16" fmla="*/ 16 w 20"/>
                <a:gd name="T17" fmla="*/ 12 h 38"/>
                <a:gd name="T18" fmla="*/ 20 w 20"/>
                <a:gd name="T19" fmla="*/ 12 h 38"/>
                <a:gd name="T20" fmla="*/ 20 w 20"/>
                <a:gd name="T21" fmla="*/ 38 h 38"/>
                <a:gd name="T22" fmla="*/ 18 w 20"/>
                <a:gd name="T23" fmla="*/ 0 h 38"/>
                <a:gd name="T24" fmla="*/ 18 w 20"/>
                <a:gd name="T25" fmla="*/ 4 h 38"/>
                <a:gd name="T26" fmla="*/ 17 w 20"/>
                <a:gd name="T27" fmla="*/ 6 h 38"/>
                <a:gd name="T28" fmla="*/ 14 w 20"/>
                <a:gd name="T29" fmla="*/ 8 h 38"/>
                <a:gd name="T30" fmla="*/ 11 w 20"/>
                <a:gd name="T31" fmla="*/ 9 h 38"/>
                <a:gd name="T32" fmla="*/ 7 w 20"/>
                <a:gd name="T33" fmla="*/ 8 h 38"/>
                <a:gd name="T34" fmla="*/ 5 w 20"/>
                <a:gd name="T35" fmla="*/ 6 h 38"/>
                <a:gd name="T36" fmla="*/ 3 w 20"/>
                <a:gd name="T37" fmla="*/ 4 h 38"/>
                <a:gd name="T38" fmla="*/ 3 w 20"/>
                <a:gd name="T39" fmla="*/ 0 h 38"/>
                <a:gd name="T40" fmla="*/ 7 w 20"/>
                <a:gd name="T41" fmla="*/ 0 h 38"/>
                <a:gd name="T42" fmla="*/ 8 w 20"/>
                <a:gd name="T43" fmla="*/ 4 h 38"/>
                <a:gd name="T44" fmla="*/ 11 w 20"/>
                <a:gd name="T45" fmla="*/ 6 h 38"/>
                <a:gd name="T46" fmla="*/ 14 w 20"/>
                <a:gd name="T47" fmla="*/ 5 h 38"/>
                <a:gd name="T48" fmla="*/ 15 w 20"/>
                <a:gd name="T49" fmla="*/ 0 h 38"/>
                <a:gd name="T50" fmla="*/ 18 w 20"/>
                <a:gd name="T5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 h="38">
                  <a:moveTo>
                    <a:pt x="20" y="38"/>
                  </a:moveTo>
                  <a:cubicBezTo>
                    <a:pt x="16" y="38"/>
                    <a:pt x="16" y="38"/>
                    <a:pt x="16" y="38"/>
                  </a:cubicBezTo>
                  <a:cubicBezTo>
                    <a:pt x="16" y="19"/>
                    <a:pt x="16" y="19"/>
                    <a:pt x="16" y="19"/>
                  </a:cubicBezTo>
                  <a:cubicBezTo>
                    <a:pt x="4" y="38"/>
                    <a:pt x="4" y="38"/>
                    <a:pt x="4" y="38"/>
                  </a:cubicBezTo>
                  <a:cubicBezTo>
                    <a:pt x="0" y="38"/>
                    <a:pt x="0" y="38"/>
                    <a:pt x="0" y="38"/>
                  </a:cubicBezTo>
                  <a:cubicBezTo>
                    <a:pt x="0" y="12"/>
                    <a:pt x="0" y="12"/>
                    <a:pt x="0" y="12"/>
                  </a:cubicBezTo>
                  <a:cubicBezTo>
                    <a:pt x="4" y="12"/>
                    <a:pt x="4" y="12"/>
                    <a:pt x="4" y="12"/>
                  </a:cubicBezTo>
                  <a:cubicBezTo>
                    <a:pt x="4" y="31"/>
                    <a:pt x="4" y="31"/>
                    <a:pt x="4" y="31"/>
                  </a:cubicBezTo>
                  <a:cubicBezTo>
                    <a:pt x="16" y="12"/>
                    <a:pt x="16" y="12"/>
                    <a:pt x="16" y="12"/>
                  </a:cubicBezTo>
                  <a:cubicBezTo>
                    <a:pt x="20" y="12"/>
                    <a:pt x="20" y="12"/>
                    <a:pt x="20" y="12"/>
                  </a:cubicBezTo>
                  <a:lnTo>
                    <a:pt x="20" y="38"/>
                  </a:lnTo>
                  <a:close/>
                  <a:moveTo>
                    <a:pt x="18" y="0"/>
                  </a:moveTo>
                  <a:cubicBezTo>
                    <a:pt x="18" y="1"/>
                    <a:pt x="18" y="2"/>
                    <a:pt x="18" y="4"/>
                  </a:cubicBezTo>
                  <a:cubicBezTo>
                    <a:pt x="18" y="5"/>
                    <a:pt x="17" y="6"/>
                    <a:pt x="17" y="6"/>
                  </a:cubicBezTo>
                  <a:cubicBezTo>
                    <a:pt x="16" y="7"/>
                    <a:pt x="15" y="8"/>
                    <a:pt x="14" y="8"/>
                  </a:cubicBezTo>
                  <a:cubicBezTo>
                    <a:pt x="13" y="9"/>
                    <a:pt x="12" y="9"/>
                    <a:pt x="11" y="9"/>
                  </a:cubicBezTo>
                  <a:cubicBezTo>
                    <a:pt x="9" y="9"/>
                    <a:pt x="8" y="9"/>
                    <a:pt x="7" y="8"/>
                  </a:cubicBezTo>
                  <a:cubicBezTo>
                    <a:pt x="6" y="8"/>
                    <a:pt x="6" y="7"/>
                    <a:pt x="5" y="6"/>
                  </a:cubicBezTo>
                  <a:cubicBezTo>
                    <a:pt x="4" y="6"/>
                    <a:pt x="4" y="5"/>
                    <a:pt x="3" y="4"/>
                  </a:cubicBezTo>
                  <a:cubicBezTo>
                    <a:pt x="3" y="2"/>
                    <a:pt x="3" y="1"/>
                    <a:pt x="3" y="0"/>
                  </a:cubicBezTo>
                  <a:cubicBezTo>
                    <a:pt x="7" y="0"/>
                    <a:pt x="7" y="0"/>
                    <a:pt x="7" y="0"/>
                  </a:cubicBezTo>
                  <a:cubicBezTo>
                    <a:pt x="7" y="2"/>
                    <a:pt x="7" y="4"/>
                    <a:pt x="8" y="4"/>
                  </a:cubicBezTo>
                  <a:cubicBezTo>
                    <a:pt x="8" y="5"/>
                    <a:pt x="9" y="6"/>
                    <a:pt x="11" y="6"/>
                  </a:cubicBezTo>
                  <a:cubicBezTo>
                    <a:pt x="12" y="6"/>
                    <a:pt x="13" y="5"/>
                    <a:pt x="14" y="5"/>
                  </a:cubicBezTo>
                  <a:cubicBezTo>
                    <a:pt x="14" y="4"/>
                    <a:pt x="15" y="2"/>
                    <a:pt x="15" y="0"/>
                  </a:cubicBezTo>
                  <a:lnTo>
                    <a:pt x="18" y="0"/>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2" name="Freeform 244"/>
            <p:cNvSpPr>
              <a:spLocks/>
            </p:cNvSpPr>
            <p:nvPr/>
          </p:nvSpPr>
          <p:spPr bwMode="auto">
            <a:xfrm>
              <a:off x="2429" y="915"/>
              <a:ext cx="44" cy="63"/>
            </a:xfrm>
            <a:custGeom>
              <a:avLst/>
              <a:gdLst>
                <a:gd name="T0" fmla="*/ 12 w 20"/>
                <a:gd name="T1" fmla="*/ 28 h 28"/>
                <a:gd name="T2" fmla="*/ 7 w 20"/>
                <a:gd name="T3" fmla="*/ 27 h 28"/>
                <a:gd name="T4" fmla="*/ 3 w 20"/>
                <a:gd name="T5" fmla="*/ 25 h 28"/>
                <a:gd name="T6" fmla="*/ 1 w 20"/>
                <a:gd name="T7" fmla="*/ 20 h 28"/>
                <a:gd name="T8" fmla="*/ 0 w 20"/>
                <a:gd name="T9" fmla="*/ 14 h 28"/>
                <a:gd name="T10" fmla="*/ 1 w 20"/>
                <a:gd name="T11" fmla="*/ 8 h 28"/>
                <a:gd name="T12" fmla="*/ 3 w 20"/>
                <a:gd name="T13" fmla="*/ 4 h 28"/>
                <a:gd name="T14" fmla="*/ 7 w 20"/>
                <a:gd name="T15" fmla="*/ 1 h 28"/>
                <a:gd name="T16" fmla="*/ 12 w 20"/>
                <a:gd name="T17" fmla="*/ 0 h 28"/>
                <a:gd name="T18" fmla="*/ 16 w 20"/>
                <a:gd name="T19" fmla="*/ 1 h 28"/>
                <a:gd name="T20" fmla="*/ 20 w 20"/>
                <a:gd name="T21" fmla="*/ 3 h 28"/>
                <a:gd name="T22" fmla="*/ 20 w 20"/>
                <a:gd name="T23" fmla="*/ 7 h 28"/>
                <a:gd name="T24" fmla="*/ 20 w 20"/>
                <a:gd name="T25" fmla="*/ 7 h 28"/>
                <a:gd name="T26" fmla="*/ 18 w 20"/>
                <a:gd name="T27" fmla="*/ 7 h 28"/>
                <a:gd name="T28" fmla="*/ 17 w 20"/>
                <a:gd name="T29" fmla="*/ 5 h 28"/>
                <a:gd name="T30" fmla="*/ 15 w 20"/>
                <a:gd name="T31" fmla="*/ 5 h 28"/>
                <a:gd name="T32" fmla="*/ 12 w 20"/>
                <a:gd name="T33" fmla="*/ 4 h 28"/>
                <a:gd name="T34" fmla="*/ 7 w 20"/>
                <a:gd name="T35" fmla="*/ 7 h 28"/>
                <a:gd name="T36" fmla="*/ 5 w 20"/>
                <a:gd name="T37" fmla="*/ 14 h 28"/>
                <a:gd name="T38" fmla="*/ 7 w 20"/>
                <a:gd name="T39" fmla="*/ 21 h 28"/>
                <a:gd name="T40" fmla="*/ 12 w 20"/>
                <a:gd name="T41" fmla="*/ 24 h 28"/>
                <a:gd name="T42" fmla="*/ 16 w 20"/>
                <a:gd name="T43" fmla="*/ 23 h 28"/>
                <a:gd name="T44" fmla="*/ 20 w 20"/>
                <a:gd name="T45" fmla="*/ 21 h 28"/>
                <a:gd name="T46" fmla="*/ 20 w 20"/>
                <a:gd name="T47" fmla="*/ 21 h 28"/>
                <a:gd name="T48" fmla="*/ 20 w 20"/>
                <a:gd name="T49" fmla="*/ 26 h 28"/>
                <a:gd name="T50" fmla="*/ 18 w 20"/>
                <a:gd name="T51" fmla="*/ 27 h 28"/>
                <a:gd name="T52" fmla="*/ 17 w 20"/>
                <a:gd name="T53" fmla="*/ 27 h 28"/>
                <a:gd name="T54" fmla="*/ 15 w 20"/>
                <a:gd name="T55" fmla="*/ 28 h 28"/>
                <a:gd name="T56" fmla="*/ 12 w 20"/>
                <a:gd name="T5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0" h="28">
                  <a:moveTo>
                    <a:pt x="12" y="28"/>
                  </a:moveTo>
                  <a:cubicBezTo>
                    <a:pt x="10" y="28"/>
                    <a:pt x="9" y="28"/>
                    <a:pt x="7" y="27"/>
                  </a:cubicBezTo>
                  <a:cubicBezTo>
                    <a:pt x="6" y="27"/>
                    <a:pt x="4" y="26"/>
                    <a:pt x="3" y="25"/>
                  </a:cubicBezTo>
                  <a:cubicBezTo>
                    <a:pt x="2" y="23"/>
                    <a:pt x="1" y="22"/>
                    <a:pt x="1" y="20"/>
                  </a:cubicBezTo>
                  <a:cubicBezTo>
                    <a:pt x="0" y="19"/>
                    <a:pt x="0" y="17"/>
                    <a:pt x="0" y="14"/>
                  </a:cubicBezTo>
                  <a:cubicBezTo>
                    <a:pt x="0" y="12"/>
                    <a:pt x="0" y="10"/>
                    <a:pt x="1" y="8"/>
                  </a:cubicBezTo>
                  <a:cubicBezTo>
                    <a:pt x="2" y="7"/>
                    <a:pt x="2" y="5"/>
                    <a:pt x="3" y="4"/>
                  </a:cubicBezTo>
                  <a:cubicBezTo>
                    <a:pt x="4" y="3"/>
                    <a:pt x="6" y="2"/>
                    <a:pt x="7" y="1"/>
                  </a:cubicBezTo>
                  <a:cubicBezTo>
                    <a:pt x="9" y="1"/>
                    <a:pt x="10" y="0"/>
                    <a:pt x="12" y="0"/>
                  </a:cubicBezTo>
                  <a:cubicBezTo>
                    <a:pt x="14" y="0"/>
                    <a:pt x="15" y="1"/>
                    <a:pt x="16" y="1"/>
                  </a:cubicBezTo>
                  <a:cubicBezTo>
                    <a:pt x="18" y="2"/>
                    <a:pt x="19" y="2"/>
                    <a:pt x="20" y="3"/>
                  </a:cubicBezTo>
                  <a:cubicBezTo>
                    <a:pt x="20" y="7"/>
                    <a:pt x="20" y="7"/>
                    <a:pt x="20" y="7"/>
                  </a:cubicBezTo>
                  <a:cubicBezTo>
                    <a:pt x="20" y="7"/>
                    <a:pt x="20" y="7"/>
                    <a:pt x="20" y="7"/>
                  </a:cubicBezTo>
                  <a:cubicBezTo>
                    <a:pt x="19" y="7"/>
                    <a:pt x="19" y="7"/>
                    <a:pt x="18" y="7"/>
                  </a:cubicBezTo>
                  <a:cubicBezTo>
                    <a:pt x="18" y="6"/>
                    <a:pt x="17" y="6"/>
                    <a:pt x="17" y="5"/>
                  </a:cubicBezTo>
                  <a:cubicBezTo>
                    <a:pt x="16" y="5"/>
                    <a:pt x="15" y="5"/>
                    <a:pt x="15" y="5"/>
                  </a:cubicBezTo>
                  <a:cubicBezTo>
                    <a:pt x="14" y="4"/>
                    <a:pt x="13" y="4"/>
                    <a:pt x="12" y="4"/>
                  </a:cubicBezTo>
                  <a:cubicBezTo>
                    <a:pt x="10" y="4"/>
                    <a:pt x="8" y="5"/>
                    <a:pt x="7" y="7"/>
                  </a:cubicBezTo>
                  <a:cubicBezTo>
                    <a:pt x="5" y="9"/>
                    <a:pt x="5" y="11"/>
                    <a:pt x="5" y="14"/>
                  </a:cubicBezTo>
                  <a:cubicBezTo>
                    <a:pt x="5" y="17"/>
                    <a:pt x="5" y="20"/>
                    <a:pt x="7" y="21"/>
                  </a:cubicBezTo>
                  <a:cubicBezTo>
                    <a:pt x="8" y="23"/>
                    <a:pt x="10" y="24"/>
                    <a:pt x="12" y="24"/>
                  </a:cubicBezTo>
                  <a:cubicBezTo>
                    <a:pt x="14" y="24"/>
                    <a:pt x="15" y="24"/>
                    <a:pt x="16" y="23"/>
                  </a:cubicBezTo>
                  <a:cubicBezTo>
                    <a:pt x="18" y="23"/>
                    <a:pt x="19" y="22"/>
                    <a:pt x="20" y="21"/>
                  </a:cubicBezTo>
                  <a:cubicBezTo>
                    <a:pt x="20" y="21"/>
                    <a:pt x="20" y="21"/>
                    <a:pt x="20" y="21"/>
                  </a:cubicBezTo>
                  <a:cubicBezTo>
                    <a:pt x="20" y="26"/>
                    <a:pt x="20" y="26"/>
                    <a:pt x="20" y="26"/>
                  </a:cubicBezTo>
                  <a:cubicBezTo>
                    <a:pt x="20" y="26"/>
                    <a:pt x="19" y="26"/>
                    <a:pt x="18" y="27"/>
                  </a:cubicBezTo>
                  <a:cubicBezTo>
                    <a:pt x="18" y="27"/>
                    <a:pt x="17" y="27"/>
                    <a:pt x="17" y="27"/>
                  </a:cubicBezTo>
                  <a:cubicBezTo>
                    <a:pt x="16" y="27"/>
                    <a:pt x="15" y="28"/>
                    <a:pt x="15" y="28"/>
                  </a:cubicBezTo>
                  <a:cubicBezTo>
                    <a:pt x="14" y="28"/>
                    <a:pt x="13" y="28"/>
                    <a:pt x="12" y="28"/>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3" name="Freeform 245"/>
            <p:cNvSpPr>
              <a:spLocks/>
            </p:cNvSpPr>
            <p:nvPr/>
          </p:nvSpPr>
          <p:spPr bwMode="auto">
            <a:xfrm>
              <a:off x="2482" y="917"/>
              <a:ext cx="47" cy="58"/>
            </a:xfrm>
            <a:custGeom>
              <a:avLst/>
              <a:gdLst>
                <a:gd name="T0" fmla="*/ 47 w 47"/>
                <a:gd name="T1" fmla="*/ 58 h 58"/>
                <a:gd name="T2" fmla="*/ 36 w 47"/>
                <a:gd name="T3" fmla="*/ 58 h 58"/>
                <a:gd name="T4" fmla="*/ 36 w 47"/>
                <a:gd name="T5" fmla="*/ 9 h 58"/>
                <a:gd name="T6" fmla="*/ 9 w 47"/>
                <a:gd name="T7" fmla="*/ 9 h 58"/>
                <a:gd name="T8" fmla="*/ 9 w 47"/>
                <a:gd name="T9" fmla="*/ 58 h 58"/>
                <a:gd name="T10" fmla="*/ 0 w 47"/>
                <a:gd name="T11" fmla="*/ 58 h 58"/>
                <a:gd name="T12" fmla="*/ 0 w 47"/>
                <a:gd name="T13" fmla="*/ 0 h 58"/>
                <a:gd name="T14" fmla="*/ 47 w 47"/>
                <a:gd name="T15" fmla="*/ 0 h 58"/>
                <a:gd name="T16" fmla="*/ 47 w 47"/>
                <a:gd name="T17"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58">
                  <a:moveTo>
                    <a:pt x="47" y="58"/>
                  </a:moveTo>
                  <a:lnTo>
                    <a:pt x="36" y="58"/>
                  </a:lnTo>
                  <a:lnTo>
                    <a:pt x="36" y="9"/>
                  </a:lnTo>
                  <a:lnTo>
                    <a:pt x="9" y="9"/>
                  </a:lnTo>
                  <a:lnTo>
                    <a:pt x="9" y="58"/>
                  </a:lnTo>
                  <a:lnTo>
                    <a:pt x="0" y="58"/>
                  </a:lnTo>
                  <a:lnTo>
                    <a:pt x="0" y="0"/>
                  </a:lnTo>
                  <a:lnTo>
                    <a:pt x="47" y="0"/>
                  </a:lnTo>
                  <a:lnTo>
                    <a:pt x="47" y="58"/>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4" name="Freeform 246"/>
            <p:cNvSpPr>
              <a:spLocks/>
            </p:cNvSpPr>
            <p:nvPr/>
          </p:nvSpPr>
          <p:spPr bwMode="auto">
            <a:xfrm>
              <a:off x="2535" y="917"/>
              <a:ext cx="54" cy="81"/>
            </a:xfrm>
            <a:custGeom>
              <a:avLst/>
              <a:gdLst>
                <a:gd name="T0" fmla="*/ 54 w 54"/>
                <a:gd name="T1" fmla="*/ 0 h 81"/>
                <a:gd name="T2" fmla="*/ 23 w 54"/>
                <a:gd name="T3" fmla="*/ 81 h 81"/>
                <a:gd name="T4" fmla="*/ 12 w 54"/>
                <a:gd name="T5" fmla="*/ 81 h 81"/>
                <a:gd name="T6" fmla="*/ 23 w 54"/>
                <a:gd name="T7" fmla="*/ 56 h 81"/>
                <a:gd name="T8" fmla="*/ 0 w 54"/>
                <a:gd name="T9" fmla="*/ 0 h 81"/>
                <a:gd name="T10" fmla="*/ 12 w 54"/>
                <a:gd name="T11" fmla="*/ 0 h 81"/>
                <a:gd name="T12" fmla="*/ 27 w 54"/>
                <a:gd name="T13" fmla="*/ 45 h 81"/>
                <a:gd name="T14" fmla="*/ 43 w 54"/>
                <a:gd name="T15" fmla="*/ 0 h 81"/>
                <a:gd name="T16" fmla="*/ 54 w 54"/>
                <a:gd name="T17"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81">
                  <a:moveTo>
                    <a:pt x="54" y="0"/>
                  </a:moveTo>
                  <a:lnTo>
                    <a:pt x="23" y="81"/>
                  </a:lnTo>
                  <a:lnTo>
                    <a:pt x="12" y="81"/>
                  </a:lnTo>
                  <a:lnTo>
                    <a:pt x="23" y="56"/>
                  </a:lnTo>
                  <a:lnTo>
                    <a:pt x="0" y="0"/>
                  </a:lnTo>
                  <a:lnTo>
                    <a:pt x="12" y="0"/>
                  </a:lnTo>
                  <a:lnTo>
                    <a:pt x="27" y="45"/>
                  </a:lnTo>
                  <a:lnTo>
                    <a:pt x="43" y="0"/>
                  </a:lnTo>
                  <a:lnTo>
                    <a:pt x="54" y="0"/>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5" name="Freeform 247"/>
            <p:cNvSpPr>
              <a:spLocks/>
            </p:cNvSpPr>
            <p:nvPr/>
          </p:nvSpPr>
          <p:spPr bwMode="auto">
            <a:xfrm>
              <a:off x="2589" y="917"/>
              <a:ext cx="49" cy="58"/>
            </a:xfrm>
            <a:custGeom>
              <a:avLst/>
              <a:gdLst>
                <a:gd name="T0" fmla="*/ 49 w 49"/>
                <a:gd name="T1" fmla="*/ 9 h 58"/>
                <a:gd name="T2" fmla="*/ 29 w 49"/>
                <a:gd name="T3" fmla="*/ 9 h 58"/>
                <a:gd name="T4" fmla="*/ 29 w 49"/>
                <a:gd name="T5" fmla="*/ 58 h 58"/>
                <a:gd name="T6" fmla="*/ 20 w 49"/>
                <a:gd name="T7" fmla="*/ 58 h 58"/>
                <a:gd name="T8" fmla="*/ 20 w 49"/>
                <a:gd name="T9" fmla="*/ 9 h 58"/>
                <a:gd name="T10" fmla="*/ 0 w 49"/>
                <a:gd name="T11" fmla="*/ 9 h 58"/>
                <a:gd name="T12" fmla="*/ 0 w 49"/>
                <a:gd name="T13" fmla="*/ 0 h 58"/>
                <a:gd name="T14" fmla="*/ 49 w 49"/>
                <a:gd name="T15" fmla="*/ 0 h 58"/>
                <a:gd name="T16" fmla="*/ 49 w 49"/>
                <a:gd name="T17" fmla="*/ 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58">
                  <a:moveTo>
                    <a:pt x="49" y="9"/>
                  </a:moveTo>
                  <a:lnTo>
                    <a:pt x="29" y="9"/>
                  </a:lnTo>
                  <a:lnTo>
                    <a:pt x="29" y="58"/>
                  </a:lnTo>
                  <a:lnTo>
                    <a:pt x="20" y="58"/>
                  </a:lnTo>
                  <a:lnTo>
                    <a:pt x="20" y="9"/>
                  </a:lnTo>
                  <a:lnTo>
                    <a:pt x="0" y="9"/>
                  </a:lnTo>
                  <a:lnTo>
                    <a:pt x="0" y="0"/>
                  </a:lnTo>
                  <a:lnTo>
                    <a:pt x="49" y="0"/>
                  </a:lnTo>
                  <a:lnTo>
                    <a:pt x="49" y="9"/>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6" name="Freeform 248"/>
            <p:cNvSpPr>
              <a:spLocks/>
            </p:cNvSpPr>
            <p:nvPr/>
          </p:nvSpPr>
          <p:spPr bwMode="auto">
            <a:xfrm>
              <a:off x="2645" y="917"/>
              <a:ext cx="46" cy="58"/>
            </a:xfrm>
            <a:custGeom>
              <a:avLst/>
              <a:gdLst>
                <a:gd name="T0" fmla="*/ 46 w 46"/>
                <a:gd name="T1" fmla="*/ 58 h 58"/>
                <a:gd name="T2" fmla="*/ 37 w 46"/>
                <a:gd name="T3" fmla="*/ 58 h 58"/>
                <a:gd name="T4" fmla="*/ 37 w 46"/>
                <a:gd name="T5" fmla="*/ 34 h 58"/>
                <a:gd name="T6" fmla="*/ 11 w 46"/>
                <a:gd name="T7" fmla="*/ 34 h 58"/>
                <a:gd name="T8" fmla="*/ 11 w 46"/>
                <a:gd name="T9" fmla="*/ 58 h 58"/>
                <a:gd name="T10" fmla="*/ 0 w 46"/>
                <a:gd name="T11" fmla="*/ 58 h 58"/>
                <a:gd name="T12" fmla="*/ 0 w 46"/>
                <a:gd name="T13" fmla="*/ 0 h 58"/>
                <a:gd name="T14" fmla="*/ 11 w 46"/>
                <a:gd name="T15" fmla="*/ 0 h 58"/>
                <a:gd name="T16" fmla="*/ 11 w 46"/>
                <a:gd name="T17" fmla="*/ 25 h 58"/>
                <a:gd name="T18" fmla="*/ 37 w 46"/>
                <a:gd name="T19" fmla="*/ 25 h 58"/>
                <a:gd name="T20" fmla="*/ 37 w 46"/>
                <a:gd name="T21" fmla="*/ 0 h 58"/>
                <a:gd name="T22" fmla="*/ 46 w 46"/>
                <a:gd name="T23" fmla="*/ 0 h 58"/>
                <a:gd name="T24" fmla="*/ 46 w 46"/>
                <a:gd name="T2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6" h="58">
                  <a:moveTo>
                    <a:pt x="46" y="58"/>
                  </a:moveTo>
                  <a:lnTo>
                    <a:pt x="37" y="58"/>
                  </a:lnTo>
                  <a:lnTo>
                    <a:pt x="37" y="34"/>
                  </a:lnTo>
                  <a:lnTo>
                    <a:pt x="11" y="34"/>
                  </a:lnTo>
                  <a:lnTo>
                    <a:pt x="11" y="58"/>
                  </a:lnTo>
                  <a:lnTo>
                    <a:pt x="0" y="58"/>
                  </a:lnTo>
                  <a:lnTo>
                    <a:pt x="0" y="0"/>
                  </a:lnTo>
                  <a:lnTo>
                    <a:pt x="11" y="0"/>
                  </a:lnTo>
                  <a:lnTo>
                    <a:pt x="11" y="25"/>
                  </a:lnTo>
                  <a:lnTo>
                    <a:pt x="37" y="25"/>
                  </a:lnTo>
                  <a:lnTo>
                    <a:pt x="37" y="0"/>
                  </a:lnTo>
                  <a:lnTo>
                    <a:pt x="46" y="0"/>
                  </a:lnTo>
                  <a:lnTo>
                    <a:pt x="46" y="58"/>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7" name="Freeform 249"/>
            <p:cNvSpPr>
              <a:spLocks/>
            </p:cNvSpPr>
            <p:nvPr/>
          </p:nvSpPr>
          <p:spPr bwMode="auto">
            <a:xfrm>
              <a:off x="2705" y="917"/>
              <a:ext cx="46" cy="58"/>
            </a:xfrm>
            <a:custGeom>
              <a:avLst/>
              <a:gdLst>
                <a:gd name="T0" fmla="*/ 46 w 46"/>
                <a:gd name="T1" fmla="*/ 58 h 58"/>
                <a:gd name="T2" fmla="*/ 37 w 46"/>
                <a:gd name="T3" fmla="*/ 58 h 58"/>
                <a:gd name="T4" fmla="*/ 37 w 46"/>
                <a:gd name="T5" fmla="*/ 16 h 58"/>
                <a:gd name="T6" fmla="*/ 9 w 46"/>
                <a:gd name="T7" fmla="*/ 58 h 58"/>
                <a:gd name="T8" fmla="*/ 0 w 46"/>
                <a:gd name="T9" fmla="*/ 58 h 58"/>
                <a:gd name="T10" fmla="*/ 0 w 46"/>
                <a:gd name="T11" fmla="*/ 0 h 58"/>
                <a:gd name="T12" fmla="*/ 11 w 46"/>
                <a:gd name="T13" fmla="*/ 0 h 58"/>
                <a:gd name="T14" fmla="*/ 11 w 46"/>
                <a:gd name="T15" fmla="*/ 43 h 58"/>
                <a:gd name="T16" fmla="*/ 37 w 46"/>
                <a:gd name="T17" fmla="*/ 0 h 58"/>
                <a:gd name="T18" fmla="*/ 46 w 46"/>
                <a:gd name="T19" fmla="*/ 0 h 58"/>
                <a:gd name="T20" fmla="*/ 46 w 46"/>
                <a:gd name="T21"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58">
                  <a:moveTo>
                    <a:pt x="46" y="58"/>
                  </a:moveTo>
                  <a:lnTo>
                    <a:pt x="37" y="58"/>
                  </a:lnTo>
                  <a:lnTo>
                    <a:pt x="37" y="16"/>
                  </a:lnTo>
                  <a:lnTo>
                    <a:pt x="9" y="58"/>
                  </a:lnTo>
                  <a:lnTo>
                    <a:pt x="0" y="58"/>
                  </a:lnTo>
                  <a:lnTo>
                    <a:pt x="0" y="0"/>
                  </a:lnTo>
                  <a:lnTo>
                    <a:pt x="11" y="0"/>
                  </a:lnTo>
                  <a:lnTo>
                    <a:pt x="11" y="43"/>
                  </a:lnTo>
                  <a:lnTo>
                    <a:pt x="37" y="0"/>
                  </a:lnTo>
                  <a:lnTo>
                    <a:pt x="46" y="0"/>
                  </a:lnTo>
                  <a:lnTo>
                    <a:pt x="46" y="58"/>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8" name="Freeform 250"/>
            <p:cNvSpPr>
              <a:spLocks/>
            </p:cNvSpPr>
            <p:nvPr/>
          </p:nvSpPr>
          <p:spPr bwMode="auto">
            <a:xfrm>
              <a:off x="2767" y="917"/>
              <a:ext cx="47" cy="58"/>
            </a:xfrm>
            <a:custGeom>
              <a:avLst/>
              <a:gdLst>
                <a:gd name="T0" fmla="*/ 21 w 21"/>
                <a:gd name="T1" fmla="*/ 26 h 26"/>
                <a:gd name="T2" fmla="*/ 15 w 21"/>
                <a:gd name="T3" fmla="*/ 26 h 26"/>
                <a:gd name="T4" fmla="*/ 6 w 21"/>
                <a:gd name="T5" fmla="*/ 14 h 26"/>
                <a:gd name="T6" fmla="*/ 4 w 21"/>
                <a:gd name="T7" fmla="*/ 14 h 26"/>
                <a:gd name="T8" fmla="*/ 4 w 21"/>
                <a:gd name="T9" fmla="*/ 26 h 26"/>
                <a:gd name="T10" fmla="*/ 0 w 21"/>
                <a:gd name="T11" fmla="*/ 26 h 26"/>
                <a:gd name="T12" fmla="*/ 0 w 21"/>
                <a:gd name="T13" fmla="*/ 0 h 26"/>
                <a:gd name="T14" fmla="*/ 4 w 21"/>
                <a:gd name="T15" fmla="*/ 0 h 26"/>
                <a:gd name="T16" fmla="*/ 4 w 21"/>
                <a:gd name="T17" fmla="*/ 12 h 26"/>
                <a:gd name="T18" fmla="*/ 7 w 21"/>
                <a:gd name="T19" fmla="*/ 11 h 26"/>
                <a:gd name="T20" fmla="*/ 9 w 21"/>
                <a:gd name="T21" fmla="*/ 8 h 26"/>
                <a:gd name="T22" fmla="*/ 9 w 21"/>
                <a:gd name="T23" fmla="*/ 7 h 26"/>
                <a:gd name="T24" fmla="*/ 10 w 21"/>
                <a:gd name="T25" fmla="*/ 5 h 26"/>
                <a:gd name="T26" fmla="*/ 13 w 21"/>
                <a:gd name="T27" fmla="*/ 1 h 26"/>
                <a:gd name="T28" fmla="*/ 18 w 21"/>
                <a:gd name="T29" fmla="*/ 0 h 26"/>
                <a:gd name="T30" fmla="*/ 19 w 21"/>
                <a:gd name="T31" fmla="*/ 0 h 26"/>
                <a:gd name="T32" fmla="*/ 19 w 21"/>
                <a:gd name="T33" fmla="*/ 4 h 26"/>
                <a:gd name="T34" fmla="*/ 18 w 21"/>
                <a:gd name="T35" fmla="*/ 4 h 26"/>
                <a:gd name="T36" fmla="*/ 15 w 21"/>
                <a:gd name="T37" fmla="*/ 5 h 26"/>
                <a:gd name="T38" fmla="*/ 13 w 21"/>
                <a:gd name="T39" fmla="*/ 7 h 26"/>
                <a:gd name="T40" fmla="*/ 12 w 21"/>
                <a:gd name="T41" fmla="*/ 11 h 26"/>
                <a:gd name="T42" fmla="*/ 10 w 21"/>
                <a:gd name="T43" fmla="*/ 12 h 26"/>
                <a:gd name="T44" fmla="*/ 21 w 2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 h="26">
                  <a:moveTo>
                    <a:pt x="21" y="26"/>
                  </a:moveTo>
                  <a:cubicBezTo>
                    <a:pt x="15" y="26"/>
                    <a:pt x="15" y="26"/>
                    <a:pt x="15" y="26"/>
                  </a:cubicBezTo>
                  <a:cubicBezTo>
                    <a:pt x="6" y="14"/>
                    <a:pt x="6" y="14"/>
                    <a:pt x="6" y="14"/>
                  </a:cubicBezTo>
                  <a:cubicBezTo>
                    <a:pt x="4" y="14"/>
                    <a:pt x="4" y="14"/>
                    <a:pt x="4" y="14"/>
                  </a:cubicBezTo>
                  <a:cubicBezTo>
                    <a:pt x="4" y="26"/>
                    <a:pt x="4" y="26"/>
                    <a:pt x="4" y="26"/>
                  </a:cubicBezTo>
                  <a:cubicBezTo>
                    <a:pt x="0" y="26"/>
                    <a:pt x="0" y="26"/>
                    <a:pt x="0" y="26"/>
                  </a:cubicBezTo>
                  <a:cubicBezTo>
                    <a:pt x="0" y="0"/>
                    <a:pt x="0" y="0"/>
                    <a:pt x="0" y="0"/>
                  </a:cubicBezTo>
                  <a:cubicBezTo>
                    <a:pt x="4" y="0"/>
                    <a:pt x="4" y="0"/>
                    <a:pt x="4" y="0"/>
                  </a:cubicBezTo>
                  <a:cubicBezTo>
                    <a:pt x="4" y="12"/>
                    <a:pt x="4" y="12"/>
                    <a:pt x="4" y="12"/>
                  </a:cubicBezTo>
                  <a:cubicBezTo>
                    <a:pt x="5" y="11"/>
                    <a:pt x="6" y="11"/>
                    <a:pt x="7" y="11"/>
                  </a:cubicBezTo>
                  <a:cubicBezTo>
                    <a:pt x="8" y="10"/>
                    <a:pt x="8" y="9"/>
                    <a:pt x="9" y="8"/>
                  </a:cubicBezTo>
                  <a:cubicBezTo>
                    <a:pt x="9" y="8"/>
                    <a:pt x="9" y="7"/>
                    <a:pt x="9" y="7"/>
                  </a:cubicBezTo>
                  <a:cubicBezTo>
                    <a:pt x="10" y="6"/>
                    <a:pt x="10" y="6"/>
                    <a:pt x="10" y="5"/>
                  </a:cubicBezTo>
                  <a:cubicBezTo>
                    <a:pt x="11" y="3"/>
                    <a:pt x="12" y="2"/>
                    <a:pt x="13" y="1"/>
                  </a:cubicBezTo>
                  <a:cubicBezTo>
                    <a:pt x="14" y="1"/>
                    <a:pt x="16" y="0"/>
                    <a:pt x="18" y="0"/>
                  </a:cubicBezTo>
                  <a:cubicBezTo>
                    <a:pt x="19" y="0"/>
                    <a:pt x="19" y="0"/>
                    <a:pt x="19" y="0"/>
                  </a:cubicBezTo>
                  <a:cubicBezTo>
                    <a:pt x="19" y="4"/>
                    <a:pt x="19" y="4"/>
                    <a:pt x="19" y="4"/>
                  </a:cubicBezTo>
                  <a:cubicBezTo>
                    <a:pt x="18" y="4"/>
                    <a:pt x="18" y="4"/>
                    <a:pt x="18" y="4"/>
                  </a:cubicBezTo>
                  <a:cubicBezTo>
                    <a:pt x="17" y="4"/>
                    <a:pt x="16" y="4"/>
                    <a:pt x="15" y="5"/>
                  </a:cubicBezTo>
                  <a:cubicBezTo>
                    <a:pt x="14" y="5"/>
                    <a:pt x="14" y="6"/>
                    <a:pt x="13" y="7"/>
                  </a:cubicBezTo>
                  <a:cubicBezTo>
                    <a:pt x="13" y="9"/>
                    <a:pt x="12" y="10"/>
                    <a:pt x="12" y="11"/>
                  </a:cubicBezTo>
                  <a:cubicBezTo>
                    <a:pt x="11" y="11"/>
                    <a:pt x="11" y="12"/>
                    <a:pt x="10" y="12"/>
                  </a:cubicBezTo>
                  <a:lnTo>
                    <a:pt x="21" y="26"/>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9" name="Freeform 251"/>
            <p:cNvSpPr>
              <a:spLocks/>
            </p:cNvSpPr>
            <p:nvPr/>
          </p:nvSpPr>
          <p:spPr bwMode="auto">
            <a:xfrm>
              <a:off x="2771" y="1577"/>
              <a:ext cx="63" cy="80"/>
            </a:xfrm>
            <a:custGeom>
              <a:avLst/>
              <a:gdLst>
                <a:gd name="T0" fmla="*/ 16 w 28"/>
                <a:gd name="T1" fmla="*/ 36 h 36"/>
                <a:gd name="T2" fmla="*/ 10 w 28"/>
                <a:gd name="T3" fmla="*/ 35 h 36"/>
                <a:gd name="T4" fmla="*/ 4 w 28"/>
                <a:gd name="T5" fmla="*/ 32 h 36"/>
                <a:gd name="T6" fmla="*/ 1 w 28"/>
                <a:gd name="T7" fmla="*/ 26 h 36"/>
                <a:gd name="T8" fmla="*/ 0 w 28"/>
                <a:gd name="T9" fmla="*/ 18 h 36"/>
                <a:gd name="T10" fmla="*/ 1 w 28"/>
                <a:gd name="T11" fmla="*/ 11 h 36"/>
                <a:gd name="T12" fmla="*/ 4 w 28"/>
                <a:gd name="T13" fmla="*/ 5 h 36"/>
                <a:gd name="T14" fmla="*/ 10 w 28"/>
                <a:gd name="T15" fmla="*/ 1 h 36"/>
                <a:gd name="T16" fmla="*/ 17 w 28"/>
                <a:gd name="T17" fmla="*/ 0 h 36"/>
                <a:gd name="T18" fmla="*/ 20 w 28"/>
                <a:gd name="T19" fmla="*/ 0 h 36"/>
                <a:gd name="T20" fmla="*/ 23 w 28"/>
                <a:gd name="T21" fmla="*/ 1 h 36"/>
                <a:gd name="T22" fmla="*/ 26 w 28"/>
                <a:gd name="T23" fmla="*/ 2 h 36"/>
                <a:gd name="T24" fmla="*/ 28 w 28"/>
                <a:gd name="T25" fmla="*/ 3 h 36"/>
                <a:gd name="T26" fmla="*/ 28 w 28"/>
                <a:gd name="T27" fmla="*/ 9 h 36"/>
                <a:gd name="T28" fmla="*/ 28 w 28"/>
                <a:gd name="T29" fmla="*/ 9 h 36"/>
                <a:gd name="T30" fmla="*/ 26 w 28"/>
                <a:gd name="T31" fmla="*/ 7 h 36"/>
                <a:gd name="T32" fmla="*/ 23 w 28"/>
                <a:gd name="T33" fmla="*/ 6 h 36"/>
                <a:gd name="T34" fmla="*/ 20 w 28"/>
                <a:gd name="T35" fmla="*/ 5 h 36"/>
                <a:gd name="T36" fmla="*/ 16 w 28"/>
                <a:gd name="T37" fmla="*/ 4 h 36"/>
                <a:gd name="T38" fmla="*/ 8 w 28"/>
                <a:gd name="T39" fmla="*/ 8 h 36"/>
                <a:gd name="T40" fmla="*/ 5 w 28"/>
                <a:gd name="T41" fmla="*/ 18 h 36"/>
                <a:gd name="T42" fmla="*/ 6 w 28"/>
                <a:gd name="T43" fmla="*/ 24 h 36"/>
                <a:gd name="T44" fmla="*/ 8 w 28"/>
                <a:gd name="T45" fmla="*/ 29 h 36"/>
                <a:gd name="T46" fmla="*/ 12 w 28"/>
                <a:gd name="T47" fmla="*/ 31 h 36"/>
                <a:gd name="T48" fmla="*/ 16 w 28"/>
                <a:gd name="T49" fmla="*/ 32 h 36"/>
                <a:gd name="T50" fmla="*/ 20 w 28"/>
                <a:gd name="T51" fmla="*/ 32 h 36"/>
                <a:gd name="T52" fmla="*/ 24 w 28"/>
                <a:gd name="T53" fmla="*/ 31 h 36"/>
                <a:gd name="T54" fmla="*/ 24 w 28"/>
                <a:gd name="T55" fmla="*/ 22 h 36"/>
                <a:gd name="T56" fmla="*/ 15 w 28"/>
                <a:gd name="T57" fmla="*/ 22 h 36"/>
                <a:gd name="T58" fmla="*/ 15 w 28"/>
                <a:gd name="T59" fmla="*/ 18 h 36"/>
                <a:gd name="T60" fmla="*/ 28 w 28"/>
                <a:gd name="T61" fmla="*/ 18 h 36"/>
                <a:gd name="T62" fmla="*/ 28 w 28"/>
                <a:gd name="T63" fmla="*/ 33 h 36"/>
                <a:gd name="T64" fmla="*/ 26 w 28"/>
                <a:gd name="T65" fmla="*/ 34 h 36"/>
                <a:gd name="T66" fmla="*/ 23 w 28"/>
                <a:gd name="T67" fmla="*/ 35 h 36"/>
                <a:gd name="T68" fmla="*/ 20 w 28"/>
                <a:gd name="T69" fmla="*/ 36 h 36"/>
                <a:gd name="T70" fmla="*/ 16 w 28"/>
                <a:gd name="T71"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 h="36">
                  <a:moveTo>
                    <a:pt x="16" y="36"/>
                  </a:moveTo>
                  <a:cubicBezTo>
                    <a:pt x="14" y="36"/>
                    <a:pt x="12" y="36"/>
                    <a:pt x="10" y="35"/>
                  </a:cubicBezTo>
                  <a:cubicBezTo>
                    <a:pt x="8" y="34"/>
                    <a:pt x="6" y="33"/>
                    <a:pt x="4" y="32"/>
                  </a:cubicBezTo>
                  <a:cubicBezTo>
                    <a:pt x="3" y="30"/>
                    <a:pt x="2" y="28"/>
                    <a:pt x="1" y="26"/>
                  </a:cubicBezTo>
                  <a:cubicBezTo>
                    <a:pt x="0" y="24"/>
                    <a:pt x="0" y="21"/>
                    <a:pt x="0" y="18"/>
                  </a:cubicBezTo>
                  <a:cubicBezTo>
                    <a:pt x="0" y="15"/>
                    <a:pt x="0" y="13"/>
                    <a:pt x="1" y="11"/>
                  </a:cubicBezTo>
                  <a:cubicBezTo>
                    <a:pt x="2" y="8"/>
                    <a:pt x="3" y="6"/>
                    <a:pt x="4" y="5"/>
                  </a:cubicBezTo>
                  <a:cubicBezTo>
                    <a:pt x="6" y="3"/>
                    <a:pt x="8" y="2"/>
                    <a:pt x="10" y="1"/>
                  </a:cubicBezTo>
                  <a:cubicBezTo>
                    <a:pt x="12" y="1"/>
                    <a:pt x="14" y="0"/>
                    <a:pt x="17" y="0"/>
                  </a:cubicBezTo>
                  <a:cubicBezTo>
                    <a:pt x="18" y="0"/>
                    <a:pt x="19" y="0"/>
                    <a:pt x="20" y="0"/>
                  </a:cubicBezTo>
                  <a:cubicBezTo>
                    <a:pt x="21" y="1"/>
                    <a:pt x="22" y="1"/>
                    <a:pt x="23" y="1"/>
                  </a:cubicBezTo>
                  <a:cubicBezTo>
                    <a:pt x="24" y="1"/>
                    <a:pt x="25" y="2"/>
                    <a:pt x="26" y="2"/>
                  </a:cubicBezTo>
                  <a:cubicBezTo>
                    <a:pt x="27" y="2"/>
                    <a:pt x="27" y="3"/>
                    <a:pt x="28" y="3"/>
                  </a:cubicBezTo>
                  <a:cubicBezTo>
                    <a:pt x="28" y="9"/>
                    <a:pt x="28" y="9"/>
                    <a:pt x="28" y="9"/>
                  </a:cubicBezTo>
                  <a:cubicBezTo>
                    <a:pt x="28" y="9"/>
                    <a:pt x="28" y="9"/>
                    <a:pt x="28" y="9"/>
                  </a:cubicBezTo>
                  <a:cubicBezTo>
                    <a:pt x="27" y="8"/>
                    <a:pt x="26" y="8"/>
                    <a:pt x="26" y="7"/>
                  </a:cubicBezTo>
                  <a:cubicBezTo>
                    <a:pt x="25" y="7"/>
                    <a:pt x="24" y="6"/>
                    <a:pt x="23" y="6"/>
                  </a:cubicBezTo>
                  <a:cubicBezTo>
                    <a:pt x="22" y="5"/>
                    <a:pt x="21" y="5"/>
                    <a:pt x="20" y="5"/>
                  </a:cubicBezTo>
                  <a:cubicBezTo>
                    <a:pt x="19" y="4"/>
                    <a:pt x="17" y="4"/>
                    <a:pt x="16" y="4"/>
                  </a:cubicBezTo>
                  <a:cubicBezTo>
                    <a:pt x="13" y="4"/>
                    <a:pt x="10" y="5"/>
                    <a:pt x="8" y="8"/>
                  </a:cubicBezTo>
                  <a:cubicBezTo>
                    <a:pt x="6" y="10"/>
                    <a:pt x="5" y="14"/>
                    <a:pt x="5" y="18"/>
                  </a:cubicBezTo>
                  <a:cubicBezTo>
                    <a:pt x="5" y="20"/>
                    <a:pt x="5" y="22"/>
                    <a:pt x="6" y="24"/>
                  </a:cubicBezTo>
                  <a:cubicBezTo>
                    <a:pt x="6" y="26"/>
                    <a:pt x="7" y="27"/>
                    <a:pt x="8" y="29"/>
                  </a:cubicBezTo>
                  <a:cubicBezTo>
                    <a:pt x="9" y="30"/>
                    <a:pt x="10" y="31"/>
                    <a:pt x="12" y="31"/>
                  </a:cubicBezTo>
                  <a:cubicBezTo>
                    <a:pt x="13" y="32"/>
                    <a:pt x="15" y="32"/>
                    <a:pt x="16" y="32"/>
                  </a:cubicBezTo>
                  <a:cubicBezTo>
                    <a:pt x="18" y="32"/>
                    <a:pt x="19" y="32"/>
                    <a:pt x="20" y="32"/>
                  </a:cubicBezTo>
                  <a:cubicBezTo>
                    <a:pt x="22" y="32"/>
                    <a:pt x="23" y="32"/>
                    <a:pt x="24" y="31"/>
                  </a:cubicBezTo>
                  <a:cubicBezTo>
                    <a:pt x="24" y="22"/>
                    <a:pt x="24" y="22"/>
                    <a:pt x="24" y="22"/>
                  </a:cubicBezTo>
                  <a:cubicBezTo>
                    <a:pt x="15" y="22"/>
                    <a:pt x="15" y="22"/>
                    <a:pt x="15" y="22"/>
                  </a:cubicBezTo>
                  <a:cubicBezTo>
                    <a:pt x="15" y="18"/>
                    <a:pt x="15" y="18"/>
                    <a:pt x="15" y="18"/>
                  </a:cubicBezTo>
                  <a:cubicBezTo>
                    <a:pt x="28" y="18"/>
                    <a:pt x="28" y="18"/>
                    <a:pt x="28" y="18"/>
                  </a:cubicBezTo>
                  <a:cubicBezTo>
                    <a:pt x="28" y="33"/>
                    <a:pt x="28" y="33"/>
                    <a:pt x="28" y="33"/>
                  </a:cubicBezTo>
                  <a:cubicBezTo>
                    <a:pt x="28" y="34"/>
                    <a:pt x="27" y="34"/>
                    <a:pt x="26" y="34"/>
                  </a:cubicBezTo>
                  <a:cubicBezTo>
                    <a:pt x="25" y="35"/>
                    <a:pt x="24" y="35"/>
                    <a:pt x="23" y="35"/>
                  </a:cubicBezTo>
                  <a:cubicBezTo>
                    <a:pt x="22" y="36"/>
                    <a:pt x="21" y="36"/>
                    <a:pt x="20" y="36"/>
                  </a:cubicBezTo>
                  <a:cubicBezTo>
                    <a:pt x="19" y="36"/>
                    <a:pt x="18" y="36"/>
                    <a:pt x="16" y="36"/>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60" name="Freeform 252"/>
            <p:cNvSpPr>
              <a:spLocks/>
            </p:cNvSpPr>
            <p:nvPr/>
          </p:nvSpPr>
          <p:spPr bwMode="auto">
            <a:xfrm>
              <a:off x="2843" y="1577"/>
              <a:ext cx="53" cy="80"/>
            </a:xfrm>
            <a:custGeom>
              <a:avLst/>
              <a:gdLst>
                <a:gd name="T0" fmla="*/ 12 w 24"/>
                <a:gd name="T1" fmla="*/ 36 h 36"/>
                <a:gd name="T2" fmla="*/ 5 w 24"/>
                <a:gd name="T3" fmla="*/ 36 h 36"/>
                <a:gd name="T4" fmla="*/ 0 w 24"/>
                <a:gd name="T5" fmla="*/ 34 h 36"/>
                <a:gd name="T6" fmla="*/ 0 w 24"/>
                <a:gd name="T7" fmla="*/ 28 h 36"/>
                <a:gd name="T8" fmla="*/ 1 w 24"/>
                <a:gd name="T9" fmla="*/ 28 h 36"/>
                <a:gd name="T10" fmla="*/ 6 w 24"/>
                <a:gd name="T11" fmla="*/ 31 h 36"/>
                <a:gd name="T12" fmla="*/ 11 w 24"/>
                <a:gd name="T13" fmla="*/ 32 h 36"/>
                <a:gd name="T14" fmla="*/ 17 w 24"/>
                <a:gd name="T15" fmla="*/ 31 h 36"/>
                <a:gd name="T16" fmla="*/ 19 w 24"/>
                <a:gd name="T17" fmla="*/ 26 h 36"/>
                <a:gd name="T18" fmla="*/ 18 w 24"/>
                <a:gd name="T19" fmla="*/ 23 h 36"/>
                <a:gd name="T20" fmla="*/ 15 w 24"/>
                <a:gd name="T21" fmla="*/ 21 h 36"/>
                <a:gd name="T22" fmla="*/ 12 w 24"/>
                <a:gd name="T23" fmla="*/ 20 h 36"/>
                <a:gd name="T24" fmla="*/ 9 w 24"/>
                <a:gd name="T25" fmla="*/ 20 h 36"/>
                <a:gd name="T26" fmla="*/ 5 w 24"/>
                <a:gd name="T27" fmla="*/ 18 h 36"/>
                <a:gd name="T28" fmla="*/ 3 w 24"/>
                <a:gd name="T29" fmla="*/ 16 h 36"/>
                <a:gd name="T30" fmla="*/ 1 w 24"/>
                <a:gd name="T31" fmla="*/ 14 h 36"/>
                <a:gd name="T32" fmla="*/ 0 w 24"/>
                <a:gd name="T33" fmla="*/ 10 h 36"/>
                <a:gd name="T34" fmla="*/ 4 w 24"/>
                <a:gd name="T35" fmla="*/ 3 h 36"/>
                <a:gd name="T36" fmla="*/ 12 w 24"/>
                <a:gd name="T37" fmla="*/ 0 h 36"/>
                <a:gd name="T38" fmla="*/ 18 w 24"/>
                <a:gd name="T39" fmla="*/ 1 h 36"/>
                <a:gd name="T40" fmla="*/ 23 w 24"/>
                <a:gd name="T41" fmla="*/ 2 h 36"/>
                <a:gd name="T42" fmla="*/ 23 w 24"/>
                <a:gd name="T43" fmla="*/ 8 h 36"/>
                <a:gd name="T44" fmla="*/ 22 w 24"/>
                <a:gd name="T45" fmla="*/ 8 h 36"/>
                <a:gd name="T46" fmla="*/ 18 w 24"/>
                <a:gd name="T47" fmla="*/ 5 h 36"/>
                <a:gd name="T48" fmla="*/ 13 w 24"/>
                <a:gd name="T49" fmla="*/ 4 h 36"/>
                <a:gd name="T50" fmla="*/ 7 w 24"/>
                <a:gd name="T51" fmla="*/ 6 h 36"/>
                <a:gd name="T52" fmla="*/ 5 w 24"/>
                <a:gd name="T53" fmla="*/ 10 h 36"/>
                <a:gd name="T54" fmla="*/ 6 w 24"/>
                <a:gd name="T55" fmla="*/ 13 h 36"/>
                <a:gd name="T56" fmla="*/ 10 w 24"/>
                <a:gd name="T57" fmla="*/ 15 h 36"/>
                <a:gd name="T58" fmla="*/ 13 w 24"/>
                <a:gd name="T59" fmla="*/ 16 h 36"/>
                <a:gd name="T60" fmla="*/ 17 w 24"/>
                <a:gd name="T61" fmla="*/ 17 h 36"/>
                <a:gd name="T62" fmla="*/ 22 w 24"/>
                <a:gd name="T63" fmla="*/ 20 h 36"/>
                <a:gd name="T64" fmla="*/ 24 w 24"/>
                <a:gd name="T65" fmla="*/ 26 h 36"/>
                <a:gd name="T66" fmla="*/ 23 w 24"/>
                <a:gd name="T67" fmla="*/ 30 h 36"/>
                <a:gd name="T68" fmla="*/ 21 w 24"/>
                <a:gd name="T69" fmla="*/ 33 h 36"/>
                <a:gd name="T70" fmla="*/ 17 w 24"/>
                <a:gd name="T71" fmla="*/ 36 h 36"/>
                <a:gd name="T72" fmla="*/ 12 w 24"/>
                <a:gd name="T73"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 h="36">
                  <a:moveTo>
                    <a:pt x="12" y="36"/>
                  </a:moveTo>
                  <a:cubicBezTo>
                    <a:pt x="9" y="36"/>
                    <a:pt x="7" y="36"/>
                    <a:pt x="5" y="36"/>
                  </a:cubicBezTo>
                  <a:cubicBezTo>
                    <a:pt x="3" y="35"/>
                    <a:pt x="2" y="34"/>
                    <a:pt x="0" y="34"/>
                  </a:cubicBezTo>
                  <a:cubicBezTo>
                    <a:pt x="0" y="28"/>
                    <a:pt x="0" y="28"/>
                    <a:pt x="0" y="28"/>
                  </a:cubicBezTo>
                  <a:cubicBezTo>
                    <a:pt x="1" y="28"/>
                    <a:pt x="1" y="28"/>
                    <a:pt x="1" y="28"/>
                  </a:cubicBezTo>
                  <a:cubicBezTo>
                    <a:pt x="2" y="29"/>
                    <a:pt x="4" y="30"/>
                    <a:pt x="6" y="31"/>
                  </a:cubicBezTo>
                  <a:cubicBezTo>
                    <a:pt x="8" y="32"/>
                    <a:pt x="10" y="32"/>
                    <a:pt x="11" y="32"/>
                  </a:cubicBezTo>
                  <a:cubicBezTo>
                    <a:pt x="14" y="32"/>
                    <a:pt x="16" y="32"/>
                    <a:pt x="17" y="31"/>
                  </a:cubicBezTo>
                  <a:cubicBezTo>
                    <a:pt x="18" y="30"/>
                    <a:pt x="19" y="28"/>
                    <a:pt x="19" y="26"/>
                  </a:cubicBezTo>
                  <a:cubicBezTo>
                    <a:pt x="19" y="25"/>
                    <a:pt x="19" y="24"/>
                    <a:pt x="18" y="23"/>
                  </a:cubicBezTo>
                  <a:cubicBezTo>
                    <a:pt x="17" y="22"/>
                    <a:pt x="16" y="22"/>
                    <a:pt x="15" y="21"/>
                  </a:cubicBezTo>
                  <a:cubicBezTo>
                    <a:pt x="14" y="21"/>
                    <a:pt x="13" y="21"/>
                    <a:pt x="12" y="20"/>
                  </a:cubicBezTo>
                  <a:cubicBezTo>
                    <a:pt x="11" y="20"/>
                    <a:pt x="10" y="20"/>
                    <a:pt x="9" y="20"/>
                  </a:cubicBezTo>
                  <a:cubicBezTo>
                    <a:pt x="7" y="19"/>
                    <a:pt x="6" y="19"/>
                    <a:pt x="5" y="18"/>
                  </a:cubicBezTo>
                  <a:cubicBezTo>
                    <a:pt x="4" y="18"/>
                    <a:pt x="3" y="17"/>
                    <a:pt x="3" y="16"/>
                  </a:cubicBezTo>
                  <a:cubicBezTo>
                    <a:pt x="2" y="16"/>
                    <a:pt x="1" y="15"/>
                    <a:pt x="1" y="14"/>
                  </a:cubicBezTo>
                  <a:cubicBezTo>
                    <a:pt x="1" y="13"/>
                    <a:pt x="0" y="11"/>
                    <a:pt x="0" y="10"/>
                  </a:cubicBezTo>
                  <a:cubicBezTo>
                    <a:pt x="0" y="7"/>
                    <a:pt x="2" y="5"/>
                    <a:pt x="4" y="3"/>
                  </a:cubicBezTo>
                  <a:cubicBezTo>
                    <a:pt x="6" y="1"/>
                    <a:pt x="9" y="0"/>
                    <a:pt x="12" y="0"/>
                  </a:cubicBezTo>
                  <a:cubicBezTo>
                    <a:pt x="14" y="0"/>
                    <a:pt x="16" y="0"/>
                    <a:pt x="18" y="1"/>
                  </a:cubicBezTo>
                  <a:cubicBezTo>
                    <a:pt x="20" y="1"/>
                    <a:pt x="21" y="2"/>
                    <a:pt x="23" y="2"/>
                  </a:cubicBezTo>
                  <a:cubicBezTo>
                    <a:pt x="23" y="8"/>
                    <a:pt x="23" y="8"/>
                    <a:pt x="23" y="8"/>
                  </a:cubicBezTo>
                  <a:cubicBezTo>
                    <a:pt x="22" y="8"/>
                    <a:pt x="22" y="8"/>
                    <a:pt x="22" y="8"/>
                  </a:cubicBezTo>
                  <a:cubicBezTo>
                    <a:pt x="21" y="7"/>
                    <a:pt x="20" y="6"/>
                    <a:pt x="18" y="5"/>
                  </a:cubicBezTo>
                  <a:cubicBezTo>
                    <a:pt x="16" y="5"/>
                    <a:pt x="14" y="4"/>
                    <a:pt x="13" y="4"/>
                  </a:cubicBezTo>
                  <a:cubicBezTo>
                    <a:pt x="10" y="4"/>
                    <a:pt x="9" y="5"/>
                    <a:pt x="7" y="6"/>
                  </a:cubicBezTo>
                  <a:cubicBezTo>
                    <a:pt x="6" y="7"/>
                    <a:pt x="5" y="8"/>
                    <a:pt x="5" y="10"/>
                  </a:cubicBezTo>
                  <a:cubicBezTo>
                    <a:pt x="5" y="11"/>
                    <a:pt x="6" y="12"/>
                    <a:pt x="6" y="13"/>
                  </a:cubicBezTo>
                  <a:cubicBezTo>
                    <a:pt x="7" y="14"/>
                    <a:pt x="8" y="15"/>
                    <a:pt x="10" y="15"/>
                  </a:cubicBezTo>
                  <a:cubicBezTo>
                    <a:pt x="11" y="15"/>
                    <a:pt x="12" y="16"/>
                    <a:pt x="13" y="16"/>
                  </a:cubicBezTo>
                  <a:cubicBezTo>
                    <a:pt x="15" y="16"/>
                    <a:pt x="16" y="17"/>
                    <a:pt x="17" y="17"/>
                  </a:cubicBezTo>
                  <a:cubicBezTo>
                    <a:pt x="19" y="18"/>
                    <a:pt x="21" y="19"/>
                    <a:pt x="22" y="20"/>
                  </a:cubicBezTo>
                  <a:cubicBezTo>
                    <a:pt x="23" y="22"/>
                    <a:pt x="24" y="24"/>
                    <a:pt x="24" y="26"/>
                  </a:cubicBezTo>
                  <a:cubicBezTo>
                    <a:pt x="24" y="27"/>
                    <a:pt x="24" y="28"/>
                    <a:pt x="23" y="30"/>
                  </a:cubicBezTo>
                  <a:cubicBezTo>
                    <a:pt x="23" y="31"/>
                    <a:pt x="22" y="32"/>
                    <a:pt x="21" y="33"/>
                  </a:cubicBezTo>
                  <a:cubicBezTo>
                    <a:pt x="20" y="34"/>
                    <a:pt x="18" y="35"/>
                    <a:pt x="17" y="36"/>
                  </a:cubicBezTo>
                  <a:cubicBezTo>
                    <a:pt x="16" y="36"/>
                    <a:pt x="14" y="36"/>
                    <a:pt x="12" y="36"/>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61" name="Freeform 253"/>
            <p:cNvSpPr>
              <a:spLocks/>
            </p:cNvSpPr>
            <p:nvPr/>
          </p:nvSpPr>
          <p:spPr bwMode="auto">
            <a:xfrm>
              <a:off x="2907" y="1579"/>
              <a:ext cx="67" cy="78"/>
            </a:xfrm>
            <a:custGeom>
              <a:avLst/>
              <a:gdLst>
                <a:gd name="T0" fmla="*/ 67 w 67"/>
                <a:gd name="T1" fmla="*/ 78 h 78"/>
                <a:gd name="T2" fmla="*/ 56 w 67"/>
                <a:gd name="T3" fmla="*/ 78 h 78"/>
                <a:gd name="T4" fmla="*/ 56 w 67"/>
                <a:gd name="T5" fmla="*/ 12 h 78"/>
                <a:gd name="T6" fmla="*/ 36 w 67"/>
                <a:gd name="T7" fmla="*/ 56 h 78"/>
                <a:gd name="T8" fmla="*/ 29 w 67"/>
                <a:gd name="T9" fmla="*/ 56 h 78"/>
                <a:gd name="T10" fmla="*/ 9 w 67"/>
                <a:gd name="T11" fmla="*/ 12 h 78"/>
                <a:gd name="T12" fmla="*/ 9 w 67"/>
                <a:gd name="T13" fmla="*/ 78 h 78"/>
                <a:gd name="T14" fmla="*/ 0 w 67"/>
                <a:gd name="T15" fmla="*/ 78 h 78"/>
                <a:gd name="T16" fmla="*/ 0 w 67"/>
                <a:gd name="T17" fmla="*/ 0 h 78"/>
                <a:gd name="T18" fmla="*/ 14 w 67"/>
                <a:gd name="T19" fmla="*/ 0 h 78"/>
                <a:gd name="T20" fmla="*/ 34 w 67"/>
                <a:gd name="T21" fmla="*/ 43 h 78"/>
                <a:gd name="T22" fmla="*/ 51 w 67"/>
                <a:gd name="T23" fmla="*/ 0 h 78"/>
                <a:gd name="T24" fmla="*/ 67 w 67"/>
                <a:gd name="T25" fmla="*/ 0 h 78"/>
                <a:gd name="T26" fmla="*/ 67 w 67"/>
                <a:gd name="T27"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78">
                  <a:moveTo>
                    <a:pt x="67" y="78"/>
                  </a:moveTo>
                  <a:lnTo>
                    <a:pt x="56" y="78"/>
                  </a:lnTo>
                  <a:lnTo>
                    <a:pt x="56" y="12"/>
                  </a:lnTo>
                  <a:lnTo>
                    <a:pt x="36" y="56"/>
                  </a:lnTo>
                  <a:lnTo>
                    <a:pt x="29" y="56"/>
                  </a:lnTo>
                  <a:lnTo>
                    <a:pt x="9" y="12"/>
                  </a:lnTo>
                  <a:lnTo>
                    <a:pt x="9" y="78"/>
                  </a:lnTo>
                  <a:lnTo>
                    <a:pt x="0" y="78"/>
                  </a:lnTo>
                  <a:lnTo>
                    <a:pt x="0" y="0"/>
                  </a:lnTo>
                  <a:lnTo>
                    <a:pt x="14" y="0"/>
                  </a:lnTo>
                  <a:lnTo>
                    <a:pt x="34" y="43"/>
                  </a:lnTo>
                  <a:lnTo>
                    <a:pt x="51" y="0"/>
                  </a:lnTo>
                  <a:lnTo>
                    <a:pt x="67" y="0"/>
                  </a:lnTo>
                  <a:lnTo>
                    <a:pt x="67" y="78"/>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62" name="Freeform 254"/>
            <p:cNvSpPr>
              <a:spLocks/>
            </p:cNvSpPr>
            <p:nvPr/>
          </p:nvSpPr>
          <p:spPr bwMode="auto">
            <a:xfrm>
              <a:off x="4646" y="1579"/>
              <a:ext cx="31" cy="78"/>
            </a:xfrm>
            <a:custGeom>
              <a:avLst/>
              <a:gdLst>
                <a:gd name="T0" fmla="*/ 31 w 31"/>
                <a:gd name="T1" fmla="*/ 78 h 78"/>
                <a:gd name="T2" fmla="*/ 0 w 31"/>
                <a:gd name="T3" fmla="*/ 78 h 78"/>
                <a:gd name="T4" fmla="*/ 0 w 31"/>
                <a:gd name="T5" fmla="*/ 70 h 78"/>
                <a:gd name="T6" fmla="*/ 11 w 31"/>
                <a:gd name="T7" fmla="*/ 70 h 78"/>
                <a:gd name="T8" fmla="*/ 11 w 31"/>
                <a:gd name="T9" fmla="*/ 7 h 78"/>
                <a:gd name="T10" fmla="*/ 0 w 31"/>
                <a:gd name="T11" fmla="*/ 7 h 78"/>
                <a:gd name="T12" fmla="*/ 0 w 31"/>
                <a:gd name="T13" fmla="*/ 0 h 78"/>
                <a:gd name="T14" fmla="*/ 31 w 31"/>
                <a:gd name="T15" fmla="*/ 0 h 78"/>
                <a:gd name="T16" fmla="*/ 31 w 31"/>
                <a:gd name="T17" fmla="*/ 7 h 78"/>
                <a:gd name="T18" fmla="*/ 22 w 31"/>
                <a:gd name="T19" fmla="*/ 7 h 78"/>
                <a:gd name="T20" fmla="*/ 22 w 31"/>
                <a:gd name="T21" fmla="*/ 70 h 78"/>
                <a:gd name="T22" fmla="*/ 31 w 31"/>
                <a:gd name="T23" fmla="*/ 70 h 78"/>
                <a:gd name="T24" fmla="*/ 31 w 31"/>
                <a:gd name="T25"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78">
                  <a:moveTo>
                    <a:pt x="31" y="78"/>
                  </a:moveTo>
                  <a:lnTo>
                    <a:pt x="0" y="78"/>
                  </a:lnTo>
                  <a:lnTo>
                    <a:pt x="0" y="70"/>
                  </a:lnTo>
                  <a:lnTo>
                    <a:pt x="11" y="70"/>
                  </a:lnTo>
                  <a:lnTo>
                    <a:pt x="11" y="7"/>
                  </a:lnTo>
                  <a:lnTo>
                    <a:pt x="0" y="7"/>
                  </a:lnTo>
                  <a:lnTo>
                    <a:pt x="0" y="0"/>
                  </a:lnTo>
                  <a:lnTo>
                    <a:pt x="31" y="0"/>
                  </a:lnTo>
                  <a:lnTo>
                    <a:pt x="31" y="7"/>
                  </a:lnTo>
                  <a:lnTo>
                    <a:pt x="22" y="7"/>
                  </a:lnTo>
                  <a:lnTo>
                    <a:pt x="22" y="70"/>
                  </a:lnTo>
                  <a:lnTo>
                    <a:pt x="31" y="70"/>
                  </a:lnTo>
                  <a:lnTo>
                    <a:pt x="31" y="78"/>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63" name="Freeform 255"/>
            <p:cNvSpPr>
              <a:spLocks/>
            </p:cNvSpPr>
            <p:nvPr/>
          </p:nvSpPr>
          <p:spPr bwMode="auto">
            <a:xfrm>
              <a:off x="4688" y="1597"/>
              <a:ext cx="47" cy="60"/>
            </a:xfrm>
            <a:custGeom>
              <a:avLst/>
              <a:gdLst>
                <a:gd name="T0" fmla="*/ 21 w 21"/>
                <a:gd name="T1" fmla="*/ 27 h 27"/>
                <a:gd name="T2" fmla="*/ 16 w 21"/>
                <a:gd name="T3" fmla="*/ 27 h 27"/>
                <a:gd name="T4" fmla="*/ 16 w 21"/>
                <a:gd name="T5" fmla="*/ 12 h 27"/>
                <a:gd name="T6" fmla="*/ 16 w 21"/>
                <a:gd name="T7" fmla="*/ 8 h 27"/>
                <a:gd name="T8" fmla="*/ 15 w 21"/>
                <a:gd name="T9" fmla="*/ 6 h 27"/>
                <a:gd name="T10" fmla="*/ 14 w 21"/>
                <a:gd name="T11" fmla="*/ 4 h 27"/>
                <a:gd name="T12" fmla="*/ 11 w 21"/>
                <a:gd name="T13" fmla="*/ 4 h 27"/>
                <a:gd name="T14" fmla="*/ 8 w 21"/>
                <a:gd name="T15" fmla="*/ 5 h 27"/>
                <a:gd name="T16" fmla="*/ 5 w 21"/>
                <a:gd name="T17" fmla="*/ 7 h 27"/>
                <a:gd name="T18" fmla="*/ 5 w 21"/>
                <a:gd name="T19" fmla="*/ 27 h 27"/>
                <a:gd name="T20" fmla="*/ 0 w 21"/>
                <a:gd name="T21" fmla="*/ 27 h 27"/>
                <a:gd name="T22" fmla="*/ 0 w 21"/>
                <a:gd name="T23" fmla="*/ 0 h 27"/>
                <a:gd name="T24" fmla="*/ 5 w 21"/>
                <a:gd name="T25" fmla="*/ 0 h 27"/>
                <a:gd name="T26" fmla="*/ 5 w 21"/>
                <a:gd name="T27" fmla="*/ 3 h 27"/>
                <a:gd name="T28" fmla="*/ 8 w 21"/>
                <a:gd name="T29" fmla="*/ 1 h 27"/>
                <a:gd name="T30" fmla="*/ 13 w 21"/>
                <a:gd name="T31" fmla="*/ 0 h 27"/>
                <a:gd name="T32" fmla="*/ 19 w 21"/>
                <a:gd name="T33" fmla="*/ 2 h 27"/>
                <a:gd name="T34" fmla="*/ 21 w 21"/>
                <a:gd name="T35" fmla="*/ 10 h 27"/>
                <a:gd name="T36" fmla="*/ 21 w 21"/>
                <a:gd name="T3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 h="27">
                  <a:moveTo>
                    <a:pt x="21" y="27"/>
                  </a:moveTo>
                  <a:cubicBezTo>
                    <a:pt x="16" y="27"/>
                    <a:pt x="16" y="27"/>
                    <a:pt x="16" y="27"/>
                  </a:cubicBezTo>
                  <a:cubicBezTo>
                    <a:pt x="16" y="12"/>
                    <a:pt x="16" y="12"/>
                    <a:pt x="16" y="12"/>
                  </a:cubicBezTo>
                  <a:cubicBezTo>
                    <a:pt x="16" y="11"/>
                    <a:pt x="16" y="9"/>
                    <a:pt x="16" y="8"/>
                  </a:cubicBezTo>
                  <a:cubicBezTo>
                    <a:pt x="16" y="7"/>
                    <a:pt x="16" y="7"/>
                    <a:pt x="15" y="6"/>
                  </a:cubicBezTo>
                  <a:cubicBezTo>
                    <a:pt x="15" y="5"/>
                    <a:pt x="15" y="5"/>
                    <a:pt x="14" y="4"/>
                  </a:cubicBezTo>
                  <a:cubicBezTo>
                    <a:pt x="13" y="4"/>
                    <a:pt x="12" y="4"/>
                    <a:pt x="11" y="4"/>
                  </a:cubicBezTo>
                  <a:cubicBezTo>
                    <a:pt x="10" y="4"/>
                    <a:pt x="9" y="4"/>
                    <a:pt x="8" y="5"/>
                  </a:cubicBezTo>
                  <a:cubicBezTo>
                    <a:pt x="7" y="5"/>
                    <a:pt x="6" y="6"/>
                    <a:pt x="5" y="7"/>
                  </a:cubicBezTo>
                  <a:cubicBezTo>
                    <a:pt x="5" y="27"/>
                    <a:pt x="5" y="27"/>
                    <a:pt x="5" y="27"/>
                  </a:cubicBezTo>
                  <a:cubicBezTo>
                    <a:pt x="0" y="27"/>
                    <a:pt x="0" y="27"/>
                    <a:pt x="0" y="27"/>
                  </a:cubicBezTo>
                  <a:cubicBezTo>
                    <a:pt x="0" y="0"/>
                    <a:pt x="0" y="0"/>
                    <a:pt x="0" y="0"/>
                  </a:cubicBezTo>
                  <a:cubicBezTo>
                    <a:pt x="5" y="0"/>
                    <a:pt x="5" y="0"/>
                    <a:pt x="5" y="0"/>
                  </a:cubicBezTo>
                  <a:cubicBezTo>
                    <a:pt x="5" y="3"/>
                    <a:pt x="5" y="3"/>
                    <a:pt x="5" y="3"/>
                  </a:cubicBezTo>
                  <a:cubicBezTo>
                    <a:pt x="6" y="2"/>
                    <a:pt x="7" y="1"/>
                    <a:pt x="8" y="1"/>
                  </a:cubicBezTo>
                  <a:cubicBezTo>
                    <a:pt x="10" y="0"/>
                    <a:pt x="11" y="0"/>
                    <a:pt x="13" y="0"/>
                  </a:cubicBezTo>
                  <a:cubicBezTo>
                    <a:pt x="15" y="0"/>
                    <a:pt x="17" y="1"/>
                    <a:pt x="19" y="2"/>
                  </a:cubicBezTo>
                  <a:cubicBezTo>
                    <a:pt x="20" y="4"/>
                    <a:pt x="21" y="6"/>
                    <a:pt x="21" y="10"/>
                  </a:cubicBezTo>
                  <a:lnTo>
                    <a:pt x="21" y="27"/>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64" name="Freeform 256"/>
            <p:cNvSpPr>
              <a:spLocks/>
            </p:cNvSpPr>
            <p:nvPr/>
          </p:nvSpPr>
          <p:spPr bwMode="auto">
            <a:xfrm>
              <a:off x="4741" y="1582"/>
              <a:ext cx="36" cy="75"/>
            </a:xfrm>
            <a:custGeom>
              <a:avLst/>
              <a:gdLst>
                <a:gd name="T0" fmla="*/ 11 w 16"/>
                <a:gd name="T1" fmla="*/ 34 h 34"/>
                <a:gd name="T2" fmla="*/ 5 w 16"/>
                <a:gd name="T3" fmla="*/ 32 h 34"/>
                <a:gd name="T4" fmla="*/ 3 w 16"/>
                <a:gd name="T5" fmla="*/ 26 h 34"/>
                <a:gd name="T6" fmla="*/ 3 w 16"/>
                <a:gd name="T7" fmla="*/ 11 h 34"/>
                <a:gd name="T8" fmla="*/ 0 w 16"/>
                <a:gd name="T9" fmla="*/ 11 h 34"/>
                <a:gd name="T10" fmla="*/ 0 w 16"/>
                <a:gd name="T11" fmla="*/ 7 h 34"/>
                <a:gd name="T12" fmla="*/ 3 w 16"/>
                <a:gd name="T13" fmla="*/ 7 h 34"/>
                <a:gd name="T14" fmla="*/ 3 w 16"/>
                <a:gd name="T15" fmla="*/ 0 h 34"/>
                <a:gd name="T16" fmla="*/ 8 w 16"/>
                <a:gd name="T17" fmla="*/ 0 h 34"/>
                <a:gd name="T18" fmla="*/ 8 w 16"/>
                <a:gd name="T19" fmla="*/ 7 h 34"/>
                <a:gd name="T20" fmla="*/ 16 w 16"/>
                <a:gd name="T21" fmla="*/ 7 h 34"/>
                <a:gd name="T22" fmla="*/ 16 w 16"/>
                <a:gd name="T23" fmla="*/ 11 h 34"/>
                <a:gd name="T24" fmla="*/ 8 w 16"/>
                <a:gd name="T25" fmla="*/ 11 h 34"/>
                <a:gd name="T26" fmla="*/ 8 w 16"/>
                <a:gd name="T27" fmla="*/ 24 h 34"/>
                <a:gd name="T28" fmla="*/ 8 w 16"/>
                <a:gd name="T29" fmla="*/ 27 h 34"/>
                <a:gd name="T30" fmla="*/ 8 w 16"/>
                <a:gd name="T31" fmla="*/ 29 h 34"/>
                <a:gd name="T32" fmla="*/ 10 w 16"/>
                <a:gd name="T33" fmla="*/ 30 h 34"/>
                <a:gd name="T34" fmla="*/ 12 w 16"/>
                <a:gd name="T35" fmla="*/ 30 h 34"/>
                <a:gd name="T36" fmla="*/ 14 w 16"/>
                <a:gd name="T37" fmla="*/ 30 h 34"/>
                <a:gd name="T38" fmla="*/ 15 w 16"/>
                <a:gd name="T39" fmla="*/ 29 h 34"/>
                <a:gd name="T40" fmla="*/ 16 w 16"/>
                <a:gd name="T41" fmla="*/ 29 h 34"/>
                <a:gd name="T42" fmla="*/ 16 w 16"/>
                <a:gd name="T43" fmla="*/ 33 h 34"/>
                <a:gd name="T44" fmla="*/ 13 w 16"/>
                <a:gd name="T45" fmla="*/ 34 h 34"/>
                <a:gd name="T46" fmla="*/ 11 w 16"/>
                <a:gd name="T47"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 h="34">
                  <a:moveTo>
                    <a:pt x="11" y="34"/>
                  </a:moveTo>
                  <a:cubicBezTo>
                    <a:pt x="8" y="34"/>
                    <a:pt x="7" y="34"/>
                    <a:pt x="5" y="32"/>
                  </a:cubicBezTo>
                  <a:cubicBezTo>
                    <a:pt x="4" y="31"/>
                    <a:pt x="3" y="29"/>
                    <a:pt x="3" y="26"/>
                  </a:cubicBezTo>
                  <a:cubicBezTo>
                    <a:pt x="3" y="11"/>
                    <a:pt x="3" y="11"/>
                    <a:pt x="3" y="11"/>
                  </a:cubicBezTo>
                  <a:cubicBezTo>
                    <a:pt x="0" y="11"/>
                    <a:pt x="0" y="11"/>
                    <a:pt x="0" y="11"/>
                  </a:cubicBezTo>
                  <a:cubicBezTo>
                    <a:pt x="0" y="7"/>
                    <a:pt x="0" y="7"/>
                    <a:pt x="0" y="7"/>
                  </a:cubicBezTo>
                  <a:cubicBezTo>
                    <a:pt x="3" y="7"/>
                    <a:pt x="3" y="7"/>
                    <a:pt x="3" y="7"/>
                  </a:cubicBezTo>
                  <a:cubicBezTo>
                    <a:pt x="3" y="0"/>
                    <a:pt x="3" y="0"/>
                    <a:pt x="3" y="0"/>
                  </a:cubicBezTo>
                  <a:cubicBezTo>
                    <a:pt x="8" y="0"/>
                    <a:pt x="8" y="0"/>
                    <a:pt x="8" y="0"/>
                  </a:cubicBezTo>
                  <a:cubicBezTo>
                    <a:pt x="8" y="7"/>
                    <a:pt x="8" y="7"/>
                    <a:pt x="8" y="7"/>
                  </a:cubicBezTo>
                  <a:cubicBezTo>
                    <a:pt x="16" y="7"/>
                    <a:pt x="16" y="7"/>
                    <a:pt x="16" y="7"/>
                  </a:cubicBezTo>
                  <a:cubicBezTo>
                    <a:pt x="16" y="11"/>
                    <a:pt x="16" y="11"/>
                    <a:pt x="16" y="11"/>
                  </a:cubicBezTo>
                  <a:cubicBezTo>
                    <a:pt x="8" y="11"/>
                    <a:pt x="8" y="11"/>
                    <a:pt x="8" y="11"/>
                  </a:cubicBezTo>
                  <a:cubicBezTo>
                    <a:pt x="8" y="24"/>
                    <a:pt x="8" y="24"/>
                    <a:pt x="8" y="24"/>
                  </a:cubicBezTo>
                  <a:cubicBezTo>
                    <a:pt x="8" y="25"/>
                    <a:pt x="8" y="26"/>
                    <a:pt x="8" y="27"/>
                  </a:cubicBezTo>
                  <a:cubicBezTo>
                    <a:pt x="8" y="27"/>
                    <a:pt x="8" y="28"/>
                    <a:pt x="8" y="29"/>
                  </a:cubicBezTo>
                  <a:cubicBezTo>
                    <a:pt x="8" y="29"/>
                    <a:pt x="9" y="30"/>
                    <a:pt x="10" y="30"/>
                  </a:cubicBezTo>
                  <a:cubicBezTo>
                    <a:pt x="10" y="30"/>
                    <a:pt x="11" y="30"/>
                    <a:pt x="12" y="30"/>
                  </a:cubicBezTo>
                  <a:cubicBezTo>
                    <a:pt x="13" y="30"/>
                    <a:pt x="13" y="30"/>
                    <a:pt x="14" y="30"/>
                  </a:cubicBezTo>
                  <a:cubicBezTo>
                    <a:pt x="15" y="30"/>
                    <a:pt x="15" y="30"/>
                    <a:pt x="15" y="29"/>
                  </a:cubicBezTo>
                  <a:cubicBezTo>
                    <a:pt x="16" y="29"/>
                    <a:pt x="16" y="29"/>
                    <a:pt x="16" y="29"/>
                  </a:cubicBezTo>
                  <a:cubicBezTo>
                    <a:pt x="16" y="33"/>
                    <a:pt x="16" y="33"/>
                    <a:pt x="16" y="33"/>
                  </a:cubicBezTo>
                  <a:cubicBezTo>
                    <a:pt x="15" y="34"/>
                    <a:pt x="14" y="34"/>
                    <a:pt x="13" y="34"/>
                  </a:cubicBezTo>
                  <a:cubicBezTo>
                    <a:pt x="12" y="34"/>
                    <a:pt x="12" y="34"/>
                    <a:pt x="11" y="34"/>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65" name="Freeform 257"/>
            <p:cNvSpPr>
              <a:spLocks noEditPoints="1"/>
            </p:cNvSpPr>
            <p:nvPr/>
          </p:nvSpPr>
          <p:spPr bwMode="auto">
            <a:xfrm>
              <a:off x="4779" y="1597"/>
              <a:ext cx="51" cy="60"/>
            </a:xfrm>
            <a:custGeom>
              <a:avLst/>
              <a:gdLst>
                <a:gd name="T0" fmla="*/ 13 w 23"/>
                <a:gd name="T1" fmla="*/ 27 h 27"/>
                <a:gd name="T2" fmla="*/ 4 w 23"/>
                <a:gd name="T3" fmla="*/ 24 h 27"/>
                <a:gd name="T4" fmla="*/ 0 w 23"/>
                <a:gd name="T5" fmla="*/ 14 h 27"/>
                <a:gd name="T6" fmla="*/ 4 w 23"/>
                <a:gd name="T7" fmla="*/ 4 h 27"/>
                <a:gd name="T8" fmla="*/ 12 w 23"/>
                <a:gd name="T9" fmla="*/ 0 h 27"/>
                <a:gd name="T10" fmla="*/ 17 w 23"/>
                <a:gd name="T11" fmla="*/ 0 h 27"/>
                <a:gd name="T12" fmla="*/ 20 w 23"/>
                <a:gd name="T13" fmla="*/ 3 h 27"/>
                <a:gd name="T14" fmla="*/ 22 w 23"/>
                <a:gd name="T15" fmla="*/ 6 h 27"/>
                <a:gd name="T16" fmla="*/ 23 w 23"/>
                <a:gd name="T17" fmla="*/ 12 h 27"/>
                <a:gd name="T18" fmla="*/ 23 w 23"/>
                <a:gd name="T19" fmla="*/ 14 h 27"/>
                <a:gd name="T20" fmla="*/ 5 w 23"/>
                <a:gd name="T21" fmla="*/ 14 h 27"/>
                <a:gd name="T22" fmla="*/ 7 w 23"/>
                <a:gd name="T23" fmla="*/ 21 h 27"/>
                <a:gd name="T24" fmla="*/ 13 w 23"/>
                <a:gd name="T25" fmla="*/ 23 h 27"/>
                <a:gd name="T26" fmla="*/ 16 w 23"/>
                <a:gd name="T27" fmla="*/ 23 h 27"/>
                <a:gd name="T28" fmla="*/ 19 w 23"/>
                <a:gd name="T29" fmla="*/ 22 h 27"/>
                <a:gd name="T30" fmla="*/ 21 w 23"/>
                <a:gd name="T31" fmla="*/ 21 h 27"/>
                <a:gd name="T32" fmla="*/ 22 w 23"/>
                <a:gd name="T33" fmla="*/ 20 h 27"/>
                <a:gd name="T34" fmla="*/ 22 w 23"/>
                <a:gd name="T35" fmla="*/ 20 h 27"/>
                <a:gd name="T36" fmla="*/ 22 w 23"/>
                <a:gd name="T37" fmla="*/ 25 h 27"/>
                <a:gd name="T38" fmla="*/ 20 w 23"/>
                <a:gd name="T39" fmla="*/ 26 h 27"/>
                <a:gd name="T40" fmla="*/ 18 w 23"/>
                <a:gd name="T41" fmla="*/ 27 h 27"/>
                <a:gd name="T42" fmla="*/ 16 w 23"/>
                <a:gd name="T43" fmla="*/ 27 h 27"/>
                <a:gd name="T44" fmla="*/ 13 w 23"/>
                <a:gd name="T45" fmla="*/ 27 h 27"/>
                <a:gd name="T46" fmla="*/ 19 w 23"/>
                <a:gd name="T47" fmla="*/ 11 h 27"/>
                <a:gd name="T48" fmla="*/ 18 w 23"/>
                <a:gd name="T49" fmla="*/ 8 h 27"/>
                <a:gd name="T50" fmla="*/ 17 w 23"/>
                <a:gd name="T51" fmla="*/ 5 h 27"/>
                <a:gd name="T52" fmla="*/ 15 w 23"/>
                <a:gd name="T53" fmla="*/ 4 h 27"/>
                <a:gd name="T54" fmla="*/ 12 w 23"/>
                <a:gd name="T55" fmla="*/ 3 h 27"/>
                <a:gd name="T56" fmla="*/ 9 w 23"/>
                <a:gd name="T57" fmla="*/ 4 h 27"/>
                <a:gd name="T58" fmla="*/ 7 w 23"/>
                <a:gd name="T59" fmla="*/ 5 h 27"/>
                <a:gd name="T60" fmla="*/ 5 w 23"/>
                <a:gd name="T61" fmla="*/ 8 h 27"/>
                <a:gd name="T62" fmla="*/ 5 w 23"/>
                <a:gd name="T63" fmla="*/ 11 h 27"/>
                <a:gd name="T64" fmla="*/ 19 w 23"/>
                <a:gd name="T65" fmla="*/ 1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 h="27">
                  <a:moveTo>
                    <a:pt x="13" y="27"/>
                  </a:moveTo>
                  <a:cubicBezTo>
                    <a:pt x="9" y="27"/>
                    <a:pt x="6" y="26"/>
                    <a:pt x="4" y="24"/>
                  </a:cubicBezTo>
                  <a:cubicBezTo>
                    <a:pt x="1" y="21"/>
                    <a:pt x="0" y="18"/>
                    <a:pt x="0" y="14"/>
                  </a:cubicBezTo>
                  <a:cubicBezTo>
                    <a:pt x="0" y="9"/>
                    <a:pt x="1" y="6"/>
                    <a:pt x="4" y="4"/>
                  </a:cubicBezTo>
                  <a:cubicBezTo>
                    <a:pt x="6" y="1"/>
                    <a:pt x="9" y="0"/>
                    <a:pt x="12" y="0"/>
                  </a:cubicBezTo>
                  <a:cubicBezTo>
                    <a:pt x="14" y="0"/>
                    <a:pt x="15" y="0"/>
                    <a:pt x="17" y="0"/>
                  </a:cubicBezTo>
                  <a:cubicBezTo>
                    <a:pt x="18" y="1"/>
                    <a:pt x="19" y="2"/>
                    <a:pt x="20" y="3"/>
                  </a:cubicBezTo>
                  <a:cubicBezTo>
                    <a:pt x="21" y="4"/>
                    <a:pt x="22" y="5"/>
                    <a:pt x="22" y="6"/>
                  </a:cubicBezTo>
                  <a:cubicBezTo>
                    <a:pt x="23" y="8"/>
                    <a:pt x="23" y="10"/>
                    <a:pt x="23" y="12"/>
                  </a:cubicBezTo>
                  <a:cubicBezTo>
                    <a:pt x="23" y="14"/>
                    <a:pt x="23" y="14"/>
                    <a:pt x="23" y="14"/>
                  </a:cubicBezTo>
                  <a:cubicBezTo>
                    <a:pt x="5" y="14"/>
                    <a:pt x="5" y="14"/>
                    <a:pt x="5" y="14"/>
                  </a:cubicBezTo>
                  <a:cubicBezTo>
                    <a:pt x="5" y="17"/>
                    <a:pt x="5" y="19"/>
                    <a:pt x="7" y="21"/>
                  </a:cubicBezTo>
                  <a:cubicBezTo>
                    <a:pt x="9" y="23"/>
                    <a:pt x="11" y="23"/>
                    <a:pt x="13" y="23"/>
                  </a:cubicBezTo>
                  <a:cubicBezTo>
                    <a:pt x="14" y="23"/>
                    <a:pt x="15" y="23"/>
                    <a:pt x="16" y="23"/>
                  </a:cubicBezTo>
                  <a:cubicBezTo>
                    <a:pt x="17" y="23"/>
                    <a:pt x="18" y="23"/>
                    <a:pt x="19" y="22"/>
                  </a:cubicBezTo>
                  <a:cubicBezTo>
                    <a:pt x="20" y="22"/>
                    <a:pt x="20" y="22"/>
                    <a:pt x="21" y="21"/>
                  </a:cubicBezTo>
                  <a:cubicBezTo>
                    <a:pt x="21" y="21"/>
                    <a:pt x="22" y="21"/>
                    <a:pt x="22" y="20"/>
                  </a:cubicBezTo>
                  <a:cubicBezTo>
                    <a:pt x="22" y="20"/>
                    <a:pt x="22" y="20"/>
                    <a:pt x="22" y="20"/>
                  </a:cubicBezTo>
                  <a:cubicBezTo>
                    <a:pt x="22" y="25"/>
                    <a:pt x="22" y="25"/>
                    <a:pt x="22" y="25"/>
                  </a:cubicBezTo>
                  <a:cubicBezTo>
                    <a:pt x="22" y="25"/>
                    <a:pt x="21" y="26"/>
                    <a:pt x="20" y="26"/>
                  </a:cubicBezTo>
                  <a:cubicBezTo>
                    <a:pt x="20" y="26"/>
                    <a:pt x="19" y="26"/>
                    <a:pt x="18" y="27"/>
                  </a:cubicBezTo>
                  <a:cubicBezTo>
                    <a:pt x="17" y="27"/>
                    <a:pt x="17" y="27"/>
                    <a:pt x="16" y="27"/>
                  </a:cubicBezTo>
                  <a:cubicBezTo>
                    <a:pt x="15" y="27"/>
                    <a:pt x="14" y="27"/>
                    <a:pt x="13" y="27"/>
                  </a:cubicBezTo>
                  <a:close/>
                  <a:moveTo>
                    <a:pt x="19" y="11"/>
                  </a:moveTo>
                  <a:cubicBezTo>
                    <a:pt x="19" y="9"/>
                    <a:pt x="18" y="8"/>
                    <a:pt x="18" y="8"/>
                  </a:cubicBezTo>
                  <a:cubicBezTo>
                    <a:pt x="18" y="7"/>
                    <a:pt x="18" y="6"/>
                    <a:pt x="17" y="5"/>
                  </a:cubicBezTo>
                  <a:cubicBezTo>
                    <a:pt x="17" y="5"/>
                    <a:pt x="16" y="4"/>
                    <a:pt x="15" y="4"/>
                  </a:cubicBezTo>
                  <a:cubicBezTo>
                    <a:pt x="14" y="4"/>
                    <a:pt x="13" y="3"/>
                    <a:pt x="12" y="3"/>
                  </a:cubicBezTo>
                  <a:cubicBezTo>
                    <a:pt x="11" y="3"/>
                    <a:pt x="10" y="4"/>
                    <a:pt x="9" y="4"/>
                  </a:cubicBezTo>
                  <a:cubicBezTo>
                    <a:pt x="8" y="4"/>
                    <a:pt x="8" y="5"/>
                    <a:pt x="7" y="5"/>
                  </a:cubicBezTo>
                  <a:cubicBezTo>
                    <a:pt x="6" y="6"/>
                    <a:pt x="6" y="7"/>
                    <a:pt x="5" y="8"/>
                  </a:cubicBezTo>
                  <a:cubicBezTo>
                    <a:pt x="5" y="9"/>
                    <a:pt x="5" y="10"/>
                    <a:pt x="5" y="11"/>
                  </a:cubicBezTo>
                  <a:lnTo>
                    <a:pt x="19" y="11"/>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66" name="Freeform 258"/>
            <p:cNvSpPr>
              <a:spLocks/>
            </p:cNvSpPr>
            <p:nvPr/>
          </p:nvSpPr>
          <p:spPr bwMode="auto">
            <a:xfrm>
              <a:off x="4839" y="1597"/>
              <a:ext cx="32" cy="60"/>
            </a:xfrm>
            <a:custGeom>
              <a:avLst/>
              <a:gdLst>
                <a:gd name="T0" fmla="*/ 14 w 14"/>
                <a:gd name="T1" fmla="*/ 5 h 27"/>
                <a:gd name="T2" fmla="*/ 14 w 14"/>
                <a:gd name="T3" fmla="*/ 5 h 27"/>
                <a:gd name="T4" fmla="*/ 13 w 14"/>
                <a:gd name="T5" fmla="*/ 5 h 27"/>
                <a:gd name="T6" fmla="*/ 12 w 14"/>
                <a:gd name="T7" fmla="*/ 5 h 27"/>
                <a:gd name="T8" fmla="*/ 8 w 14"/>
                <a:gd name="T9" fmla="*/ 6 h 27"/>
                <a:gd name="T10" fmla="*/ 5 w 14"/>
                <a:gd name="T11" fmla="*/ 8 h 27"/>
                <a:gd name="T12" fmla="*/ 5 w 14"/>
                <a:gd name="T13" fmla="*/ 27 h 27"/>
                <a:gd name="T14" fmla="*/ 0 w 14"/>
                <a:gd name="T15" fmla="*/ 27 h 27"/>
                <a:gd name="T16" fmla="*/ 0 w 14"/>
                <a:gd name="T17" fmla="*/ 0 h 27"/>
                <a:gd name="T18" fmla="*/ 5 w 14"/>
                <a:gd name="T19" fmla="*/ 0 h 27"/>
                <a:gd name="T20" fmla="*/ 5 w 14"/>
                <a:gd name="T21" fmla="*/ 4 h 27"/>
                <a:gd name="T22" fmla="*/ 9 w 14"/>
                <a:gd name="T23" fmla="*/ 1 h 27"/>
                <a:gd name="T24" fmla="*/ 12 w 14"/>
                <a:gd name="T25" fmla="*/ 0 h 27"/>
                <a:gd name="T26" fmla="*/ 13 w 14"/>
                <a:gd name="T27" fmla="*/ 1 h 27"/>
                <a:gd name="T28" fmla="*/ 14 w 14"/>
                <a:gd name="T29" fmla="*/ 1 h 27"/>
                <a:gd name="T30" fmla="*/ 14 w 14"/>
                <a:gd name="T31"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 h="27">
                  <a:moveTo>
                    <a:pt x="14" y="5"/>
                  </a:moveTo>
                  <a:cubicBezTo>
                    <a:pt x="14" y="5"/>
                    <a:pt x="14" y="5"/>
                    <a:pt x="14" y="5"/>
                  </a:cubicBezTo>
                  <a:cubicBezTo>
                    <a:pt x="14" y="5"/>
                    <a:pt x="13" y="5"/>
                    <a:pt x="13" y="5"/>
                  </a:cubicBezTo>
                  <a:cubicBezTo>
                    <a:pt x="13" y="5"/>
                    <a:pt x="12" y="5"/>
                    <a:pt x="12" y="5"/>
                  </a:cubicBezTo>
                  <a:cubicBezTo>
                    <a:pt x="10" y="5"/>
                    <a:pt x="9" y="5"/>
                    <a:pt x="8" y="6"/>
                  </a:cubicBezTo>
                  <a:cubicBezTo>
                    <a:pt x="7" y="6"/>
                    <a:pt x="6" y="7"/>
                    <a:pt x="5" y="8"/>
                  </a:cubicBezTo>
                  <a:cubicBezTo>
                    <a:pt x="5" y="27"/>
                    <a:pt x="5" y="27"/>
                    <a:pt x="5" y="27"/>
                  </a:cubicBezTo>
                  <a:cubicBezTo>
                    <a:pt x="0" y="27"/>
                    <a:pt x="0" y="27"/>
                    <a:pt x="0" y="27"/>
                  </a:cubicBezTo>
                  <a:cubicBezTo>
                    <a:pt x="0" y="0"/>
                    <a:pt x="0" y="0"/>
                    <a:pt x="0" y="0"/>
                  </a:cubicBezTo>
                  <a:cubicBezTo>
                    <a:pt x="5" y="0"/>
                    <a:pt x="5" y="0"/>
                    <a:pt x="5" y="0"/>
                  </a:cubicBezTo>
                  <a:cubicBezTo>
                    <a:pt x="5" y="4"/>
                    <a:pt x="5" y="4"/>
                    <a:pt x="5" y="4"/>
                  </a:cubicBezTo>
                  <a:cubicBezTo>
                    <a:pt x="6" y="3"/>
                    <a:pt x="8" y="2"/>
                    <a:pt x="9" y="1"/>
                  </a:cubicBezTo>
                  <a:cubicBezTo>
                    <a:pt x="10" y="1"/>
                    <a:pt x="11" y="0"/>
                    <a:pt x="12" y="0"/>
                  </a:cubicBezTo>
                  <a:cubicBezTo>
                    <a:pt x="13" y="0"/>
                    <a:pt x="13" y="1"/>
                    <a:pt x="13" y="1"/>
                  </a:cubicBezTo>
                  <a:cubicBezTo>
                    <a:pt x="14" y="1"/>
                    <a:pt x="14" y="1"/>
                    <a:pt x="14" y="1"/>
                  </a:cubicBezTo>
                  <a:lnTo>
                    <a:pt x="14" y="5"/>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67" name="Freeform 259"/>
            <p:cNvSpPr>
              <a:spLocks/>
            </p:cNvSpPr>
            <p:nvPr/>
          </p:nvSpPr>
          <p:spPr bwMode="auto">
            <a:xfrm>
              <a:off x="4879" y="1597"/>
              <a:ext cx="45" cy="60"/>
            </a:xfrm>
            <a:custGeom>
              <a:avLst/>
              <a:gdLst>
                <a:gd name="T0" fmla="*/ 20 w 20"/>
                <a:gd name="T1" fmla="*/ 27 h 27"/>
                <a:gd name="T2" fmla="*/ 16 w 20"/>
                <a:gd name="T3" fmla="*/ 27 h 27"/>
                <a:gd name="T4" fmla="*/ 16 w 20"/>
                <a:gd name="T5" fmla="*/ 12 h 27"/>
                <a:gd name="T6" fmla="*/ 16 w 20"/>
                <a:gd name="T7" fmla="*/ 8 h 27"/>
                <a:gd name="T8" fmla="*/ 15 w 20"/>
                <a:gd name="T9" fmla="*/ 6 h 27"/>
                <a:gd name="T10" fmla="*/ 13 w 20"/>
                <a:gd name="T11" fmla="*/ 4 h 27"/>
                <a:gd name="T12" fmla="*/ 11 w 20"/>
                <a:gd name="T13" fmla="*/ 4 h 27"/>
                <a:gd name="T14" fmla="*/ 7 w 20"/>
                <a:gd name="T15" fmla="*/ 5 h 27"/>
                <a:gd name="T16" fmla="*/ 4 w 20"/>
                <a:gd name="T17" fmla="*/ 7 h 27"/>
                <a:gd name="T18" fmla="*/ 4 w 20"/>
                <a:gd name="T19" fmla="*/ 27 h 27"/>
                <a:gd name="T20" fmla="*/ 0 w 20"/>
                <a:gd name="T21" fmla="*/ 27 h 27"/>
                <a:gd name="T22" fmla="*/ 0 w 20"/>
                <a:gd name="T23" fmla="*/ 0 h 27"/>
                <a:gd name="T24" fmla="*/ 4 w 20"/>
                <a:gd name="T25" fmla="*/ 0 h 27"/>
                <a:gd name="T26" fmla="*/ 4 w 20"/>
                <a:gd name="T27" fmla="*/ 3 h 27"/>
                <a:gd name="T28" fmla="*/ 8 w 20"/>
                <a:gd name="T29" fmla="*/ 1 h 27"/>
                <a:gd name="T30" fmla="*/ 12 w 20"/>
                <a:gd name="T31" fmla="*/ 0 h 27"/>
                <a:gd name="T32" fmla="*/ 18 w 20"/>
                <a:gd name="T33" fmla="*/ 2 h 27"/>
                <a:gd name="T34" fmla="*/ 20 w 20"/>
                <a:gd name="T35" fmla="*/ 10 h 27"/>
                <a:gd name="T36" fmla="*/ 20 w 20"/>
                <a:gd name="T3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 h="27">
                  <a:moveTo>
                    <a:pt x="20" y="27"/>
                  </a:moveTo>
                  <a:cubicBezTo>
                    <a:pt x="16" y="27"/>
                    <a:pt x="16" y="27"/>
                    <a:pt x="16" y="27"/>
                  </a:cubicBezTo>
                  <a:cubicBezTo>
                    <a:pt x="16" y="12"/>
                    <a:pt x="16" y="12"/>
                    <a:pt x="16" y="12"/>
                  </a:cubicBezTo>
                  <a:cubicBezTo>
                    <a:pt x="16" y="11"/>
                    <a:pt x="16" y="9"/>
                    <a:pt x="16" y="8"/>
                  </a:cubicBezTo>
                  <a:cubicBezTo>
                    <a:pt x="15" y="7"/>
                    <a:pt x="15" y="7"/>
                    <a:pt x="15" y="6"/>
                  </a:cubicBezTo>
                  <a:cubicBezTo>
                    <a:pt x="15" y="5"/>
                    <a:pt x="14" y="5"/>
                    <a:pt x="13" y="4"/>
                  </a:cubicBezTo>
                  <a:cubicBezTo>
                    <a:pt x="13" y="4"/>
                    <a:pt x="12" y="4"/>
                    <a:pt x="11" y="4"/>
                  </a:cubicBezTo>
                  <a:cubicBezTo>
                    <a:pt x="10" y="4"/>
                    <a:pt x="9" y="4"/>
                    <a:pt x="7" y="5"/>
                  </a:cubicBezTo>
                  <a:cubicBezTo>
                    <a:pt x="6" y="5"/>
                    <a:pt x="5" y="6"/>
                    <a:pt x="4" y="7"/>
                  </a:cubicBezTo>
                  <a:cubicBezTo>
                    <a:pt x="4" y="27"/>
                    <a:pt x="4" y="27"/>
                    <a:pt x="4" y="27"/>
                  </a:cubicBezTo>
                  <a:cubicBezTo>
                    <a:pt x="0" y="27"/>
                    <a:pt x="0" y="27"/>
                    <a:pt x="0" y="27"/>
                  </a:cubicBezTo>
                  <a:cubicBezTo>
                    <a:pt x="0" y="0"/>
                    <a:pt x="0" y="0"/>
                    <a:pt x="0" y="0"/>
                  </a:cubicBezTo>
                  <a:cubicBezTo>
                    <a:pt x="4" y="0"/>
                    <a:pt x="4" y="0"/>
                    <a:pt x="4" y="0"/>
                  </a:cubicBezTo>
                  <a:cubicBezTo>
                    <a:pt x="4" y="3"/>
                    <a:pt x="4" y="3"/>
                    <a:pt x="4" y="3"/>
                  </a:cubicBezTo>
                  <a:cubicBezTo>
                    <a:pt x="5" y="2"/>
                    <a:pt x="7" y="1"/>
                    <a:pt x="8" y="1"/>
                  </a:cubicBezTo>
                  <a:cubicBezTo>
                    <a:pt x="9" y="0"/>
                    <a:pt x="11" y="0"/>
                    <a:pt x="12" y="0"/>
                  </a:cubicBezTo>
                  <a:cubicBezTo>
                    <a:pt x="15" y="0"/>
                    <a:pt x="17" y="1"/>
                    <a:pt x="18" y="2"/>
                  </a:cubicBezTo>
                  <a:cubicBezTo>
                    <a:pt x="19" y="4"/>
                    <a:pt x="20" y="6"/>
                    <a:pt x="20" y="10"/>
                  </a:cubicBezTo>
                  <a:lnTo>
                    <a:pt x="20" y="27"/>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68" name="Freeform 260"/>
            <p:cNvSpPr>
              <a:spLocks noEditPoints="1"/>
            </p:cNvSpPr>
            <p:nvPr/>
          </p:nvSpPr>
          <p:spPr bwMode="auto">
            <a:xfrm>
              <a:off x="4935" y="1597"/>
              <a:ext cx="49" cy="60"/>
            </a:xfrm>
            <a:custGeom>
              <a:avLst/>
              <a:gdLst>
                <a:gd name="T0" fmla="*/ 13 w 22"/>
                <a:gd name="T1" fmla="*/ 27 h 27"/>
                <a:gd name="T2" fmla="*/ 3 w 22"/>
                <a:gd name="T3" fmla="*/ 24 h 27"/>
                <a:gd name="T4" fmla="*/ 0 w 22"/>
                <a:gd name="T5" fmla="*/ 14 h 27"/>
                <a:gd name="T6" fmla="*/ 3 w 22"/>
                <a:gd name="T7" fmla="*/ 4 h 27"/>
                <a:gd name="T8" fmla="*/ 12 w 22"/>
                <a:gd name="T9" fmla="*/ 0 h 27"/>
                <a:gd name="T10" fmla="*/ 16 w 22"/>
                <a:gd name="T11" fmla="*/ 0 h 27"/>
                <a:gd name="T12" fmla="*/ 19 w 22"/>
                <a:gd name="T13" fmla="*/ 3 h 27"/>
                <a:gd name="T14" fmla="*/ 21 w 22"/>
                <a:gd name="T15" fmla="*/ 6 h 27"/>
                <a:gd name="T16" fmla="*/ 22 w 22"/>
                <a:gd name="T17" fmla="*/ 12 h 27"/>
                <a:gd name="T18" fmla="*/ 22 w 22"/>
                <a:gd name="T19" fmla="*/ 14 h 27"/>
                <a:gd name="T20" fmla="*/ 4 w 22"/>
                <a:gd name="T21" fmla="*/ 14 h 27"/>
                <a:gd name="T22" fmla="*/ 6 w 22"/>
                <a:gd name="T23" fmla="*/ 21 h 27"/>
                <a:gd name="T24" fmla="*/ 13 w 22"/>
                <a:gd name="T25" fmla="*/ 23 h 27"/>
                <a:gd name="T26" fmla="*/ 16 w 22"/>
                <a:gd name="T27" fmla="*/ 23 h 27"/>
                <a:gd name="T28" fmla="*/ 18 w 22"/>
                <a:gd name="T29" fmla="*/ 22 h 27"/>
                <a:gd name="T30" fmla="*/ 20 w 22"/>
                <a:gd name="T31" fmla="*/ 21 h 27"/>
                <a:gd name="T32" fmla="*/ 21 w 22"/>
                <a:gd name="T33" fmla="*/ 20 h 27"/>
                <a:gd name="T34" fmla="*/ 22 w 22"/>
                <a:gd name="T35" fmla="*/ 20 h 27"/>
                <a:gd name="T36" fmla="*/ 22 w 22"/>
                <a:gd name="T37" fmla="*/ 25 h 27"/>
                <a:gd name="T38" fmla="*/ 20 w 22"/>
                <a:gd name="T39" fmla="*/ 26 h 27"/>
                <a:gd name="T40" fmla="*/ 18 w 22"/>
                <a:gd name="T41" fmla="*/ 27 h 27"/>
                <a:gd name="T42" fmla="*/ 15 w 22"/>
                <a:gd name="T43" fmla="*/ 27 h 27"/>
                <a:gd name="T44" fmla="*/ 13 w 22"/>
                <a:gd name="T45" fmla="*/ 27 h 27"/>
                <a:gd name="T46" fmla="*/ 18 w 22"/>
                <a:gd name="T47" fmla="*/ 11 h 27"/>
                <a:gd name="T48" fmla="*/ 18 w 22"/>
                <a:gd name="T49" fmla="*/ 8 h 27"/>
                <a:gd name="T50" fmla="*/ 16 w 22"/>
                <a:gd name="T51" fmla="*/ 5 h 27"/>
                <a:gd name="T52" fmla="*/ 14 w 22"/>
                <a:gd name="T53" fmla="*/ 4 h 27"/>
                <a:gd name="T54" fmla="*/ 11 w 22"/>
                <a:gd name="T55" fmla="*/ 3 h 27"/>
                <a:gd name="T56" fmla="*/ 8 w 22"/>
                <a:gd name="T57" fmla="*/ 4 h 27"/>
                <a:gd name="T58" fmla="*/ 6 w 22"/>
                <a:gd name="T59" fmla="*/ 5 h 27"/>
                <a:gd name="T60" fmla="*/ 5 w 22"/>
                <a:gd name="T61" fmla="*/ 8 h 27"/>
                <a:gd name="T62" fmla="*/ 4 w 22"/>
                <a:gd name="T63" fmla="*/ 11 h 27"/>
                <a:gd name="T64" fmla="*/ 18 w 22"/>
                <a:gd name="T65" fmla="*/ 1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2" h="27">
                  <a:moveTo>
                    <a:pt x="13" y="27"/>
                  </a:moveTo>
                  <a:cubicBezTo>
                    <a:pt x="9" y="27"/>
                    <a:pt x="5" y="26"/>
                    <a:pt x="3" y="24"/>
                  </a:cubicBezTo>
                  <a:cubicBezTo>
                    <a:pt x="1" y="21"/>
                    <a:pt x="0" y="18"/>
                    <a:pt x="0" y="14"/>
                  </a:cubicBezTo>
                  <a:cubicBezTo>
                    <a:pt x="0" y="9"/>
                    <a:pt x="1" y="6"/>
                    <a:pt x="3" y="4"/>
                  </a:cubicBezTo>
                  <a:cubicBezTo>
                    <a:pt x="5" y="1"/>
                    <a:pt x="8" y="0"/>
                    <a:pt x="12" y="0"/>
                  </a:cubicBezTo>
                  <a:cubicBezTo>
                    <a:pt x="13" y="0"/>
                    <a:pt x="15" y="0"/>
                    <a:pt x="16" y="0"/>
                  </a:cubicBezTo>
                  <a:cubicBezTo>
                    <a:pt x="17" y="1"/>
                    <a:pt x="18" y="2"/>
                    <a:pt x="19" y="3"/>
                  </a:cubicBezTo>
                  <a:cubicBezTo>
                    <a:pt x="20" y="4"/>
                    <a:pt x="21" y="5"/>
                    <a:pt x="21" y="6"/>
                  </a:cubicBezTo>
                  <a:cubicBezTo>
                    <a:pt x="22" y="8"/>
                    <a:pt x="22" y="10"/>
                    <a:pt x="22" y="12"/>
                  </a:cubicBezTo>
                  <a:cubicBezTo>
                    <a:pt x="22" y="14"/>
                    <a:pt x="22" y="14"/>
                    <a:pt x="22" y="14"/>
                  </a:cubicBezTo>
                  <a:cubicBezTo>
                    <a:pt x="4" y="14"/>
                    <a:pt x="4" y="14"/>
                    <a:pt x="4" y="14"/>
                  </a:cubicBezTo>
                  <a:cubicBezTo>
                    <a:pt x="4" y="17"/>
                    <a:pt x="5" y="19"/>
                    <a:pt x="6" y="21"/>
                  </a:cubicBezTo>
                  <a:cubicBezTo>
                    <a:pt x="8" y="23"/>
                    <a:pt x="10" y="23"/>
                    <a:pt x="13" y="23"/>
                  </a:cubicBezTo>
                  <a:cubicBezTo>
                    <a:pt x="14" y="23"/>
                    <a:pt x="15" y="23"/>
                    <a:pt x="16" y="23"/>
                  </a:cubicBezTo>
                  <a:cubicBezTo>
                    <a:pt x="17" y="23"/>
                    <a:pt x="17" y="23"/>
                    <a:pt x="18" y="22"/>
                  </a:cubicBezTo>
                  <a:cubicBezTo>
                    <a:pt x="19" y="22"/>
                    <a:pt x="20" y="22"/>
                    <a:pt x="20" y="21"/>
                  </a:cubicBezTo>
                  <a:cubicBezTo>
                    <a:pt x="21" y="21"/>
                    <a:pt x="21" y="21"/>
                    <a:pt x="21" y="20"/>
                  </a:cubicBezTo>
                  <a:cubicBezTo>
                    <a:pt x="22" y="20"/>
                    <a:pt x="22" y="20"/>
                    <a:pt x="22" y="20"/>
                  </a:cubicBezTo>
                  <a:cubicBezTo>
                    <a:pt x="22" y="25"/>
                    <a:pt x="22" y="25"/>
                    <a:pt x="22" y="25"/>
                  </a:cubicBezTo>
                  <a:cubicBezTo>
                    <a:pt x="21" y="25"/>
                    <a:pt x="21" y="26"/>
                    <a:pt x="20" y="26"/>
                  </a:cubicBezTo>
                  <a:cubicBezTo>
                    <a:pt x="19" y="26"/>
                    <a:pt x="18" y="26"/>
                    <a:pt x="18" y="27"/>
                  </a:cubicBezTo>
                  <a:cubicBezTo>
                    <a:pt x="17" y="27"/>
                    <a:pt x="16" y="27"/>
                    <a:pt x="15" y="27"/>
                  </a:cubicBezTo>
                  <a:cubicBezTo>
                    <a:pt x="15" y="27"/>
                    <a:pt x="14" y="27"/>
                    <a:pt x="13" y="27"/>
                  </a:cubicBezTo>
                  <a:close/>
                  <a:moveTo>
                    <a:pt x="18" y="11"/>
                  </a:moveTo>
                  <a:cubicBezTo>
                    <a:pt x="18" y="9"/>
                    <a:pt x="18" y="8"/>
                    <a:pt x="18" y="8"/>
                  </a:cubicBezTo>
                  <a:cubicBezTo>
                    <a:pt x="17" y="7"/>
                    <a:pt x="17" y="6"/>
                    <a:pt x="16" y="5"/>
                  </a:cubicBezTo>
                  <a:cubicBezTo>
                    <a:pt x="16" y="5"/>
                    <a:pt x="15" y="4"/>
                    <a:pt x="14" y="4"/>
                  </a:cubicBezTo>
                  <a:cubicBezTo>
                    <a:pt x="14" y="4"/>
                    <a:pt x="13" y="3"/>
                    <a:pt x="11" y="3"/>
                  </a:cubicBezTo>
                  <a:cubicBezTo>
                    <a:pt x="10" y="3"/>
                    <a:pt x="9" y="4"/>
                    <a:pt x="8" y="4"/>
                  </a:cubicBezTo>
                  <a:cubicBezTo>
                    <a:pt x="8" y="4"/>
                    <a:pt x="7" y="5"/>
                    <a:pt x="6" y="5"/>
                  </a:cubicBezTo>
                  <a:cubicBezTo>
                    <a:pt x="6" y="6"/>
                    <a:pt x="5" y="7"/>
                    <a:pt x="5" y="8"/>
                  </a:cubicBezTo>
                  <a:cubicBezTo>
                    <a:pt x="4" y="9"/>
                    <a:pt x="4" y="10"/>
                    <a:pt x="4" y="11"/>
                  </a:cubicBezTo>
                  <a:lnTo>
                    <a:pt x="18" y="11"/>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69" name="Freeform 261"/>
            <p:cNvSpPr>
              <a:spLocks/>
            </p:cNvSpPr>
            <p:nvPr/>
          </p:nvSpPr>
          <p:spPr bwMode="auto">
            <a:xfrm>
              <a:off x="4989" y="1582"/>
              <a:ext cx="33" cy="75"/>
            </a:xfrm>
            <a:custGeom>
              <a:avLst/>
              <a:gdLst>
                <a:gd name="T0" fmla="*/ 11 w 15"/>
                <a:gd name="T1" fmla="*/ 34 h 34"/>
                <a:gd name="T2" fmla="*/ 5 w 15"/>
                <a:gd name="T3" fmla="*/ 32 h 34"/>
                <a:gd name="T4" fmla="*/ 3 w 15"/>
                <a:gd name="T5" fmla="*/ 26 h 34"/>
                <a:gd name="T6" fmla="*/ 3 w 15"/>
                <a:gd name="T7" fmla="*/ 11 h 34"/>
                <a:gd name="T8" fmla="*/ 0 w 15"/>
                <a:gd name="T9" fmla="*/ 11 h 34"/>
                <a:gd name="T10" fmla="*/ 0 w 15"/>
                <a:gd name="T11" fmla="*/ 7 h 34"/>
                <a:gd name="T12" fmla="*/ 3 w 15"/>
                <a:gd name="T13" fmla="*/ 7 h 34"/>
                <a:gd name="T14" fmla="*/ 3 w 15"/>
                <a:gd name="T15" fmla="*/ 0 h 34"/>
                <a:gd name="T16" fmla="*/ 7 w 15"/>
                <a:gd name="T17" fmla="*/ 0 h 34"/>
                <a:gd name="T18" fmla="*/ 7 w 15"/>
                <a:gd name="T19" fmla="*/ 7 h 34"/>
                <a:gd name="T20" fmla="*/ 15 w 15"/>
                <a:gd name="T21" fmla="*/ 7 h 34"/>
                <a:gd name="T22" fmla="*/ 15 w 15"/>
                <a:gd name="T23" fmla="*/ 11 h 34"/>
                <a:gd name="T24" fmla="*/ 7 w 15"/>
                <a:gd name="T25" fmla="*/ 11 h 34"/>
                <a:gd name="T26" fmla="*/ 7 w 15"/>
                <a:gd name="T27" fmla="*/ 24 h 34"/>
                <a:gd name="T28" fmla="*/ 7 w 15"/>
                <a:gd name="T29" fmla="*/ 27 h 34"/>
                <a:gd name="T30" fmla="*/ 8 w 15"/>
                <a:gd name="T31" fmla="*/ 29 h 34"/>
                <a:gd name="T32" fmla="*/ 9 w 15"/>
                <a:gd name="T33" fmla="*/ 30 h 34"/>
                <a:gd name="T34" fmla="*/ 12 w 15"/>
                <a:gd name="T35" fmla="*/ 30 h 34"/>
                <a:gd name="T36" fmla="*/ 14 w 15"/>
                <a:gd name="T37" fmla="*/ 30 h 34"/>
                <a:gd name="T38" fmla="*/ 15 w 15"/>
                <a:gd name="T39" fmla="*/ 29 h 34"/>
                <a:gd name="T40" fmla="*/ 15 w 15"/>
                <a:gd name="T41" fmla="*/ 29 h 34"/>
                <a:gd name="T42" fmla="*/ 15 w 15"/>
                <a:gd name="T43" fmla="*/ 33 h 34"/>
                <a:gd name="T44" fmla="*/ 13 w 15"/>
                <a:gd name="T45" fmla="*/ 34 h 34"/>
                <a:gd name="T46" fmla="*/ 11 w 15"/>
                <a:gd name="T47"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 h="34">
                  <a:moveTo>
                    <a:pt x="11" y="34"/>
                  </a:moveTo>
                  <a:cubicBezTo>
                    <a:pt x="8" y="34"/>
                    <a:pt x="6" y="34"/>
                    <a:pt x="5" y="32"/>
                  </a:cubicBezTo>
                  <a:cubicBezTo>
                    <a:pt x="4" y="31"/>
                    <a:pt x="3" y="29"/>
                    <a:pt x="3" y="26"/>
                  </a:cubicBezTo>
                  <a:cubicBezTo>
                    <a:pt x="3" y="11"/>
                    <a:pt x="3" y="11"/>
                    <a:pt x="3" y="11"/>
                  </a:cubicBezTo>
                  <a:cubicBezTo>
                    <a:pt x="0" y="11"/>
                    <a:pt x="0" y="11"/>
                    <a:pt x="0" y="11"/>
                  </a:cubicBezTo>
                  <a:cubicBezTo>
                    <a:pt x="0" y="7"/>
                    <a:pt x="0" y="7"/>
                    <a:pt x="0" y="7"/>
                  </a:cubicBezTo>
                  <a:cubicBezTo>
                    <a:pt x="3" y="7"/>
                    <a:pt x="3" y="7"/>
                    <a:pt x="3" y="7"/>
                  </a:cubicBezTo>
                  <a:cubicBezTo>
                    <a:pt x="3" y="0"/>
                    <a:pt x="3" y="0"/>
                    <a:pt x="3" y="0"/>
                  </a:cubicBezTo>
                  <a:cubicBezTo>
                    <a:pt x="7" y="0"/>
                    <a:pt x="7" y="0"/>
                    <a:pt x="7" y="0"/>
                  </a:cubicBezTo>
                  <a:cubicBezTo>
                    <a:pt x="7" y="7"/>
                    <a:pt x="7" y="7"/>
                    <a:pt x="7" y="7"/>
                  </a:cubicBezTo>
                  <a:cubicBezTo>
                    <a:pt x="15" y="7"/>
                    <a:pt x="15" y="7"/>
                    <a:pt x="15" y="7"/>
                  </a:cubicBezTo>
                  <a:cubicBezTo>
                    <a:pt x="15" y="11"/>
                    <a:pt x="15" y="11"/>
                    <a:pt x="15" y="11"/>
                  </a:cubicBezTo>
                  <a:cubicBezTo>
                    <a:pt x="7" y="11"/>
                    <a:pt x="7" y="11"/>
                    <a:pt x="7" y="11"/>
                  </a:cubicBezTo>
                  <a:cubicBezTo>
                    <a:pt x="7" y="24"/>
                    <a:pt x="7" y="24"/>
                    <a:pt x="7" y="24"/>
                  </a:cubicBezTo>
                  <a:cubicBezTo>
                    <a:pt x="7" y="25"/>
                    <a:pt x="7" y="26"/>
                    <a:pt x="7" y="27"/>
                  </a:cubicBezTo>
                  <a:cubicBezTo>
                    <a:pt x="7" y="27"/>
                    <a:pt x="8" y="28"/>
                    <a:pt x="8" y="29"/>
                  </a:cubicBezTo>
                  <a:cubicBezTo>
                    <a:pt x="8" y="29"/>
                    <a:pt x="9" y="30"/>
                    <a:pt x="9" y="30"/>
                  </a:cubicBezTo>
                  <a:cubicBezTo>
                    <a:pt x="10" y="30"/>
                    <a:pt x="11" y="30"/>
                    <a:pt x="12" y="30"/>
                  </a:cubicBezTo>
                  <a:cubicBezTo>
                    <a:pt x="12" y="30"/>
                    <a:pt x="13" y="30"/>
                    <a:pt x="14" y="30"/>
                  </a:cubicBezTo>
                  <a:cubicBezTo>
                    <a:pt x="14" y="30"/>
                    <a:pt x="15" y="30"/>
                    <a:pt x="15" y="29"/>
                  </a:cubicBezTo>
                  <a:cubicBezTo>
                    <a:pt x="15" y="29"/>
                    <a:pt x="15" y="29"/>
                    <a:pt x="15" y="29"/>
                  </a:cubicBezTo>
                  <a:cubicBezTo>
                    <a:pt x="15" y="33"/>
                    <a:pt x="15" y="33"/>
                    <a:pt x="15" y="33"/>
                  </a:cubicBezTo>
                  <a:cubicBezTo>
                    <a:pt x="15" y="34"/>
                    <a:pt x="14" y="34"/>
                    <a:pt x="13" y="34"/>
                  </a:cubicBezTo>
                  <a:cubicBezTo>
                    <a:pt x="12" y="34"/>
                    <a:pt x="11" y="34"/>
                    <a:pt x="11" y="34"/>
                  </a:cubicBez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70" name="Freeform 262"/>
            <p:cNvSpPr>
              <a:spLocks/>
            </p:cNvSpPr>
            <p:nvPr/>
          </p:nvSpPr>
          <p:spPr bwMode="auto">
            <a:xfrm>
              <a:off x="1761" y="2382"/>
              <a:ext cx="71" cy="51"/>
            </a:xfrm>
            <a:custGeom>
              <a:avLst/>
              <a:gdLst>
                <a:gd name="T0" fmla="*/ 18 w 32"/>
                <a:gd name="T1" fmla="*/ 0 h 23"/>
                <a:gd name="T2" fmla="*/ 14 w 32"/>
                <a:gd name="T3" fmla="*/ 1 h 23"/>
                <a:gd name="T4" fmla="*/ 1 w 32"/>
                <a:gd name="T5" fmla="*/ 14 h 23"/>
                <a:gd name="T6" fmla="*/ 14 w 32"/>
                <a:gd name="T7" fmla="*/ 23 h 23"/>
                <a:gd name="T8" fmla="*/ 18 w 32"/>
                <a:gd name="T9" fmla="*/ 22 h 23"/>
                <a:gd name="T10" fmla="*/ 31 w 32"/>
                <a:gd name="T11" fmla="*/ 9 h 23"/>
                <a:gd name="T12" fmla="*/ 18 w 32"/>
                <a:gd name="T13" fmla="*/ 0 h 23"/>
              </a:gdLst>
              <a:ahLst/>
              <a:cxnLst>
                <a:cxn ang="0">
                  <a:pos x="T0" y="T1"/>
                </a:cxn>
                <a:cxn ang="0">
                  <a:pos x="T2" y="T3"/>
                </a:cxn>
                <a:cxn ang="0">
                  <a:pos x="T4" y="T5"/>
                </a:cxn>
                <a:cxn ang="0">
                  <a:pos x="T6" y="T7"/>
                </a:cxn>
                <a:cxn ang="0">
                  <a:pos x="T8" y="T9"/>
                </a:cxn>
                <a:cxn ang="0">
                  <a:pos x="T10" y="T11"/>
                </a:cxn>
                <a:cxn ang="0">
                  <a:pos x="T12" y="T13"/>
                </a:cxn>
              </a:cxnLst>
              <a:rect l="0" t="0" r="r" b="b"/>
              <a:pathLst>
                <a:path w="32" h="23">
                  <a:moveTo>
                    <a:pt x="18" y="0"/>
                  </a:moveTo>
                  <a:cubicBezTo>
                    <a:pt x="16" y="0"/>
                    <a:pt x="15" y="0"/>
                    <a:pt x="14" y="1"/>
                  </a:cubicBezTo>
                  <a:cubicBezTo>
                    <a:pt x="6" y="2"/>
                    <a:pt x="0" y="8"/>
                    <a:pt x="1" y="14"/>
                  </a:cubicBezTo>
                  <a:cubicBezTo>
                    <a:pt x="2" y="19"/>
                    <a:pt x="7" y="23"/>
                    <a:pt x="14" y="23"/>
                  </a:cubicBezTo>
                  <a:cubicBezTo>
                    <a:pt x="15" y="23"/>
                    <a:pt x="17" y="23"/>
                    <a:pt x="18" y="22"/>
                  </a:cubicBezTo>
                  <a:cubicBezTo>
                    <a:pt x="26" y="21"/>
                    <a:pt x="32" y="15"/>
                    <a:pt x="31" y="9"/>
                  </a:cubicBezTo>
                  <a:cubicBezTo>
                    <a:pt x="30" y="4"/>
                    <a:pt x="24" y="0"/>
                    <a:pt x="18" y="0"/>
                  </a:cubicBezTo>
                </a:path>
              </a:pathLst>
            </a:custGeom>
            <a:solidFill>
              <a:srgbClr val="F1E2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71" name="Rectangle 263"/>
            <p:cNvSpPr>
              <a:spLocks noChangeArrowheads="1"/>
            </p:cNvSpPr>
            <p:nvPr/>
          </p:nvSpPr>
          <p:spPr bwMode="auto">
            <a:xfrm>
              <a:off x="1719" y="2493"/>
              <a:ext cx="155" cy="36"/>
            </a:xfrm>
            <a:prstGeom prst="rect">
              <a:avLst/>
            </a:prstGeom>
            <a:solidFill>
              <a:srgbClr val="C399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72" name="Freeform 264"/>
            <p:cNvSpPr>
              <a:spLocks/>
            </p:cNvSpPr>
            <p:nvPr/>
          </p:nvSpPr>
          <p:spPr bwMode="auto">
            <a:xfrm>
              <a:off x="1741" y="2478"/>
              <a:ext cx="111" cy="51"/>
            </a:xfrm>
            <a:custGeom>
              <a:avLst/>
              <a:gdLst>
                <a:gd name="T0" fmla="*/ 50 w 50"/>
                <a:gd name="T1" fmla="*/ 8 h 23"/>
                <a:gd name="T2" fmla="*/ 42 w 50"/>
                <a:gd name="T3" fmla="*/ 1 h 23"/>
                <a:gd name="T4" fmla="*/ 0 w 50"/>
                <a:gd name="T5" fmla="*/ 7 h 23"/>
                <a:gd name="T6" fmla="*/ 0 w 50"/>
                <a:gd name="T7" fmla="*/ 23 h 23"/>
                <a:gd name="T8" fmla="*/ 44 w 50"/>
                <a:gd name="T9" fmla="*/ 17 h 23"/>
                <a:gd name="T10" fmla="*/ 50 w 50"/>
                <a:gd name="T11" fmla="*/ 8 h 23"/>
              </a:gdLst>
              <a:ahLst/>
              <a:cxnLst>
                <a:cxn ang="0">
                  <a:pos x="T0" y="T1"/>
                </a:cxn>
                <a:cxn ang="0">
                  <a:pos x="T2" y="T3"/>
                </a:cxn>
                <a:cxn ang="0">
                  <a:pos x="T4" y="T5"/>
                </a:cxn>
                <a:cxn ang="0">
                  <a:pos x="T6" y="T7"/>
                </a:cxn>
                <a:cxn ang="0">
                  <a:pos x="T8" y="T9"/>
                </a:cxn>
                <a:cxn ang="0">
                  <a:pos x="T10" y="T11"/>
                </a:cxn>
              </a:cxnLst>
              <a:rect l="0" t="0" r="r" b="b"/>
              <a:pathLst>
                <a:path w="50" h="23">
                  <a:moveTo>
                    <a:pt x="50" y="8"/>
                  </a:moveTo>
                  <a:cubicBezTo>
                    <a:pt x="49" y="4"/>
                    <a:pt x="46" y="0"/>
                    <a:pt x="42" y="1"/>
                  </a:cubicBezTo>
                  <a:cubicBezTo>
                    <a:pt x="0" y="7"/>
                    <a:pt x="0" y="7"/>
                    <a:pt x="0" y="7"/>
                  </a:cubicBezTo>
                  <a:cubicBezTo>
                    <a:pt x="0" y="23"/>
                    <a:pt x="0" y="23"/>
                    <a:pt x="0" y="23"/>
                  </a:cubicBezTo>
                  <a:cubicBezTo>
                    <a:pt x="44" y="17"/>
                    <a:pt x="44" y="17"/>
                    <a:pt x="44" y="17"/>
                  </a:cubicBezTo>
                  <a:cubicBezTo>
                    <a:pt x="48" y="17"/>
                    <a:pt x="50" y="13"/>
                    <a:pt x="50" y="8"/>
                  </a:cubicBezTo>
                  <a:close/>
                </a:path>
              </a:pathLst>
            </a:custGeom>
            <a:solidFill>
              <a:srgbClr val="C3996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73" name="Freeform 265"/>
            <p:cNvSpPr>
              <a:spLocks/>
            </p:cNvSpPr>
            <p:nvPr/>
          </p:nvSpPr>
          <p:spPr bwMode="auto">
            <a:xfrm>
              <a:off x="1540" y="2112"/>
              <a:ext cx="256" cy="196"/>
            </a:xfrm>
            <a:custGeom>
              <a:avLst/>
              <a:gdLst>
                <a:gd name="T0" fmla="*/ 115 w 115"/>
                <a:gd name="T1" fmla="*/ 9 h 88"/>
                <a:gd name="T2" fmla="*/ 115 w 115"/>
                <a:gd name="T3" fmla="*/ 0 h 88"/>
                <a:gd name="T4" fmla="*/ 0 w 115"/>
                <a:gd name="T5" fmla="*/ 88 h 88"/>
                <a:gd name="T6" fmla="*/ 12 w 115"/>
                <a:gd name="T7" fmla="*/ 88 h 88"/>
                <a:gd name="T8" fmla="*/ 115 w 115"/>
                <a:gd name="T9" fmla="*/ 9 h 88"/>
              </a:gdLst>
              <a:ahLst/>
              <a:cxnLst>
                <a:cxn ang="0">
                  <a:pos x="T0" y="T1"/>
                </a:cxn>
                <a:cxn ang="0">
                  <a:pos x="T2" y="T3"/>
                </a:cxn>
                <a:cxn ang="0">
                  <a:pos x="T4" y="T5"/>
                </a:cxn>
                <a:cxn ang="0">
                  <a:pos x="T6" y="T7"/>
                </a:cxn>
                <a:cxn ang="0">
                  <a:pos x="T8" y="T9"/>
                </a:cxn>
              </a:cxnLst>
              <a:rect l="0" t="0" r="r" b="b"/>
              <a:pathLst>
                <a:path w="115" h="88">
                  <a:moveTo>
                    <a:pt x="115" y="9"/>
                  </a:moveTo>
                  <a:cubicBezTo>
                    <a:pt x="115" y="0"/>
                    <a:pt x="115" y="0"/>
                    <a:pt x="115" y="0"/>
                  </a:cubicBezTo>
                  <a:cubicBezTo>
                    <a:pt x="11" y="0"/>
                    <a:pt x="0" y="39"/>
                    <a:pt x="0" y="88"/>
                  </a:cubicBezTo>
                  <a:cubicBezTo>
                    <a:pt x="12" y="88"/>
                    <a:pt x="12" y="88"/>
                    <a:pt x="12" y="88"/>
                  </a:cubicBezTo>
                  <a:cubicBezTo>
                    <a:pt x="12" y="44"/>
                    <a:pt x="22" y="9"/>
                    <a:pt x="115" y="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74" name="Freeform 266"/>
            <p:cNvSpPr>
              <a:spLocks/>
            </p:cNvSpPr>
            <p:nvPr/>
          </p:nvSpPr>
          <p:spPr bwMode="auto">
            <a:xfrm>
              <a:off x="1796" y="2112"/>
              <a:ext cx="256" cy="196"/>
            </a:xfrm>
            <a:custGeom>
              <a:avLst/>
              <a:gdLst>
                <a:gd name="T0" fmla="*/ 0 w 115"/>
                <a:gd name="T1" fmla="*/ 9 h 88"/>
                <a:gd name="T2" fmla="*/ 103 w 115"/>
                <a:gd name="T3" fmla="*/ 88 h 88"/>
                <a:gd name="T4" fmla="*/ 115 w 115"/>
                <a:gd name="T5" fmla="*/ 88 h 88"/>
                <a:gd name="T6" fmla="*/ 0 w 115"/>
                <a:gd name="T7" fmla="*/ 0 h 88"/>
                <a:gd name="T8" fmla="*/ 0 w 115"/>
                <a:gd name="T9" fmla="*/ 0 h 88"/>
                <a:gd name="T10" fmla="*/ 0 w 115"/>
                <a:gd name="T11" fmla="*/ 9 h 88"/>
                <a:gd name="T12" fmla="*/ 0 w 115"/>
                <a:gd name="T13" fmla="*/ 9 h 88"/>
              </a:gdLst>
              <a:ahLst/>
              <a:cxnLst>
                <a:cxn ang="0">
                  <a:pos x="T0" y="T1"/>
                </a:cxn>
                <a:cxn ang="0">
                  <a:pos x="T2" y="T3"/>
                </a:cxn>
                <a:cxn ang="0">
                  <a:pos x="T4" y="T5"/>
                </a:cxn>
                <a:cxn ang="0">
                  <a:pos x="T6" y="T7"/>
                </a:cxn>
                <a:cxn ang="0">
                  <a:pos x="T8" y="T9"/>
                </a:cxn>
                <a:cxn ang="0">
                  <a:pos x="T10" y="T11"/>
                </a:cxn>
                <a:cxn ang="0">
                  <a:pos x="T12" y="T13"/>
                </a:cxn>
              </a:cxnLst>
              <a:rect l="0" t="0" r="r" b="b"/>
              <a:pathLst>
                <a:path w="115" h="88">
                  <a:moveTo>
                    <a:pt x="0" y="9"/>
                  </a:moveTo>
                  <a:cubicBezTo>
                    <a:pt x="93" y="9"/>
                    <a:pt x="103" y="44"/>
                    <a:pt x="103" y="88"/>
                  </a:cubicBezTo>
                  <a:cubicBezTo>
                    <a:pt x="115" y="88"/>
                    <a:pt x="115" y="88"/>
                    <a:pt x="115" y="88"/>
                  </a:cubicBezTo>
                  <a:cubicBezTo>
                    <a:pt x="115" y="39"/>
                    <a:pt x="104" y="0"/>
                    <a:pt x="0" y="0"/>
                  </a:cubicBezTo>
                  <a:cubicBezTo>
                    <a:pt x="0" y="0"/>
                    <a:pt x="0" y="0"/>
                    <a:pt x="0" y="0"/>
                  </a:cubicBezTo>
                  <a:cubicBezTo>
                    <a:pt x="0" y="9"/>
                    <a:pt x="0" y="9"/>
                    <a:pt x="0" y="9"/>
                  </a:cubicBezTo>
                  <a:cubicBezTo>
                    <a:pt x="0" y="9"/>
                    <a:pt x="0" y="9"/>
                    <a:pt x="0" y="9"/>
                  </a:cubicBezTo>
                </a:path>
              </a:pathLst>
            </a:custGeom>
            <a:solidFill>
              <a:srgbClr val="D0D2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75" name="Freeform 267"/>
            <p:cNvSpPr>
              <a:spLocks/>
            </p:cNvSpPr>
            <p:nvPr/>
          </p:nvSpPr>
          <p:spPr bwMode="auto">
            <a:xfrm>
              <a:off x="1567" y="2132"/>
              <a:ext cx="229" cy="176"/>
            </a:xfrm>
            <a:custGeom>
              <a:avLst/>
              <a:gdLst>
                <a:gd name="T0" fmla="*/ 0 w 103"/>
                <a:gd name="T1" fmla="*/ 79 h 79"/>
                <a:gd name="T2" fmla="*/ 103 w 103"/>
                <a:gd name="T3" fmla="*/ 79 h 79"/>
                <a:gd name="T4" fmla="*/ 103 w 103"/>
                <a:gd name="T5" fmla="*/ 0 h 79"/>
                <a:gd name="T6" fmla="*/ 0 w 103"/>
                <a:gd name="T7" fmla="*/ 79 h 79"/>
              </a:gdLst>
              <a:ahLst/>
              <a:cxnLst>
                <a:cxn ang="0">
                  <a:pos x="T0" y="T1"/>
                </a:cxn>
                <a:cxn ang="0">
                  <a:pos x="T2" y="T3"/>
                </a:cxn>
                <a:cxn ang="0">
                  <a:pos x="T4" y="T5"/>
                </a:cxn>
                <a:cxn ang="0">
                  <a:pos x="T6" y="T7"/>
                </a:cxn>
              </a:cxnLst>
              <a:rect l="0" t="0" r="r" b="b"/>
              <a:pathLst>
                <a:path w="103" h="79">
                  <a:moveTo>
                    <a:pt x="0" y="79"/>
                  </a:moveTo>
                  <a:cubicBezTo>
                    <a:pt x="103" y="79"/>
                    <a:pt x="103" y="79"/>
                    <a:pt x="103" y="79"/>
                  </a:cubicBezTo>
                  <a:cubicBezTo>
                    <a:pt x="103" y="0"/>
                    <a:pt x="103" y="0"/>
                    <a:pt x="103" y="0"/>
                  </a:cubicBezTo>
                  <a:cubicBezTo>
                    <a:pt x="10" y="0"/>
                    <a:pt x="0" y="35"/>
                    <a:pt x="0" y="79"/>
                  </a:cubicBezTo>
                </a:path>
              </a:pathLst>
            </a:custGeom>
            <a:solidFill>
              <a:srgbClr val="3E4F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76" name="Freeform 268"/>
            <p:cNvSpPr>
              <a:spLocks/>
            </p:cNvSpPr>
            <p:nvPr/>
          </p:nvSpPr>
          <p:spPr bwMode="auto">
            <a:xfrm>
              <a:off x="1796" y="2132"/>
              <a:ext cx="230" cy="176"/>
            </a:xfrm>
            <a:custGeom>
              <a:avLst/>
              <a:gdLst>
                <a:gd name="T0" fmla="*/ 0 w 103"/>
                <a:gd name="T1" fmla="*/ 0 h 79"/>
                <a:gd name="T2" fmla="*/ 0 w 103"/>
                <a:gd name="T3" fmla="*/ 0 h 79"/>
                <a:gd name="T4" fmla="*/ 0 w 103"/>
                <a:gd name="T5" fmla="*/ 79 h 79"/>
                <a:gd name="T6" fmla="*/ 103 w 103"/>
                <a:gd name="T7" fmla="*/ 79 h 79"/>
                <a:gd name="T8" fmla="*/ 0 w 103"/>
                <a:gd name="T9" fmla="*/ 0 h 79"/>
              </a:gdLst>
              <a:ahLst/>
              <a:cxnLst>
                <a:cxn ang="0">
                  <a:pos x="T0" y="T1"/>
                </a:cxn>
                <a:cxn ang="0">
                  <a:pos x="T2" y="T3"/>
                </a:cxn>
                <a:cxn ang="0">
                  <a:pos x="T4" y="T5"/>
                </a:cxn>
                <a:cxn ang="0">
                  <a:pos x="T6" y="T7"/>
                </a:cxn>
                <a:cxn ang="0">
                  <a:pos x="T8" y="T9"/>
                </a:cxn>
              </a:cxnLst>
              <a:rect l="0" t="0" r="r" b="b"/>
              <a:pathLst>
                <a:path w="103" h="79">
                  <a:moveTo>
                    <a:pt x="0" y="0"/>
                  </a:moveTo>
                  <a:cubicBezTo>
                    <a:pt x="0" y="0"/>
                    <a:pt x="0" y="0"/>
                    <a:pt x="0" y="0"/>
                  </a:cubicBezTo>
                  <a:cubicBezTo>
                    <a:pt x="0" y="79"/>
                    <a:pt x="0" y="79"/>
                    <a:pt x="0" y="79"/>
                  </a:cubicBezTo>
                  <a:cubicBezTo>
                    <a:pt x="103" y="79"/>
                    <a:pt x="103" y="79"/>
                    <a:pt x="103" y="79"/>
                  </a:cubicBezTo>
                  <a:cubicBezTo>
                    <a:pt x="103" y="35"/>
                    <a:pt x="93" y="0"/>
                    <a:pt x="0" y="0"/>
                  </a:cubicBezTo>
                </a:path>
              </a:pathLst>
            </a:custGeom>
            <a:solidFill>
              <a:srgbClr val="2B3D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77" name="Freeform 269"/>
            <p:cNvSpPr>
              <a:spLocks/>
            </p:cNvSpPr>
            <p:nvPr/>
          </p:nvSpPr>
          <p:spPr bwMode="auto">
            <a:xfrm>
              <a:off x="1554" y="2293"/>
              <a:ext cx="13" cy="6"/>
            </a:xfrm>
            <a:custGeom>
              <a:avLst/>
              <a:gdLst>
                <a:gd name="T0" fmla="*/ 6 w 6"/>
                <a:gd name="T1" fmla="*/ 0 h 3"/>
                <a:gd name="T2" fmla="*/ 0 w 6"/>
                <a:gd name="T3" fmla="*/ 3 h 3"/>
                <a:gd name="T4" fmla="*/ 6 w 6"/>
                <a:gd name="T5" fmla="*/ 2 h 3"/>
                <a:gd name="T6" fmla="*/ 6 w 6"/>
                <a:gd name="T7" fmla="*/ 0 h 3"/>
              </a:gdLst>
              <a:ahLst/>
              <a:cxnLst>
                <a:cxn ang="0">
                  <a:pos x="T0" y="T1"/>
                </a:cxn>
                <a:cxn ang="0">
                  <a:pos x="T2" y="T3"/>
                </a:cxn>
                <a:cxn ang="0">
                  <a:pos x="T4" y="T5"/>
                </a:cxn>
                <a:cxn ang="0">
                  <a:pos x="T6" y="T7"/>
                </a:cxn>
              </a:cxnLst>
              <a:rect l="0" t="0" r="r" b="b"/>
              <a:pathLst>
                <a:path w="6" h="3">
                  <a:moveTo>
                    <a:pt x="6" y="0"/>
                  </a:moveTo>
                  <a:cubicBezTo>
                    <a:pt x="0" y="3"/>
                    <a:pt x="0" y="3"/>
                    <a:pt x="0" y="3"/>
                  </a:cubicBezTo>
                  <a:cubicBezTo>
                    <a:pt x="6" y="2"/>
                    <a:pt x="6" y="2"/>
                    <a:pt x="6" y="2"/>
                  </a:cubicBezTo>
                  <a:cubicBezTo>
                    <a:pt x="6" y="1"/>
                    <a:pt x="6" y="1"/>
                    <a:pt x="6"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78" name="Freeform 270"/>
            <p:cNvSpPr>
              <a:spLocks/>
            </p:cNvSpPr>
            <p:nvPr/>
          </p:nvSpPr>
          <p:spPr bwMode="auto">
            <a:xfrm>
              <a:off x="1567" y="2188"/>
              <a:ext cx="229" cy="109"/>
            </a:xfrm>
            <a:custGeom>
              <a:avLst/>
              <a:gdLst>
                <a:gd name="T0" fmla="*/ 103 w 103"/>
                <a:gd name="T1" fmla="*/ 0 h 49"/>
                <a:gd name="T2" fmla="*/ 16 w 103"/>
                <a:gd name="T3" fmla="*/ 20 h 49"/>
                <a:gd name="T4" fmla="*/ 77 w 103"/>
                <a:gd name="T5" fmla="*/ 15 h 49"/>
                <a:gd name="T6" fmla="*/ 0 w 103"/>
                <a:gd name="T7" fmla="*/ 47 h 49"/>
                <a:gd name="T8" fmla="*/ 0 w 103"/>
                <a:gd name="T9" fmla="*/ 49 h 49"/>
                <a:gd name="T10" fmla="*/ 101 w 103"/>
                <a:gd name="T11" fmla="*/ 34 h 49"/>
                <a:gd name="T12" fmla="*/ 103 w 103"/>
                <a:gd name="T13" fmla="*/ 34 h 49"/>
                <a:gd name="T14" fmla="*/ 103 w 103"/>
                <a:gd name="T15" fmla="*/ 0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49">
                  <a:moveTo>
                    <a:pt x="103" y="0"/>
                  </a:moveTo>
                  <a:cubicBezTo>
                    <a:pt x="16" y="20"/>
                    <a:pt x="16" y="20"/>
                    <a:pt x="16" y="20"/>
                  </a:cubicBezTo>
                  <a:cubicBezTo>
                    <a:pt x="77" y="15"/>
                    <a:pt x="77" y="15"/>
                    <a:pt x="77" y="15"/>
                  </a:cubicBezTo>
                  <a:cubicBezTo>
                    <a:pt x="0" y="47"/>
                    <a:pt x="0" y="47"/>
                    <a:pt x="0" y="47"/>
                  </a:cubicBezTo>
                  <a:cubicBezTo>
                    <a:pt x="0" y="48"/>
                    <a:pt x="0" y="48"/>
                    <a:pt x="0" y="49"/>
                  </a:cubicBezTo>
                  <a:cubicBezTo>
                    <a:pt x="101" y="34"/>
                    <a:pt x="101" y="34"/>
                    <a:pt x="101" y="34"/>
                  </a:cubicBezTo>
                  <a:cubicBezTo>
                    <a:pt x="103" y="34"/>
                    <a:pt x="103" y="34"/>
                    <a:pt x="103" y="34"/>
                  </a:cubicBezTo>
                  <a:cubicBezTo>
                    <a:pt x="103" y="0"/>
                    <a:pt x="103" y="0"/>
                    <a:pt x="103" y="0"/>
                  </a:cubicBezTo>
                </a:path>
              </a:pathLst>
            </a:custGeom>
            <a:solidFill>
              <a:srgbClr val="52616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79" name="Freeform 271"/>
            <p:cNvSpPr>
              <a:spLocks/>
            </p:cNvSpPr>
            <p:nvPr/>
          </p:nvSpPr>
          <p:spPr bwMode="auto">
            <a:xfrm>
              <a:off x="1796" y="2170"/>
              <a:ext cx="199" cy="129"/>
            </a:xfrm>
            <a:custGeom>
              <a:avLst/>
              <a:gdLst>
                <a:gd name="T0" fmla="*/ 72 w 199"/>
                <a:gd name="T1" fmla="*/ 0 h 129"/>
                <a:gd name="T2" fmla="*/ 0 w 199"/>
                <a:gd name="T3" fmla="*/ 18 h 129"/>
                <a:gd name="T4" fmla="*/ 0 w 199"/>
                <a:gd name="T5" fmla="*/ 94 h 129"/>
                <a:gd name="T6" fmla="*/ 199 w 199"/>
                <a:gd name="T7" fmla="*/ 129 h 129"/>
                <a:gd name="T8" fmla="*/ 98 w 199"/>
                <a:gd name="T9" fmla="*/ 85 h 129"/>
                <a:gd name="T10" fmla="*/ 196 w 199"/>
                <a:gd name="T11" fmla="*/ 25 h 129"/>
                <a:gd name="T12" fmla="*/ 27 w 199"/>
                <a:gd name="T13" fmla="*/ 49 h 129"/>
                <a:gd name="T14" fmla="*/ 72 w 199"/>
                <a:gd name="T15" fmla="*/ 0 h 1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9" h="129">
                  <a:moveTo>
                    <a:pt x="72" y="0"/>
                  </a:moveTo>
                  <a:lnTo>
                    <a:pt x="0" y="18"/>
                  </a:lnTo>
                  <a:lnTo>
                    <a:pt x="0" y="94"/>
                  </a:lnTo>
                  <a:lnTo>
                    <a:pt x="199" y="129"/>
                  </a:lnTo>
                  <a:lnTo>
                    <a:pt x="98" y="85"/>
                  </a:lnTo>
                  <a:lnTo>
                    <a:pt x="196" y="25"/>
                  </a:lnTo>
                  <a:lnTo>
                    <a:pt x="27" y="49"/>
                  </a:lnTo>
                  <a:lnTo>
                    <a:pt x="72" y="0"/>
                  </a:lnTo>
                  <a:close/>
                </a:path>
              </a:pathLst>
            </a:custGeom>
            <a:solidFill>
              <a:srgbClr val="4151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80" name="Freeform 272"/>
            <p:cNvSpPr>
              <a:spLocks/>
            </p:cNvSpPr>
            <p:nvPr/>
          </p:nvSpPr>
          <p:spPr bwMode="auto">
            <a:xfrm>
              <a:off x="1796" y="2170"/>
              <a:ext cx="199" cy="129"/>
            </a:xfrm>
            <a:custGeom>
              <a:avLst/>
              <a:gdLst>
                <a:gd name="T0" fmla="*/ 72 w 199"/>
                <a:gd name="T1" fmla="*/ 0 h 129"/>
                <a:gd name="T2" fmla="*/ 0 w 199"/>
                <a:gd name="T3" fmla="*/ 18 h 129"/>
                <a:gd name="T4" fmla="*/ 0 w 199"/>
                <a:gd name="T5" fmla="*/ 94 h 129"/>
                <a:gd name="T6" fmla="*/ 199 w 199"/>
                <a:gd name="T7" fmla="*/ 129 h 129"/>
                <a:gd name="T8" fmla="*/ 98 w 199"/>
                <a:gd name="T9" fmla="*/ 85 h 129"/>
                <a:gd name="T10" fmla="*/ 196 w 199"/>
                <a:gd name="T11" fmla="*/ 25 h 129"/>
                <a:gd name="T12" fmla="*/ 27 w 199"/>
                <a:gd name="T13" fmla="*/ 49 h 129"/>
                <a:gd name="T14" fmla="*/ 72 w 199"/>
                <a:gd name="T15" fmla="*/ 0 h 1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9" h="129">
                  <a:moveTo>
                    <a:pt x="72" y="0"/>
                  </a:moveTo>
                  <a:lnTo>
                    <a:pt x="0" y="18"/>
                  </a:lnTo>
                  <a:lnTo>
                    <a:pt x="0" y="94"/>
                  </a:lnTo>
                  <a:lnTo>
                    <a:pt x="199" y="129"/>
                  </a:lnTo>
                  <a:lnTo>
                    <a:pt x="98" y="85"/>
                  </a:lnTo>
                  <a:lnTo>
                    <a:pt x="196" y="25"/>
                  </a:lnTo>
                  <a:lnTo>
                    <a:pt x="27" y="49"/>
                  </a:lnTo>
                  <a:lnTo>
                    <a:pt x="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81" name="Freeform 273"/>
            <p:cNvSpPr>
              <a:spLocks/>
            </p:cNvSpPr>
            <p:nvPr/>
          </p:nvSpPr>
          <p:spPr bwMode="auto">
            <a:xfrm>
              <a:off x="2037" y="2275"/>
              <a:ext cx="69" cy="69"/>
            </a:xfrm>
            <a:custGeom>
              <a:avLst/>
              <a:gdLst>
                <a:gd name="T0" fmla="*/ 22 w 69"/>
                <a:gd name="T1" fmla="*/ 69 h 69"/>
                <a:gd name="T2" fmla="*/ 69 w 69"/>
                <a:gd name="T3" fmla="*/ 18 h 69"/>
                <a:gd name="T4" fmla="*/ 49 w 69"/>
                <a:gd name="T5" fmla="*/ 0 h 69"/>
                <a:gd name="T6" fmla="*/ 0 w 69"/>
                <a:gd name="T7" fmla="*/ 51 h 69"/>
                <a:gd name="T8" fmla="*/ 22 w 69"/>
                <a:gd name="T9" fmla="*/ 69 h 69"/>
              </a:gdLst>
              <a:ahLst/>
              <a:cxnLst>
                <a:cxn ang="0">
                  <a:pos x="T0" y="T1"/>
                </a:cxn>
                <a:cxn ang="0">
                  <a:pos x="T2" y="T3"/>
                </a:cxn>
                <a:cxn ang="0">
                  <a:pos x="T4" y="T5"/>
                </a:cxn>
                <a:cxn ang="0">
                  <a:pos x="T6" y="T7"/>
                </a:cxn>
                <a:cxn ang="0">
                  <a:pos x="T8" y="T9"/>
                </a:cxn>
              </a:cxnLst>
              <a:rect l="0" t="0" r="r" b="b"/>
              <a:pathLst>
                <a:path w="69" h="69">
                  <a:moveTo>
                    <a:pt x="22" y="69"/>
                  </a:moveTo>
                  <a:lnTo>
                    <a:pt x="69" y="18"/>
                  </a:lnTo>
                  <a:lnTo>
                    <a:pt x="49" y="0"/>
                  </a:lnTo>
                  <a:lnTo>
                    <a:pt x="0" y="51"/>
                  </a:lnTo>
                  <a:lnTo>
                    <a:pt x="22" y="69"/>
                  </a:lnTo>
                  <a:close/>
                </a:path>
              </a:pathLst>
            </a:custGeom>
            <a:solidFill>
              <a:srgbClr val="7611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82" name="Freeform 274"/>
            <p:cNvSpPr>
              <a:spLocks/>
            </p:cNvSpPr>
            <p:nvPr/>
          </p:nvSpPr>
          <p:spPr bwMode="auto">
            <a:xfrm>
              <a:off x="2064" y="2268"/>
              <a:ext cx="89" cy="54"/>
            </a:xfrm>
            <a:custGeom>
              <a:avLst/>
              <a:gdLst>
                <a:gd name="T0" fmla="*/ 40 w 40"/>
                <a:gd name="T1" fmla="*/ 16 h 24"/>
                <a:gd name="T2" fmla="*/ 19 w 40"/>
                <a:gd name="T3" fmla="*/ 0 h 24"/>
                <a:gd name="T4" fmla="*/ 0 w 40"/>
                <a:gd name="T5" fmla="*/ 11 h 24"/>
                <a:gd name="T6" fmla="*/ 15 w 40"/>
                <a:gd name="T7" fmla="*/ 20 h 24"/>
                <a:gd name="T8" fmla="*/ 40 w 40"/>
                <a:gd name="T9" fmla="*/ 16 h 24"/>
              </a:gdLst>
              <a:ahLst/>
              <a:cxnLst>
                <a:cxn ang="0">
                  <a:pos x="T0" y="T1"/>
                </a:cxn>
                <a:cxn ang="0">
                  <a:pos x="T2" y="T3"/>
                </a:cxn>
                <a:cxn ang="0">
                  <a:pos x="T4" y="T5"/>
                </a:cxn>
                <a:cxn ang="0">
                  <a:pos x="T6" y="T7"/>
                </a:cxn>
                <a:cxn ang="0">
                  <a:pos x="T8" y="T9"/>
                </a:cxn>
              </a:cxnLst>
              <a:rect l="0" t="0" r="r" b="b"/>
              <a:pathLst>
                <a:path w="40" h="24">
                  <a:moveTo>
                    <a:pt x="40" y="16"/>
                  </a:moveTo>
                  <a:cubicBezTo>
                    <a:pt x="40" y="3"/>
                    <a:pt x="30" y="0"/>
                    <a:pt x="19" y="0"/>
                  </a:cubicBezTo>
                  <a:cubicBezTo>
                    <a:pt x="7" y="0"/>
                    <a:pt x="0" y="5"/>
                    <a:pt x="0" y="11"/>
                  </a:cubicBezTo>
                  <a:cubicBezTo>
                    <a:pt x="0" y="19"/>
                    <a:pt x="4" y="20"/>
                    <a:pt x="15" y="20"/>
                  </a:cubicBezTo>
                  <a:cubicBezTo>
                    <a:pt x="27" y="20"/>
                    <a:pt x="40" y="24"/>
                    <a:pt x="40" y="16"/>
                  </a:cubicBezTo>
                  <a:close/>
                </a:path>
              </a:pathLst>
            </a:custGeom>
            <a:solidFill>
              <a:srgbClr val="B11F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83" name="Freeform 275"/>
            <p:cNvSpPr>
              <a:spLocks/>
            </p:cNvSpPr>
            <p:nvPr/>
          </p:nvSpPr>
          <p:spPr bwMode="auto">
            <a:xfrm>
              <a:off x="2064" y="2268"/>
              <a:ext cx="86" cy="25"/>
            </a:xfrm>
            <a:custGeom>
              <a:avLst/>
              <a:gdLst>
                <a:gd name="T0" fmla="*/ 16 w 39"/>
                <a:gd name="T1" fmla="*/ 10 h 11"/>
                <a:gd name="T2" fmla="*/ 39 w 39"/>
                <a:gd name="T3" fmla="*/ 11 h 11"/>
                <a:gd name="T4" fmla="*/ 19 w 39"/>
                <a:gd name="T5" fmla="*/ 0 h 11"/>
                <a:gd name="T6" fmla="*/ 0 w 39"/>
                <a:gd name="T7" fmla="*/ 11 h 11"/>
                <a:gd name="T8" fmla="*/ 0 w 39"/>
                <a:gd name="T9" fmla="*/ 11 h 11"/>
                <a:gd name="T10" fmla="*/ 16 w 39"/>
                <a:gd name="T11" fmla="*/ 10 h 11"/>
              </a:gdLst>
              <a:ahLst/>
              <a:cxnLst>
                <a:cxn ang="0">
                  <a:pos x="T0" y="T1"/>
                </a:cxn>
                <a:cxn ang="0">
                  <a:pos x="T2" y="T3"/>
                </a:cxn>
                <a:cxn ang="0">
                  <a:pos x="T4" y="T5"/>
                </a:cxn>
                <a:cxn ang="0">
                  <a:pos x="T6" y="T7"/>
                </a:cxn>
                <a:cxn ang="0">
                  <a:pos x="T8" y="T9"/>
                </a:cxn>
                <a:cxn ang="0">
                  <a:pos x="T10" y="T11"/>
                </a:cxn>
              </a:cxnLst>
              <a:rect l="0" t="0" r="r" b="b"/>
              <a:pathLst>
                <a:path w="39" h="11">
                  <a:moveTo>
                    <a:pt x="16" y="10"/>
                  </a:moveTo>
                  <a:cubicBezTo>
                    <a:pt x="24" y="10"/>
                    <a:pt x="32" y="10"/>
                    <a:pt x="39" y="11"/>
                  </a:cubicBezTo>
                  <a:cubicBezTo>
                    <a:pt x="37" y="2"/>
                    <a:pt x="29" y="0"/>
                    <a:pt x="19" y="0"/>
                  </a:cubicBezTo>
                  <a:cubicBezTo>
                    <a:pt x="7" y="0"/>
                    <a:pt x="0" y="5"/>
                    <a:pt x="0" y="11"/>
                  </a:cubicBezTo>
                  <a:cubicBezTo>
                    <a:pt x="0" y="11"/>
                    <a:pt x="0" y="11"/>
                    <a:pt x="0" y="11"/>
                  </a:cubicBezTo>
                  <a:cubicBezTo>
                    <a:pt x="5" y="10"/>
                    <a:pt x="10" y="10"/>
                    <a:pt x="16" y="10"/>
                  </a:cubicBezTo>
                  <a:close/>
                </a:path>
              </a:pathLst>
            </a:custGeom>
            <a:solidFill>
              <a:srgbClr val="CD20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84" name="Freeform 276"/>
            <p:cNvSpPr>
              <a:spLocks/>
            </p:cNvSpPr>
            <p:nvPr/>
          </p:nvSpPr>
          <p:spPr bwMode="auto">
            <a:xfrm>
              <a:off x="1487" y="2275"/>
              <a:ext cx="67" cy="69"/>
            </a:xfrm>
            <a:custGeom>
              <a:avLst/>
              <a:gdLst>
                <a:gd name="T0" fmla="*/ 47 w 67"/>
                <a:gd name="T1" fmla="*/ 69 h 69"/>
                <a:gd name="T2" fmla="*/ 0 w 67"/>
                <a:gd name="T3" fmla="*/ 18 h 69"/>
                <a:gd name="T4" fmla="*/ 20 w 67"/>
                <a:gd name="T5" fmla="*/ 0 h 69"/>
                <a:gd name="T6" fmla="*/ 67 w 67"/>
                <a:gd name="T7" fmla="*/ 51 h 69"/>
                <a:gd name="T8" fmla="*/ 47 w 67"/>
                <a:gd name="T9" fmla="*/ 69 h 69"/>
              </a:gdLst>
              <a:ahLst/>
              <a:cxnLst>
                <a:cxn ang="0">
                  <a:pos x="T0" y="T1"/>
                </a:cxn>
                <a:cxn ang="0">
                  <a:pos x="T2" y="T3"/>
                </a:cxn>
                <a:cxn ang="0">
                  <a:pos x="T4" y="T5"/>
                </a:cxn>
                <a:cxn ang="0">
                  <a:pos x="T6" y="T7"/>
                </a:cxn>
                <a:cxn ang="0">
                  <a:pos x="T8" y="T9"/>
                </a:cxn>
              </a:cxnLst>
              <a:rect l="0" t="0" r="r" b="b"/>
              <a:pathLst>
                <a:path w="67" h="69">
                  <a:moveTo>
                    <a:pt x="47" y="69"/>
                  </a:moveTo>
                  <a:lnTo>
                    <a:pt x="0" y="18"/>
                  </a:lnTo>
                  <a:lnTo>
                    <a:pt x="20" y="0"/>
                  </a:lnTo>
                  <a:lnTo>
                    <a:pt x="67" y="51"/>
                  </a:lnTo>
                  <a:lnTo>
                    <a:pt x="47" y="69"/>
                  </a:lnTo>
                  <a:close/>
                </a:path>
              </a:pathLst>
            </a:custGeom>
            <a:solidFill>
              <a:srgbClr val="7611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85" name="Freeform 277"/>
            <p:cNvSpPr>
              <a:spLocks/>
            </p:cNvSpPr>
            <p:nvPr/>
          </p:nvSpPr>
          <p:spPr bwMode="auto">
            <a:xfrm>
              <a:off x="1440" y="2268"/>
              <a:ext cx="87" cy="54"/>
            </a:xfrm>
            <a:custGeom>
              <a:avLst/>
              <a:gdLst>
                <a:gd name="T0" fmla="*/ 0 w 39"/>
                <a:gd name="T1" fmla="*/ 16 h 24"/>
                <a:gd name="T2" fmla="*/ 21 w 39"/>
                <a:gd name="T3" fmla="*/ 0 h 24"/>
                <a:gd name="T4" fmla="*/ 39 w 39"/>
                <a:gd name="T5" fmla="*/ 11 h 24"/>
                <a:gd name="T6" fmla="*/ 25 w 39"/>
                <a:gd name="T7" fmla="*/ 20 h 24"/>
                <a:gd name="T8" fmla="*/ 0 w 39"/>
                <a:gd name="T9" fmla="*/ 16 h 24"/>
              </a:gdLst>
              <a:ahLst/>
              <a:cxnLst>
                <a:cxn ang="0">
                  <a:pos x="T0" y="T1"/>
                </a:cxn>
                <a:cxn ang="0">
                  <a:pos x="T2" y="T3"/>
                </a:cxn>
                <a:cxn ang="0">
                  <a:pos x="T4" y="T5"/>
                </a:cxn>
                <a:cxn ang="0">
                  <a:pos x="T6" y="T7"/>
                </a:cxn>
                <a:cxn ang="0">
                  <a:pos x="T8" y="T9"/>
                </a:cxn>
              </a:cxnLst>
              <a:rect l="0" t="0" r="r" b="b"/>
              <a:pathLst>
                <a:path w="39" h="24">
                  <a:moveTo>
                    <a:pt x="0" y="16"/>
                  </a:moveTo>
                  <a:cubicBezTo>
                    <a:pt x="0" y="3"/>
                    <a:pt x="10" y="0"/>
                    <a:pt x="21" y="0"/>
                  </a:cubicBezTo>
                  <a:cubicBezTo>
                    <a:pt x="33" y="0"/>
                    <a:pt x="39" y="5"/>
                    <a:pt x="39" y="11"/>
                  </a:cubicBezTo>
                  <a:cubicBezTo>
                    <a:pt x="39" y="19"/>
                    <a:pt x="36" y="20"/>
                    <a:pt x="25" y="20"/>
                  </a:cubicBezTo>
                  <a:cubicBezTo>
                    <a:pt x="13" y="20"/>
                    <a:pt x="0" y="24"/>
                    <a:pt x="0" y="16"/>
                  </a:cubicBezTo>
                  <a:close/>
                </a:path>
              </a:pathLst>
            </a:custGeom>
            <a:solidFill>
              <a:srgbClr val="B11F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86" name="Freeform 278"/>
            <p:cNvSpPr>
              <a:spLocks/>
            </p:cNvSpPr>
            <p:nvPr/>
          </p:nvSpPr>
          <p:spPr bwMode="auto">
            <a:xfrm>
              <a:off x="1442" y="2268"/>
              <a:ext cx="85" cy="25"/>
            </a:xfrm>
            <a:custGeom>
              <a:avLst/>
              <a:gdLst>
                <a:gd name="T0" fmla="*/ 23 w 38"/>
                <a:gd name="T1" fmla="*/ 10 h 11"/>
                <a:gd name="T2" fmla="*/ 0 w 38"/>
                <a:gd name="T3" fmla="*/ 11 h 11"/>
                <a:gd name="T4" fmla="*/ 20 w 38"/>
                <a:gd name="T5" fmla="*/ 0 h 11"/>
                <a:gd name="T6" fmla="*/ 38 w 38"/>
                <a:gd name="T7" fmla="*/ 11 h 11"/>
                <a:gd name="T8" fmla="*/ 38 w 38"/>
                <a:gd name="T9" fmla="*/ 11 h 11"/>
                <a:gd name="T10" fmla="*/ 23 w 38"/>
                <a:gd name="T11" fmla="*/ 10 h 11"/>
              </a:gdLst>
              <a:ahLst/>
              <a:cxnLst>
                <a:cxn ang="0">
                  <a:pos x="T0" y="T1"/>
                </a:cxn>
                <a:cxn ang="0">
                  <a:pos x="T2" y="T3"/>
                </a:cxn>
                <a:cxn ang="0">
                  <a:pos x="T4" y="T5"/>
                </a:cxn>
                <a:cxn ang="0">
                  <a:pos x="T6" y="T7"/>
                </a:cxn>
                <a:cxn ang="0">
                  <a:pos x="T8" y="T9"/>
                </a:cxn>
                <a:cxn ang="0">
                  <a:pos x="T10" y="T11"/>
                </a:cxn>
              </a:cxnLst>
              <a:rect l="0" t="0" r="r" b="b"/>
              <a:pathLst>
                <a:path w="38" h="11">
                  <a:moveTo>
                    <a:pt x="23" y="10"/>
                  </a:moveTo>
                  <a:cubicBezTo>
                    <a:pt x="15" y="10"/>
                    <a:pt x="7" y="10"/>
                    <a:pt x="0" y="11"/>
                  </a:cubicBezTo>
                  <a:cubicBezTo>
                    <a:pt x="2" y="2"/>
                    <a:pt x="10" y="0"/>
                    <a:pt x="20" y="0"/>
                  </a:cubicBezTo>
                  <a:cubicBezTo>
                    <a:pt x="32" y="0"/>
                    <a:pt x="38" y="5"/>
                    <a:pt x="38" y="11"/>
                  </a:cubicBezTo>
                  <a:cubicBezTo>
                    <a:pt x="38" y="11"/>
                    <a:pt x="38" y="11"/>
                    <a:pt x="38" y="11"/>
                  </a:cubicBezTo>
                  <a:cubicBezTo>
                    <a:pt x="34" y="10"/>
                    <a:pt x="28" y="10"/>
                    <a:pt x="23" y="10"/>
                  </a:cubicBezTo>
                  <a:close/>
                </a:path>
              </a:pathLst>
            </a:custGeom>
            <a:solidFill>
              <a:srgbClr val="CD20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87" name="Freeform 279"/>
            <p:cNvSpPr>
              <a:spLocks/>
            </p:cNvSpPr>
            <p:nvPr/>
          </p:nvSpPr>
          <p:spPr bwMode="auto">
            <a:xfrm>
              <a:off x="1494" y="2255"/>
              <a:ext cx="605" cy="325"/>
            </a:xfrm>
            <a:custGeom>
              <a:avLst/>
              <a:gdLst>
                <a:gd name="T0" fmla="*/ 268 w 272"/>
                <a:gd name="T1" fmla="*/ 62 h 146"/>
                <a:gd name="T2" fmla="*/ 261 w 272"/>
                <a:gd name="T3" fmla="*/ 32 h 146"/>
                <a:gd name="T4" fmla="*/ 261 w 272"/>
                <a:gd name="T5" fmla="*/ 31 h 146"/>
                <a:gd name="T6" fmla="*/ 261 w 272"/>
                <a:gd name="T7" fmla="*/ 31 h 146"/>
                <a:gd name="T8" fmla="*/ 259 w 272"/>
                <a:gd name="T9" fmla="*/ 28 h 146"/>
                <a:gd name="T10" fmla="*/ 259 w 272"/>
                <a:gd name="T11" fmla="*/ 28 h 146"/>
                <a:gd name="T12" fmla="*/ 136 w 272"/>
                <a:gd name="T13" fmla="*/ 0 h 146"/>
                <a:gd name="T14" fmla="*/ 13 w 272"/>
                <a:gd name="T15" fmla="*/ 28 h 146"/>
                <a:gd name="T16" fmla="*/ 13 w 272"/>
                <a:gd name="T17" fmla="*/ 28 h 146"/>
                <a:gd name="T18" fmla="*/ 11 w 272"/>
                <a:gd name="T19" fmla="*/ 31 h 146"/>
                <a:gd name="T20" fmla="*/ 11 w 272"/>
                <a:gd name="T21" fmla="*/ 31 h 146"/>
                <a:gd name="T22" fmla="*/ 11 w 272"/>
                <a:gd name="T23" fmla="*/ 32 h 146"/>
                <a:gd name="T24" fmla="*/ 4 w 272"/>
                <a:gd name="T25" fmla="*/ 62 h 146"/>
                <a:gd name="T26" fmla="*/ 3 w 272"/>
                <a:gd name="T27" fmla="*/ 101 h 146"/>
                <a:gd name="T28" fmla="*/ 18 w 272"/>
                <a:gd name="T29" fmla="*/ 117 h 146"/>
                <a:gd name="T30" fmla="*/ 26 w 272"/>
                <a:gd name="T31" fmla="*/ 136 h 146"/>
                <a:gd name="T32" fmla="*/ 136 w 272"/>
                <a:gd name="T33" fmla="*/ 146 h 146"/>
                <a:gd name="T34" fmla="*/ 246 w 272"/>
                <a:gd name="T35" fmla="*/ 136 h 146"/>
                <a:gd name="T36" fmla="*/ 254 w 272"/>
                <a:gd name="T37" fmla="*/ 117 h 146"/>
                <a:gd name="T38" fmla="*/ 269 w 272"/>
                <a:gd name="T39" fmla="*/ 101 h 146"/>
                <a:gd name="T40" fmla="*/ 268 w 272"/>
                <a:gd name="T41" fmla="*/ 62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72" h="146">
                  <a:moveTo>
                    <a:pt x="268" y="62"/>
                  </a:moveTo>
                  <a:cubicBezTo>
                    <a:pt x="266" y="46"/>
                    <a:pt x="263" y="37"/>
                    <a:pt x="261" y="32"/>
                  </a:cubicBezTo>
                  <a:cubicBezTo>
                    <a:pt x="261" y="31"/>
                    <a:pt x="261" y="31"/>
                    <a:pt x="261" y="31"/>
                  </a:cubicBezTo>
                  <a:cubicBezTo>
                    <a:pt x="261" y="31"/>
                    <a:pt x="261" y="31"/>
                    <a:pt x="261" y="31"/>
                  </a:cubicBezTo>
                  <a:cubicBezTo>
                    <a:pt x="260" y="30"/>
                    <a:pt x="259" y="29"/>
                    <a:pt x="259" y="28"/>
                  </a:cubicBezTo>
                  <a:cubicBezTo>
                    <a:pt x="259" y="28"/>
                    <a:pt x="259" y="28"/>
                    <a:pt x="259" y="28"/>
                  </a:cubicBezTo>
                  <a:cubicBezTo>
                    <a:pt x="247" y="12"/>
                    <a:pt x="196" y="0"/>
                    <a:pt x="136" y="0"/>
                  </a:cubicBezTo>
                  <a:cubicBezTo>
                    <a:pt x="76" y="0"/>
                    <a:pt x="25" y="12"/>
                    <a:pt x="13" y="28"/>
                  </a:cubicBezTo>
                  <a:cubicBezTo>
                    <a:pt x="13" y="28"/>
                    <a:pt x="13" y="28"/>
                    <a:pt x="13" y="28"/>
                  </a:cubicBezTo>
                  <a:cubicBezTo>
                    <a:pt x="13" y="29"/>
                    <a:pt x="12" y="30"/>
                    <a:pt x="11" y="31"/>
                  </a:cubicBezTo>
                  <a:cubicBezTo>
                    <a:pt x="11" y="31"/>
                    <a:pt x="11" y="31"/>
                    <a:pt x="11" y="31"/>
                  </a:cubicBezTo>
                  <a:cubicBezTo>
                    <a:pt x="11" y="32"/>
                    <a:pt x="11" y="32"/>
                    <a:pt x="11" y="32"/>
                  </a:cubicBezTo>
                  <a:cubicBezTo>
                    <a:pt x="9" y="37"/>
                    <a:pt x="6" y="46"/>
                    <a:pt x="4" y="62"/>
                  </a:cubicBezTo>
                  <a:cubicBezTo>
                    <a:pt x="0" y="87"/>
                    <a:pt x="3" y="101"/>
                    <a:pt x="3" y="101"/>
                  </a:cubicBezTo>
                  <a:cubicBezTo>
                    <a:pt x="3" y="101"/>
                    <a:pt x="11" y="108"/>
                    <a:pt x="18" y="117"/>
                  </a:cubicBezTo>
                  <a:cubicBezTo>
                    <a:pt x="24" y="126"/>
                    <a:pt x="26" y="136"/>
                    <a:pt x="26" y="136"/>
                  </a:cubicBezTo>
                  <a:cubicBezTo>
                    <a:pt x="26" y="136"/>
                    <a:pt x="87" y="144"/>
                    <a:pt x="136" y="146"/>
                  </a:cubicBezTo>
                  <a:cubicBezTo>
                    <a:pt x="185" y="144"/>
                    <a:pt x="246" y="136"/>
                    <a:pt x="246" y="136"/>
                  </a:cubicBezTo>
                  <a:cubicBezTo>
                    <a:pt x="246" y="136"/>
                    <a:pt x="248" y="126"/>
                    <a:pt x="254" y="117"/>
                  </a:cubicBezTo>
                  <a:cubicBezTo>
                    <a:pt x="260" y="108"/>
                    <a:pt x="269" y="101"/>
                    <a:pt x="269" y="101"/>
                  </a:cubicBezTo>
                  <a:cubicBezTo>
                    <a:pt x="269" y="101"/>
                    <a:pt x="272" y="87"/>
                    <a:pt x="268" y="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88" name="Freeform 280"/>
            <p:cNvSpPr>
              <a:spLocks/>
            </p:cNvSpPr>
            <p:nvPr/>
          </p:nvSpPr>
          <p:spPr bwMode="auto">
            <a:xfrm>
              <a:off x="1796" y="2317"/>
              <a:ext cx="303" cy="257"/>
            </a:xfrm>
            <a:custGeom>
              <a:avLst/>
              <a:gdLst>
                <a:gd name="T0" fmla="*/ 132 w 136"/>
                <a:gd name="T1" fmla="*/ 34 h 115"/>
                <a:gd name="T2" fmla="*/ 123 w 136"/>
                <a:gd name="T3" fmla="*/ 0 h 115"/>
                <a:gd name="T4" fmla="*/ 0 w 136"/>
                <a:gd name="T5" fmla="*/ 3 h 115"/>
                <a:gd name="T6" fmla="*/ 0 w 136"/>
                <a:gd name="T7" fmla="*/ 115 h 115"/>
                <a:gd name="T8" fmla="*/ 110 w 136"/>
                <a:gd name="T9" fmla="*/ 109 h 115"/>
                <a:gd name="T10" fmla="*/ 118 w 136"/>
                <a:gd name="T11" fmla="*/ 90 h 115"/>
                <a:gd name="T12" fmla="*/ 133 w 136"/>
                <a:gd name="T13" fmla="*/ 74 h 115"/>
                <a:gd name="T14" fmla="*/ 132 w 136"/>
                <a:gd name="T15" fmla="*/ 34 h 1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 h="115">
                  <a:moveTo>
                    <a:pt x="132" y="34"/>
                  </a:moveTo>
                  <a:cubicBezTo>
                    <a:pt x="129" y="12"/>
                    <a:pt x="125" y="2"/>
                    <a:pt x="123" y="0"/>
                  </a:cubicBezTo>
                  <a:cubicBezTo>
                    <a:pt x="106" y="2"/>
                    <a:pt x="49" y="1"/>
                    <a:pt x="0" y="3"/>
                  </a:cubicBezTo>
                  <a:cubicBezTo>
                    <a:pt x="0" y="115"/>
                    <a:pt x="0" y="115"/>
                    <a:pt x="0" y="115"/>
                  </a:cubicBezTo>
                  <a:cubicBezTo>
                    <a:pt x="49" y="112"/>
                    <a:pt x="110" y="109"/>
                    <a:pt x="110" y="109"/>
                  </a:cubicBezTo>
                  <a:cubicBezTo>
                    <a:pt x="110" y="109"/>
                    <a:pt x="112" y="99"/>
                    <a:pt x="118" y="90"/>
                  </a:cubicBezTo>
                  <a:cubicBezTo>
                    <a:pt x="124" y="81"/>
                    <a:pt x="133" y="74"/>
                    <a:pt x="133" y="74"/>
                  </a:cubicBezTo>
                  <a:cubicBezTo>
                    <a:pt x="133" y="74"/>
                    <a:pt x="136" y="59"/>
                    <a:pt x="132" y="34"/>
                  </a:cubicBezTo>
                  <a:close/>
                </a:path>
              </a:pathLst>
            </a:custGeom>
            <a:solidFill>
              <a:srgbClr val="D0D2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89" name="Freeform 281"/>
            <p:cNvSpPr>
              <a:spLocks/>
            </p:cNvSpPr>
            <p:nvPr/>
          </p:nvSpPr>
          <p:spPr bwMode="auto">
            <a:xfrm>
              <a:off x="1494" y="2317"/>
              <a:ext cx="302" cy="257"/>
            </a:xfrm>
            <a:custGeom>
              <a:avLst/>
              <a:gdLst>
                <a:gd name="T0" fmla="*/ 4 w 136"/>
                <a:gd name="T1" fmla="*/ 34 h 115"/>
                <a:gd name="T2" fmla="*/ 13 w 136"/>
                <a:gd name="T3" fmla="*/ 0 h 115"/>
                <a:gd name="T4" fmla="*/ 136 w 136"/>
                <a:gd name="T5" fmla="*/ 3 h 115"/>
                <a:gd name="T6" fmla="*/ 136 w 136"/>
                <a:gd name="T7" fmla="*/ 115 h 115"/>
                <a:gd name="T8" fmla="*/ 26 w 136"/>
                <a:gd name="T9" fmla="*/ 109 h 115"/>
                <a:gd name="T10" fmla="*/ 18 w 136"/>
                <a:gd name="T11" fmla="*/ 90 h 115"/>
                <a:gd name="T12" fmla="*/ 3 w 136"/>
                <a:gd name="T13" fmla="*/ 74 h 115"/>
                <a:gd name="T14" fmla="*/ 4 w 136"/>
                <a:gd name="T15" fmla="*/ 34 h 1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 h="115">
                  <a:moveTo>
                    <a:pt x="4" y="34"/>
                  </a:moveTo>
                  <a:cubicBezTo>
                    <a:pt x="7" y="12"/>
                    <a:pt x="11" y="2"/>
                    <a:pt x="13" y="0"/>
                  </a:cubicBezTo>
                  <a:cubicBezTo>
                    <a:pt x="29" y="2"/>
                    <a:pt x="87" y="1"/>
                    <a:pt x="136" y="3"/>
                  </a:cubicBezTo>
                  <a:cubicBezTo>
                    <a:pt x="136" y="115"/>
                    <a:pt x="136" y="115"/>
                    <a:pt x="136" y="115"/>
                  </a:cubicBezTo>
                  <a:cubicBezTo>
                    <a:pt x="87" y="112"/>
                    <a:pt x="26" y="109"/>
                    <a:pt x="26" y="109"/>
                  </a:cubicBezTo>
                  <a:cubicBezTo>
                    <a:pt x="26" y="109"/>
                    <a:pt x="24" y="99"/>
                    <a:pt x="18" y="90"/>
                  </a:cubicBezTo>
                  <a:cubicBezTo>
                    <a:pt x="11" y="81"/>
                    <a:pt x="3" y="74"/>
                    <a:pt x="3" y="74"/>
                  </a:cubicBezTo>
                  <a:cubicBezTo>
                    <a:pt x="3" y="74"/>
                    <a:pt x="0" y="59"/>
                    <a:pt x="4"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90" name="Freeform 282"/>
            <p:cNvSpPr>
              <a:spLocks/>
            </p:cNvSpPr>
            <p:nvPr/>
          </p:nvSpPr>
          <p:spPr bwMode="auto">
            <a:xfrm>
              <a:off x="1796" y="2255"/>
              <a:ext cx="279" cy="80"/>
            </a:xfrm>
            <a:custGeom>
              <a:avLst/>
              <a:gdLst>
                <a:gd name="T0" fmla="*/ 0 w 125"/>
                <a:gd name="T1" fmla="*/ 0 h 36"/>
                <a:gd name="T2" fmla="*/ 0 w 125"/>
                <a:gd name="T3" fmla="*/ 36 h 36"/>
                <a:gd name="T4" fmla="*/ 125 w 125"/>
                <a:gd name="T5" fmla="*/ 36 h 36"/>
                <a:gd name="T6" fmla="*/ 0 w 125"/>
                <a:gd name="T7" fmla="*/ 0 h 36"/>
              </a:gdLst>
              <a:ahLst/>
              <a:cxnLst>
                <a:cxn ang="0">
                  <a:pos x="T0" y="T1"/>
                </a:cxn>
                <a:cxn ang="0">
                  <a:pos x="T2" y="T3"/>
                </a:cxn>
                <a:cxn ang="0">
                  <a:pos x="T4" y="T5"/>
                </a:cxn>
                <a:cxn ang="0">
                  <a:pos x="T6" y="T7"/>
                </a:cxn>
              </a:cxnLst>
              <a:rect l="0" t="0" r="r" b="b"/>
              <a:pathLst>
                <a:path w="125" h="36">
                  <a:moveTo>
                    <a:pt x="0" y="0"/>
                  </a:moveTo>
                  <a:cubicBezTo>
                    <a:pt x="0" y="36"/>
                    <a:pt x="0" y="36"/>
                    <a:pt x="0" y="36"/>
                  </a:cubicBezTo>
                  <a:cubicBezTo>
                    <a:pt x="125" y="36"/>
                    <a:pt x="125" y="36"/>
                    <a:pt x="125" y="36"/>
                  </a:cubicBezTo>
                  <a:cubicBezTo>
                    <a:pt x="125" y="16"/>
                    <a:pt x="69"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91" name="Freeform 283"/>
            <p:cNvSpPr>
              <a:spLocks/>
            </p:cNvSpPr>
            <p:nvPr/>
          </p:nvSpPr>
          <p:spPr bwMode="auto">
            <a:xfrm>
              <a:off x="1516" y="2255"/>
              <a:ext cx="280" cy="80"/>
            </a:xfrm>
            <a:custGeom>
              <a:avLst/>
              <a:gdLst>
                <a:gd name="T0" fmla="*/ 0 w 126"/>
                <a:gd name="T1" fmla="*/ 36 h 36"/>
                <a:gd name="T2" fmla="*/ 126 w 126"/>
                <a:gd name="T3" fmla="*/ 36 h 36"/>
                <a:gd name="T4" fmla="*/ 126 w 126"/>
                <a:gd name="T5" fmla="*/ 0 h 36"/>
                <a:gd name="T6" fmla="*/ 0 w 126"/>
                <a:gd name="T7" fmla="*/ 36 h 36"/>
              </a:gdLst>
              <a:ahLst/>
              <a:cxnLst>
                <a:cxn ang="0">
                  <a:pos x="T0" y="T1"/>
                </a:cxn>
                <a:cxn ang="0">
                  <a:pos x="T2" y="T3"/>
                </a:cxn>
                <a:cxn ang="0">
                  <a:pos x="T4" y="T5"/>
                </a:cxn>
                <a:cxn ang="0">
                  <a:pos x="T6" y="T7"/>
                </a:cxn>
              </a:cxnLst>
              <a:rect l="0" t="0" r="r" b="b"/>
              <a:pathLst>
                <a:path w="126" h="36">
                  <a:moveTo>
                    <a:pt x="0" y="36"/>
                  </a:moveTo>
                  <a:cubicBezTo>
                    <a:pt x="126" y="36"/>
                    <a:pt x="126" y="36"/>
                    <a:pt x="126" y="36"/>
                  </a:cubicBezTo>
                  <a:cubicBezTo>
                    <a:pt x="126" y="0"/>
                    <a:pt x="126" y="0"/>
                    <a:pt x="126" y="0"/>
                  </a:cubicBezTo>
                  <a:cubicBezTo>
                    <a:pt x="57" y="0"/>
                    <a:pt x="0" y="16"/>
                    <a:pt x="0" y="36"/>
                  </a:cubicBezTo>
                  <a:close/>
                </a:path>
              </a:pathLst>
            </a:custGeom>
            <a:solidFill>
              <a:srgbClr val="D0D2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92" name="Oval 284"/>
            <p:cNvSpPr>
              <a:spLocks noChangeArrowheads="1"/>
            </p:cNvSpPr>
            <p:nvPr/>
          </p:nvSpPr>
          <p:spPr bwMode="auto">
            <a:xfrm>
              <a:off x="1603" y="2362"/>
              <a:ext cx="387" cy="109"/>
            </a:xfrm>
            <a:prstGeom prst="ellipse">
              <a:avLst/>
            </a:prstGeom>
            <a:solidFill>
              <a:srgbClr val="4040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93" name="Freeform 285"/>
            <p:cNvSpPr>
              <a:spLocks/>
            </p:cNvSpPr>
            <p:nvPr/>
          </p:nvSpPr>
          <p:spPr bwMode="auto">
            <a:xfrm>
              <a:off x="1598" y="2360"/>
              <a:ext cx="397" cy="93"/>
            </a:xfrm>
            <a:custGeom>
              <a:avLst/>
              <a:gdLst>
                <a:gd name="T0" fmla="*/ 89 w 178"/>
                <a:gd name="T1" fmla="*/ 0 h 42"/>
                <a:gd name="T2" fmla="*/ 0 w 178"/>
                <a:gd name="T3" fmla="*/ 32 h 42"/>
                <a:gd name="T4" fmla="*/ 9 w 178"/>
                <a:gd name="T5" fmla="*/ 42 h 42"/>
                <a:gd name="T6" fmla="*/ 5 w 178"/>
                <a:gd name="T7" fmla="*/ 34 h 42"/>
                <a:gd name="T8" fmla="*/ 89 w 178"/>
                <a:gd name="T9" fmla="*/ 4 h 42"/>
                <a:gd name="T10" fmla="*/ 173 w 178"/>
                <a:gd name="T11" fmla="*/ 34 h 42"/>
                <a:gd name="T12" fmla="*/ 169 w 178"/>
                <a:gd name="T13" fmla="*/ 42 h 42"/>
                <a:gd name="T14" fmla="*/ 178 w 178"/>
                <a:gd name="T15" fmla="*/ 32 h 42"/>
                <a:gd name="T16" fmla="*/ 89 w 178"/>
                <a:gd name="T17"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8" h="42">
                  <a:moveTo>
                    <a:pt x="89" y="0"/>
                  </a:moveTo>
                  <a:cubicBezTo>
                    <a:pt x="40" y="0"/>
                    <a:pt x="0" y="14"/>
                    <a:pt x="0" y="32"/>
                  </a:cubicBezTo>
                  <a:cubicBezTo>
                    <a:pt x="0" y="36"/>
                    <a:pt x="3" y="40"/>
                    <a:pt x="9" y="42"/>
                  </a:cubicBezTo>
                  <a:cubicBezTo>
                    <a:pt x="6" y="40"/>
                    <a:pt x="5" y="38"/>
                    <a:pt x="5" y="34"/>
                  </a:cubicBezTo>
                  <a:cubicBezTo>
                    <a:pt x="5" y="18"/>
                    <a:pt x="43" y="4"/>
                    <a:pt x="89" y="4"/>
                  </a:cubicBezTo>
                  <a:cubicBezTo>
                    <a:pt x="135" y="4"/>
                    <a:pt x="173" y="18"/>
                    <a:pt x="173" y="34"/>
                  </a:cubicBezTo>
                  <a:cubicBezTo>
                    <a:pt x="173" y="38"/>
                    <a:pt x="172" y="40"/>
                    <a:pt x="169" y="42"/>
                  </a:cubicBezTo>
                  <a:cubicBezTo>
                    <a:pt x="174" y="40"/>
                    <a:pt x="178" y="36"/>
                    <a:pt x="178" y="32"/>
                  </a:cubicBezTo>
                  <a:cubicBezTo>
                    <a:pt x="178" y="14"/>
                    <a:pt x="138" y="0"/>
                    <a:pt x="89" y="0"/>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94" name="Freeform 286"/>
            <p:cNvSpPr>
              <a:spLocks/>
            </p:cNvSpPr>
            <p:nvPr/>
          </p:nvSpPr>
          <p:spPr bwMode="auto">
            <a:xfrm>
              <a:off x="1796" y="2386"/>
              <a:ext cx="29" cy="61"/>
            </a:xfrm>
            <a:custGeom>
              <a:avLst/>
              <a:gdLst>
                <a:gd name="T0" fmla="*/ 20 w 29"/>
                <a:gd name="T1" fmla="*/ 52 h 61"/>
                <a:gd name="T2" fmla="*/ 0 w 29"/>
                <a:gd name="T3" fmla="*/ 61 h 61"/>
                <a:gd name="T4" fmla="*/ 0 w 29"/>
                <a:gd name="T5" fmla="*/ 0 h 61"/>
                <a:gd name="T6" fmla="*/ 29 w 29"/>
                <a:gd name="T7" fmla="*/ 7 h 61"/>
                <a:gd name="T8" fmla="*/ 20 w 29"/>
                <a:gd name="T9" fmla="*/ 52 h 61"/>
              </a:gdLst>
              <a:ahLst/>
              <a:cxnLst>
                <a:cxn ang="0">
                  <a:pos x="T0" y="T1"/>
                </a:cxn>
                <a:cxn ang="0">
                  <a:pos x="T2" y="T3"/>
                </a:cxn>
                <a:cxn ang="0">
                  <a:pos x="T4" y="T5"/>
                </a:cxn>
                <a:cxn ang="0">
                  <a:pos x="T6" y="T7"/>
                </a:cxn>
                <a:cxn ang="0">
                  <a:pos x="T8" y="T9"/>
                </a:cxn>
              </a:cxnLst>
              <a:rect l="0" t="0" r="r" b="b"/>
              <a:pathLst>
                <a:path w="29" h="61">
                  <a:moveTo>
                    <a:pt x="20" y="52"/>
                  </a:moveTo>
                  <a:lnTo>
                    <a:pt x="0" y="61"/>
                  </a:lnTo>
                  <a:lnTo>
                    <a:pt x="0" y="0"/>
                  </a:lnTo>
                  <a:lnTo>
                    <a:pt x="29" y="7"/>
                  </a:lnTo>
                  <a:lnTo>
                    <a:pt x="20" y="52"/>
                  </a:lnTo>
                  <a:close/>
                </a:path>
              </a:pathLst>
            </a:custGeom>
            <a:solidFill>
              <a:srgbClr val="CB94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95" name="Freeform 287"/>
            <p:cNvSpPr>
              <a:spLocks/>
            </p:cNvSpPr>
            <p:nvPr/>
          </p:nvSpPr>
          <p:spPr bwMode="auto">
            <a:xfrm>
              <a:off x="1767" y="2386"/>
              <a:ext cx="29" cy="61"/>
            </a:xfrm>
            <a:custGeom>
              <a:avLst/>
              <a:gdLst>
                <a:gd name="T0" fmla="*/ 9 w 29"/>
                <a:gd name="T1" fmla="*/ 52 h 61"/>
                <a:gd name="T2" fmla="*/ 29 w 29"/>
                <a:gd name="T3" fmla="*/ 61 h 61"/>
                <a:gd name="T4" fmla="*/ 29 w 29"/>
                <a:gd name="T5" fmla="*/ 0 h 61"/>
                <a:gd name="T6" fmla="*/ 0 w 29"/>
                <a:gd name="T7" fmla="*/ 7 h 61"/>
                <a:gd name="T8" fmla="*/ 9 w 29"/>
                <a:gd name="T9" fmla="*/ 52 h 61"/>
              </a:gdLst>
              <a:ahLst/>
              <a:cxnLst>
                <a:cxn ang="0">
                  <a:pos x="T0" y="T1"/>
                </a:cxn>
                <a:cxn ang="0">
                  <a:pos x="T2" y="T3"/>
                </a:cxn>
                <a:cxn ang="0">
                  <a:pos x="T4" y="T5"/>
                </a:cxn>
                <a:cxn ang="0">
                  <a:pos x="T6" y="T7"/>
                </a:cxn>
                <a:cxn ang="0">
                  <a:pos x="T8" y="T9"/>
                </a:cxn>
              </a:cxnLst>
              <a:rect l="0" t="0" r="r" b="b"/>
              <a:pathLst>
                <a:path w="29" h="61">
                  <a:moveTo>
                    <a:pt x="9" y="52"/>
                  </a:moveTo>
                  <a:lnTo>
                    <a:pt x="29" y="61"/>
                  </a:lnTo>
                  <a:lnTo>
                    <a:pt x="29" y="0"/>
                  </a:lnTo>
                  <a:lnTo>
                    <a:pt x="0" y="7"/>
                  </a:lnTo>
                  <a:lnTo>
                    <a:pt x="9" y="52"/>
                  </a:lnTo>
                  <a:close/>
                </a:path>
              </a:pathLst>
            </a:custGeom>
            <a:solidFill>
              <a:srgbClr val="F4BD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96" name="Freeform 288"/>
            <p:cNvSpPr>
              <a:spLocks/>
            </p:cNvSpPr>
            <p:nvPr/>
          </p:nvSpPr>
          <p:spPr bwMode="auto">
            <a:xfrm>
              <a:off x="1632" y="2411"/>
              <a:ext cx="113" cy="20"/>
            </a:xfrm>
            <a:custGeom>
              <a:avLst/>
              <a:gdLst>
                <a:gd name="T0" fmla="*/ 51 w 51"/>
                <a:gd name="T1" fmla="*/ 0 h 9"/>
                <a:gd name="T2" fmla="*/ 51 w 51"/>
                <a:gd name="T3" fmla="*/ 9 h 9"/>
                <a:gd name="T4" fmla="*/ 0 w 51"/>
                <a:gd name="T5" fmla="*/ 4 h 9"/>
                <a:gd name="T6" fmla="*/ 51 w 51"/>
                <a:gd name="T7" fmla="*/ 0 h 9"/>
              </a:gdLst>
              <a:ahLst/>
              <a:cxnLst>
                <a:cxn ang="0">
                  <a:pos x="T0" y="T1"/>
                </a:cxn>
                <a:cxn ang="0">
                  <a:pos x="T2" y="T3"/>
                </a:cxn>
                <a:cxn ang="0">
                  <a:pos x="T4" y="T5"/>
                </a:cxn>
                <a:cxn ang="0">
                  <a:pos x="T6" y="T7"/>
                </a:cxn>
              </a:cxnLst>
              <a:rect l="0" t="0" r="r" b="b"/>
              <a:pathLst>
                <a:path w="51" h="9">
                  <a:moveTo>
                    <a:pt x="51" y="0"/>
                  </a:moveTo>
                  <a:cubicBezTo>
                    <a:pt x="51" y="9"/>
                    <a:pt x="51" y="9"/>
                    <a:pt x="51" y="9"/>
                  </a:cubicBezTo>
                  <a:cubicBezTo>
                    <a:pt x="18" y="9"/>
                    <a:pt x="0" y="7"/>
                    <a:pt x="0" y="4"/>
                  </a:cubicBezTo>
                  <a:cubicBezTo>
                    <a:pt x="0" y="2"/>
                    <a:pt x="18" y="0"/>
                    <a:pt x="51" y="0"/>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97" name="Freeform 289"/>
            <p:cNvSpPr>
              <a:spLocks/>
            </p:cNvSpPr>
            <p:nvPr/>
          </p:nvSpPr>
          <p:spPr bwMode="auto">
            <a:xfrm>
              <a:off x="1632" y="2404"/>
              <a:ext cx="113" cy="23"/>
            </a:xfrm>
            <a:custGeom>
              <a:avLst/>
              <a:gdLst>
                <a:gd name="T0" fmla="*/ 51 w 51"/>
                <a:gd name="T1" fmla="*/ 0 h 10"/>
                <a:gd name="T2" fmla="*/ 51 w 51"/>
                <a:gd name="T3" fmla="*/ 10 h 10"/>
                <a:gd name="T4" fmla="*/ 0 w 51"/>
                <a:gd name="T5" fmla="*/ 5 h 10"/>
                <a:gd name="T6" fmla="*/ 51 w 51"/>
                <a:gd name="T7" fmla="*/ 0 h 10"/>
              </a:gdLst>
              <a:ahLst/>
              <a:cxnLst>
                <a:cxn ang="0">
                  <a:pos x="T0" y="T1"/>
                </a:cxn>
                <a:cxn ang="0">
                  <a:pos x="T2" y="T3"/>
                </a:cxn>
                <a:cxn ang="0">
                  <a:pos x="T4" y="T5"/>
                </a:cxn>
                <a:cxn ang="0">
                  <a:pos x="T6" y="T7"/>
                </a:cxn>
              </a:cxnLst>
              <a:rect l="0" t="0" r="r" b="b"/>
              <a:pathLst>
                <a:path w="51" h="10">
                  <a:moveTo>
                    <a:pt x="51" y="0"/>
                  </a:moveTo>
                  <a:cubicBezTo>
                    <a:pt x="51" y="10"/>
                    <a:pt x="51" y="10"/>
                    <a:pt x="51" y="10"/>
                  </a:cubicBezTo>
                  <a:cubicBezTo>
                    <a:pt x="18" y="10"/>
                    <a:pt x="0" y="8"/>
                    <a:pt x="0" y="5"/>
                  </a:cubicBezTo>
                  <a:cubicBezTo>
                    <a:pt x="0" y="3"/>
                    <a:pt x="18" y="0"/>
                    <a:pt x="5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98" name="Freeform 290"/>
            <p:cNvSpPr>
              <a:spLocks/>
            </p:cNvSpPr>
            <p:nvPr/>
          </p:nvSpPr>
          <p:spPr bwMode="auto">
            <a:xfrm>
              <a:off x="1845" y="2411"/>
              <a:ext cx="116" cy="20"/>
            </a:xfrm>
            <a:custGeom>
              <a:avLst/>
              <a:gdLst>
                <a:gd name="T0" fmla="*/ 0 w 52"/>
                <a:gd name="T1" fmla="*/ 0 h 9"/>
                <a:gd name="T2" fmla="*/ 0 w 52"/>
                <a:gd name="T3" fmla="*/ 9 h 9"/>
                <a:gd name="T4" fmla="*/ 52 w 52"/>
                <a:gd name="T5" fmla="*/ 4 h 9"/>
                <a:gd name="T6" fmla="*/ 0 w 52"/>
                <a:gd name="T7" fmla="*/ 0 h 9"/>
              </a:gdLst>
              <a:ahLst/>
              <a:cxnLst>
                <a:cxn ang="0">
                  <a:pos x="T0" y="T1"/>
                </a:cxn>
                <a:cxn ang="0">
                  <a:pos x="T2" y="T3"/>
                </a:cxn>
                <a:cxn ang="0">
                  <a:pos x="T4" y="T5"/>
                </a:cxn>
                <a:cxn ang="0">
                  <a:pos x="T6" y="T7"/>
                </a:cxn>
              </a:cxnLst>
              <a:rect l="0" t="0" r="r" b="b"/>
              <a:pathLst>
                <a:path w="52" h="9">
                  <a:moveTo>
                    <a:pt x="0" y="0"/>
                  </a:moveTo>
                  <a:cubicBezTo>
                    <a:pt x="0" y="9"/>
                    <a:pt x="0" y="9"/>
                    <a:pt x="0" y="9"/>
                  </a:cubicBezTo>
                  <a:cubicBezTo>
                    <a:pt x="34" y="9"/>
                    <a:pt x="52" y="7"/>
                    <a:pt x="52" y="4"/>
                  </a:cubicBezTo>
                  <a:cubicBezTo>
                    <a:pt x="52" y="2"/>
                    <a:pt x="34" y="0"/>
                    <a:pt x="0" y="0"/>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99" name="Freeform 291"/>
            <p:cNvSpPr>
              <a:spLocks/>
            </p:cNvSpPr>
            <p:nvPr/>
          </p:nvSpPr>
          <p:spPr bwMode="auto">
            <a:xfrm>
              <a:off x="1845" y="2404"/>
              <a:ext cx="116" cy="23"/>
            </a:xfrm>
            <a:custGeom>
              <a:avLst/>
              <a:gdLst>
                <a:gd name="T0" fmla="*/ 0 w 52"/>
                <a:gd name="T1" fmla="*/ 0 h 10"/>
                <a:gd name="T2" fmla="*/ 0 w 52"/>
                <a:gd name="T3" fmla="*/ 10 h 10"/>
                <a:gd name="T4" fmla="*/ 52 w 52"/>
                <a:gd name="T5" fmla="*/ 5 h 10"/>
                <a:gd name="T6" fmla="*/ 0 w 52"/>
                <a:gd name="T7" fmla="*/ 0 h 10"/>
              </a:gdLst>
              <a:ahLst/>
              <a:cxnLst>
                <a:cxn ang="0">
                  <a:pos x="T0" y="T1"/>
                </a:cxn>
                <a:cxn ang="0">
                  <a:pos x="T2" y="T3"/>
                </a:cxn>
                <a:cxn ang="0">
                  <a:pos x="T4" y="T5"/>
                </a:cxn>
                <a:cxn ang="0">
                  <a:pos x="T6" y="T7"/>
                </a:cxn>
              </a:cxnLst>
              <a:rect l="0" t="0" r="r" b="b"/>
              <a:pathLst>
                <a:path w="52" h="10">
                  <a:moveTo>
                    <a:pt x="0" y="0"/>
                  </a:moveTo>
                  <a:cubicBezTo>
                    <a:pt x="0" y="10"/>
                    <a:pt x="0" y="10"/>
                    <a:pt x="0" y="10"/>
                  </a:cubicBezTo>
                  <a:cubicBezTo>
                    <a:pt x="34" y="10"/>
                    <a:pt x="52" y="8"/>
                    <a:pt x="52" y="5"/>
                  </a:cubicBezTo>
                  <a:cubicBezTo>
                    <a:pt x="52" y="3"/>
                    <a:pt x="34" y="0"/>
                    <a:pt x="0" y="0"/>
                  </a:cubicBezTo>
                  <a:close/>
                </a:path>
              </a:pathLst>
            </a:custGeom>
            <a:solidFill>
              <a:srgbClr val="D0D2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00" name="Freeform 292"/>
            <p:cNvSpPr>
              <a:spLocks/>
            </p:cNvSpPr>
            <p:nvPr/>
          </p:nvSpPr>
          <p:spPr bwMode="auto">
            <a:xfrm>
              <a:off x="2019" y="2438"/>
              <a:ext cx="60" cy="31"/>
            </a:xfrm>
            <a:custGeom>
              <a:avLst/>
              <a:gdLst>
                <a:gd name="T0" fmla="*/ 0 w 27"/>
                <a:gd name="T1" fmla="*/ 6 h 14"/>
                <a:gd name="T2" fmla="*/ 14 w 27"/>
                <a:gd name="T3" fmla="*/ 0 h 14"/>
                <a:gd name="T4" fmla="*/ 27 w 27"/>
                <a:gd name="T5" fmla="*/ 8 h 14"/>
                <a:gd name="T6" fmla="*/ 13 w 27"/>
                <a:gd name="T7" fmla="*/ 14 h 14"/>
                <a:gd name="T8" fmla="*/ 0 w 27"/>
                <a:gd name="T9" fmla="*/ 6 h 14"/>
              </a:gdLst>
              <a:ahLst/>
              <a:cxnLst>
                <a:cxn ang="0">
                  <a:pos x="T0" y="T1"/>
                </a:cxn>
                <a:cxn ang="0">
                  <a:pos x="T2" y="T3"/>
                </a:cxn>
                <a:cxn ang="0">
                  <a:pos x="T4" y="T5"/>
                </a:cxn>
                <a:cxn ang="0">
                  <a:pos x="T6" y="T7"/>
                </a:cxn>
                <a:cxn ang="0">
                  <a:pos x="T8" y="T9"/>
                </a:cxn>
              </a:cxnLst>
              <a:rect l="0" t="0" r="r" b="b"/>
              <a:pathLst>
                <a:path w="27" h="14">
                  <a:moveTo>
                    <a:pt x="0" y="6"/>
                  </a:moveTo>
                  <a:cubicBezTo>
                    <a:pt x="0" y="3"/>
                    <a:pt x="6" y="0"/>
                    <a:pt x="14" y="0"/>
                  </a:cubicBezTo>
                  <a:cubicBezTo>
                    <a:pt x="21" y="1"/>
                    <a:pt x="27" y="4"/>
                    <a:pt x="27" y="8"/>
                  </a:cubicBezTo>
                  <a:cubicBezTo>
                    <a:pt x="27" y="11"/>
                    <a:pt x="21" y="14"/>
                    <a:pt x="13" y="14"/>
                  </a:cubicBezTo>
                  <a:cubicBezTo>
                    <a:pt x="6" y="13"/>
                    <a:pt x="0" y="10"/>
                    <a:pt x="0" y="6"/>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01" name="Freeform 293"/>
            <p:cNvSpPr>
              <a:spLocks/>
            </p:cNvSpPr>
            <p:nvPr/>
          </p:nvSpPr>
          <p:spPr bwMode="auto">
            <a:xfrm>
              <a:off x="2021" y="2438"/>
              <a:ext cx="58" cy="29"/>
            </a:xfrm>
            <a:custGeom>
              <a:avLst/>
              <a:gdLst>
                <a:gd name="T0" fmla="*/ 21 w 26"/>
                <a:gd name="T1" fmla="*/ 11 h 13"/>
                <a:gd name="T2" fmla="*/ 7 w 26"/>
                <a:gd name="T3" fmla="*/ 3 h 13"/>
                <a:gd name="T4" fmla="*/ 0 w 26"/>
                <a:gd name="T5" fmla="*/ 4 h 13"/>
                <a:gd name="T6" fmla="*/ 13 w 26"/>
                <a:gd name="T7" fmla="*/ 0 h 13"/>
                <a:gd name="T8" fmla="*/ 26 w 26"/>
                <a:gd name="T9" fmla="*/ 8 h 13"/>
                <a:gd name="T10" fmla="*/ 20 w 26"/>
                <a:gd name="T11" fmla="*/ 13 h 13"/>
                <a:gd name="T12" fmla="*/ 21 w 26"/>
                <a:gd name="T13" fmla="*/ 11 h 13"/>
              </a:gdLst>
              <a:ahLst/>
              <a:cxnLst>
                <a:cxn ang="0">
                  <a:pos x="T0" y="T1"/>
                </a:cxn>
                <a:cxn ang="0">
                  <a:pos x="T2" y="T3"/>
                </a:cxn>
                <a:cxn ang="0">
                  <a:pos x="T4" y="T5"/>
                </a:cxn>
                <a:cxn ang="0">
                  <a:pos x="T6" y="T7"/>
                </a:cxn>
                <a:cxn ang="0">
                  <a:pos x="T8" y="T9"/>
                </a:cxn>
                <a:cxn ang="0">
                  <a:pos x="T10" y="T11"/>
                </a:cxn>
                <a:cxn ang="0">
                  <a:pos x="T12" y="T13"/>
                </a:cxn>
              </a:cxnLst>
              <a:rect l="0" t="0" r="r" b="b"/>
              <a:pathLst>
                <a:path w="26" h="13">
                  <a:moveTo>
                    <a:pt x="21" y="11"/>
                  </a:moveTo>
                  <a:cubicBezTo>
                    <a:pt x="21" y="7"/>
                    <a:pt x="15" y="4"/>
                    <a:pt x="7" y="3"/>
                  </a:cubicBezTo>
                  <a:cubicBezTo>
                    <a:pt x="5" y="3"/>
                    <a:pt x="2" y="4"/>
                    <a:pt x="0" y="4"/>
                  </a:cubicBezTo>
                  <a:cubicBezTo>
                    <a:pt x="2" y="2"/>
                    <a:pt x="7" y="0"/>
                    <a:pt x="13" y="0"/>
                  </a:cubicBezTo>
                  <a:cubicBezTo>
                    <a:pt x="20" y="1"/>
                    <a:pt x="26" y="4"/>
                    <a:pt x="26" y="8"/>
                  </a:cubicBezTo>
                  <a:cubicBezTo>
                    <a:pt x="26" y="10"/>
                    <a:pt x="23" y="12"/>
                    <a:pt x="20" y="13"/>
                  </a:cubicBezTo>
                  <a:cubicBezTo>
                    <a:pt x="20" y="12"/>
                    <a:pt x="20" y="12"/>
                    <a:pt x="21" y="11"/>
                  </a:cubicBezTo>
                  <a:close/>
                </a:path>
              </a:pathLst>
            </a:custGeom>
            <a:solidFill>
              <a:srgbClr val="4040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02" name="Freeform 294"/>
            <p:cNvSpPr>
              <a:spLocks/>
            </p:cNvSpPr>
            <p:nvPr/>
          </p:nvSpPr>
          <p:spPr bwMode="auto">
            <a:xfrm>
              <a:off x="1514" y="2438"/>
              <a:ext cx="60" cy="31"/>
            </a:xfrm>
            <a:custGeom>
              <a:avLst/>
              <a:gdLst>
                <a:gd name="T0" fmla="*/ 27 w 27"/>
                <a:gd name="T1" fmla="*/ 6 h 14"/>
                <a:gd name="T2" fmla="*/ 13 w 27"/>
                <a:gd name="T3" fmla="*/ 0 h 14"/>
                <a:gd name="T4" fmla="*/ 0 w 27"/>
                <a:gd name="T5" fmla="*/ 8 h 14"/>
                <a:gd name="T6" fmla="*/ 14 w 27"/>
                <a:gd name="T7" fmla="*/ 14 h 14"/>
                <a:gd name="T8" fmla="*/ 27 w 27"/>
                <a:gd name="T9" fmla="*/ 6 h 14"/>
              </a:gdLst>
              <a:ahLst/>
              <a:cxnLst>
                <a:cxn ang="0">
                  <a:pos x="T0" y="T1"/>
                </a:cxn>
                <a:cxn ang="0">
                  <a:pos x="T2" y="T3"/>
                </a:cxn>
                <a:cxn ang="0">
                  <a:pos x="T4" y="T5"/>
                </a:cxn>
                <a:cxn ang="0">
                  <a:pos x="T6" y="T7"/>
                </a:cxn>
                <a:cxn ang="0">
                  <a:pos x="T8" y="T9"/>
                </a:cxn>
              </a:cxnLst>
              <a:rect l="0" t="0" r="r" b="b"/>
              <a:pathLst>
                <a:path w="27" h="14">
                  <a:moveTo>
                    <a:pt x="27" y="6"/>
                  </a:moveTo>
                  <a:cubicBezTo>
                    <a:pt x="27" y="3"/>
                    <a:pt x="20" y="0"/>
                    <a:pt x="13" y="0"/>
                  </a:cubicBezTo>
                  <a:cubicBezTo>
                    <a:pt x="6" y="1"/>
                    <a:pt x="0" y="4"/>
                    <a:pt x="0" y="8"/>
                  </a:cubicBezTo>
                  <a:cubicBezTo>
                    <a:pt x="0" y="11"/>
                    <a:pt x="6" y="14"/>
                    <a:pt x="14" y="14"/>
                  </a:cubicBezTo>
                  <a:cubicBezTo>
                    <a:pt x="21" y="13"/>
                    <a:pt x="27" y="10"/>
                    <a:pt x="27" y="6"/>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03" name="Freeform 295"/>
            <p:cNvSpPr>
              <a:spLocks/>
            </p:cNvSpPr>
            <p:nvPr/>
          </p:nvSpPr>
          <p:spPr bwMode="auto">
            <a:xfrm>
              <a:off x="1514" y="2438"/>
              <a:ext cx="58" cy="29"/>
            </a:xfrm>
            <a:custGeom>
              <a:avLst/>
              <a:gdLst>
                <a:gd name="T0" fmla="*/ 5 w 26"/>
                <a:gd name="T1" fmla="*/ 11 h 13"/>
                <a:gd name="T2" fmla="*/ 18 w 26"/>
                <a:gd name="T3" fmla="*/ 3 h 13"/>
                <a:gd name="T4" fmla="*/ 26 w 26"/>
                <a:gd name="T5" fmla="*/ 4 h 13"/>
                <a:gd name="T6" fmla="*/ 13 w 26"/>
                <a:gd name="T7" fmla="*/ 0 h 13"/>
                <a:gd name="T8" fmla="*/ 0 w 26"/>
                <a:gd name="T9" fmla="*/ 8 h 13"/>
                <a:gd name="T10" fmla="*/ 6 w 26"/>
                <a:gd name="T11" fmla="*/ 13 h 13"/>
                <a:gd name="T12" fmla="*/ 5 w 26"/>
                <a:gd name="T13" fmla="*/ 11 h 13"/>
              </a:gdLst>
              <a:ahLst/>
              <a:cxnLst>
                <a:cxn ang="0">
                  <a:pos x="T0" y="T1"/>
                </a:cxn>
                <a:cxn ang="0">
                  <a:pos x="T2" y="T3"/>
                </a:cxn>
                <a:cxn ang="0">
                  <a:pos x="T4" y="T5"/>
                </a:cxn>
                <a:cxn ang="0">
                  <a:pos x="T6" y="T7"/>
                </a:cxn>
                <a:cxn ang="0">
                  <a:pos x="T8" y="T9"/>
                </a:cxn>
                <a:cxn ang="0">
                  <a:pos x="T10" y="T11"/>
                </a:cxn>
                <a:cxn ang="0">
                  <a:pos x="T12" y="T13"/>
                </a:cxn>
              </a:cxnLst>
              <a:rect l="0" t="0" r="r" b="b"/>
              <a:pathLst>
                <a:path w="26" h="13">
                  <a:moveTo>
                    <a:pt x="5" y="11"/>
                  </a:moveTo>
                  <a:cubicBezTo>
                    <a:pt x="5" y="7"/>
                    <a:pt x="11" y="4"/>
                    <a:pt x="18" y="3"/>
                  </a:cubicBezTo>
                  <a:cubicBezTo>
                    <a:pt x="21" y="3"/>
                    <a:pt x="24" y="4"/>
                    <a:pt x="26" y="4"/>
                  </a:cubicBezTo>
                  <a:cubicBezTo>
                    <a:pt x="24" y="2"/>
                    <a:pt x="19" y="0"/>
                    <a:pt x="13" y="0"/>
                  </a:cubicBezTo>
                  <a:cubicBezTo>
                    <a:pt x="6" y="1"/>
                    <a:pt x="0" y="4"/>
                    <a:pt x="0" y="8"/>
                  </a:cubicBezTo>
                  <a:cubicBezTo>
                    <a:pt x="0" y="10"/>
                    <a:pt x="3" y="12"/>
                    <a:pt x="6" y="13"/>
                  </a:cubicBezTo>
                  <a:cubicBezTo>
                    <a:pt x="6" y="12"/>
                    <a:pt x="5" y="12"/>
                    <a:pt x="5" y="11"/>
                  </a:cubicBezTo>
                  <a:close/>
                </a:path>
              </a:pathLst>
            </a:custGeom>
            <a:solidFill>
              <a:srgbClr val="4040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04" name="Freeform 296"/>
            <p:cNvSpPr>
              <a:spLocks/>
            </p:cNvSpPr>
            <p:nvPr/>
          </p:nvSpPr>
          <p:spPr bwMode="auto">
            <a:xfrm>
              <a:off x="1511" y="2491"/>
              <a:ext cx="570" cy="89"/>
            </a:xfrm>
            <a:custGeom>
              <a:avLst/>
              <a:gdLst>
                <a:gd name="T0" fmla="*/ 128 w 256"/>
                <a:gd name="T1" fmla="*/ 11 h 40"/>
                <a:gd name="T2" fmla="*/ 0 w 256"/>
                <a:gd name="T3" fmla="*/ 0 h 40"/>
                <a:gd name="T4" fmla="*/ 10 w 256"/>
                <a:gd name="T5" fmla="*/ 12 h 40"/>
                <a:gd name="T6" fmla="*/ 18 w 256"/>
                <a:gd name="T7" fmla="*/ 31 h 40"/>
                <a:gd name="T8" fmla="*/ 128 w 256"/>
                <a:gd name="T9" fmla="*/ 40 h 40"/>
                <a:gd name="T10" fmla="*/ 238 w 256"/>
                <a:gd name="T11" fmla="*/ 31 h 40"/>
                <a:gd name="T12" fmla="*/ 246 w 256"/>
                <a:gd name="T13" fmla="*/ 12 h 40"/>
                <a:gd name="T14" fmla="*/ 256 w 256"/>
                <a:gd name="T15" fmla="*/ 0 h 40"/>
                <a:gd name="T16" fmla="*/ 128 w 256"/>
                <a:gd name="T17" fmla="*/ 1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6" h="40">
                  <a:moveTo>
                    <a:pt x="128" y="11"/>
                  </a:moveTo>
                  <a:cubicBezTo>
                    <a:pt x="83" y="9"/>
                    <a:pt x="31" y="4"/>
                    <a:pt x="0" y="0"/>
                  </a:cubicBezTo>
                  <a:cubicBezTo>
                    <a:pt x="3" y="3"/>
                    <a:pt x="6" y="7"/>
                    <a:pt x="10" y="12"/>
                  </a:cubicBezTo>
                  <a:cubicBezTo>
                    <a:pt x="16" y="21"/>
                    <a:pt x="18" y="31"/>
                    <a:pt x="18" y="31"/>
                  </a:cubicBezTo>
                  <a:cubicBezTo>
                    <a:pt x="18" y="31"/>
                    <a:pt x="79" y="38"/>
                    <a:pt x="128" y="40"/>
                  </a:cubicBezTo>
                  <a:cubicBezTo>
                    <a:pt x="177" y="38"/>
                    <a:pt x="238" y="31"/>
                    <a:pt x="238" y="31"/>
                  </a:cubicBezTo>
                  <a:cubicBezTo>
                    <a:pt x="238" y="31"/>
                    <a:pt x="240" y="21"/>
                    <a:pt x="246" y="12"/>
                  </a:cubicBezTo>
                  <a:cubicBezTo>
                    <a:pt x="249" y="7"/>
                    <a:pt x="253" y="3"/>
                    <a:pt x="256" y="0"/>
                  </a:cubicBezTo>
                  <a:cubicBezTo>
                    <a:pt x="225" y="4"/>
                    <a:pt x="173" y="9"/>
                    <a:pt x="128" y="11"/>
                  </a:cubicBez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05" name="Freeform 297"/>
            <p:cNvSpPr>
              <a:spLocks/>
            </p:cNvSpPr>
            <p:nvPr/>
          </p:nvSpPr>
          <p:spPr bwMode="auto">
            <a:xfrm>
              <a:off x="1563" y="2478"/>
              <a:ext cx="467" cy="67"/>
            </a:xfrm>
            <a:custGeom>
              <a:avLst/>
              <a:gdLst>
                <a:gd name="T0" fmla="*/ 0 w 210"/>
                <a:gd name="T1" fmla="*/ 0 h 30"/>
                <a:gd name="T2" fmla="*/ 30 w 210"/>
                <a:gd name="T3" fmla="*/ 30 h 30"/>
                <a:gd name="T4" fmla="*/ 179 w 210"/>
                <a:gd name="T5" fmla="*/ 30 h 30"/>
                <a:gd name="T6" fmla="*/ 210 w 210"/>
                <a:gd name="T7" fmla="*/ 0 h 30"/>
                <a:gd name="T8" fmla="*/ 0 w 210"/>
                <a:gd name="T9" fmla="*/ 0 h 30"/>
              </a:gdLst>
              <a:ahLst/>
              <a:cxnLst>
                <a:cxn ang="0">
                  <a:pos x="T0" y="T1"/>
                </a:cxn>
                <a:cxn ang="0">
                  <a:pos x="T2" y="T3"/>
                </a:cxn>
                <a:cxn ang="0">
                  <a:pos x="T4" y="T5"/>
                </a:cxn>
                <a:cxn ang="0">
                  <a:pos x="T6" y="T7"/>
                </a:cxn>
                <a:cxn ang="0">
                  <a:pos x="T8" y="T9"/>
                </a:cxn>
              </a:cxnLst>
              <a:rect l="0" t="0" r="r" b="b"/>
              <a:pathLst>
                <a:path w="210" h="30">
                  <a:moveTo>
                    <a:pt x="0" y="0"/>
                  </a:moveTo>
                  <a:cubicBezTo>
                    <a:pt x="0" y="17"/>
                    <a:pt x="14" y="30"/>
                    <a:pt x="30" y="30"/>
                  </a:cubicBezTo>
                  <a:cubicBezTo>
                    <a:pt x="179" y="30"/>
                    <a:pt x="179" y="30"/>
                    <a:pt x="179" y="30"/>
                  </a:cubicBezTo>
                  <a:cubicBezTo>
                    <a:pt x="196" y="30"/>
                    <a:pt x="210" y="17"/>
                    <a:pt x="210" y="0"/>
                  </a:cubicBezTo>
                  <a:lnTo>
                    <a:pt x="0" y="0"/>
                  </a:lnTo>
                  <a:close/>
                </a:path>
              </a:pathLst>
            </a:custGeom>
            <a:solidFill>
              <a:srgbClr val="0A0A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06" name="Freeform 298"/>
            <p:cNvSpPr>
              <a:spLocks/>
            </p:cNvSpPr>
            <p:nvPr/>
          </p:nvSpPr>
          <p:spPr bwMode="auto">
            <a:xfrm>
              <a:off x="1563" y="2478"/>
              <a:ext cx="100" cy="67"/>
            </a:xfrm>
            <a:custGeom>
              <a:avLst/>
              <a:gdLst>
                <a:gd name="T0" fmla="*/ 45 w 45"/>
                <a:gd name="T1" fmla="*/ 0 h 30"/>
                <a:gd name="T2" fmla="*/ 0 w 45"/>
                <a:gd name="T3" fmla="*/ 0 h 30"/>
                <a:gd name="T4" fmla="*/ 30 w 45"/>
                <a:gd name="T5" fmla="*/ 30 h 30"/>
                <a:gd name="T6" fmla="*/ 45 w 45"/>
                <a:gd name="T7" fmla="*/ 30 h 30"/>
                <a:gd name="T8" fmla="*/ 45 w 45"/>
                <a:gd name="T9" fmla="*/ 0 h 30"/>
              </a:gdLst>
              <a:ahLst/>
              <a:cxnLst>
                <a:cxn ang="0">
                  <a:pos x="T0" y="T1"/>
                </a:cxn>
                <a:cxn ang="0">
                  <a:pos x="T2" y="T3"/>
                </a:cxn>
                <a:cxn ang="0">
                  <a:pos x="T4" y="T5"/>
                </a:cxn>
                <a:cxn ang="0">
                  <a:pos x="T6" y="T7"/>
                </a:cxn>
                <a:cxn ang="0">
                  <a:pos x="T8" y="T9"/>
                </a:cxn>
              </a:cxnLst>
              <a:rect l="0" t="0" r="r" b="b"/>
              <a:pathLst>
                <a:path w="45" h="30">
                  <a:moveTo>
                    <a:pt x="45" y="0"/>
                  </a:moveTo>
                  <a:cubicBezTo>
                    <a:pt x="0" y="0"/>
                    <a:pt x="0" y="0"/>
                    <a:pt x="0" y="0"/>
                  </a:cubicBezTo>
                  <a:cubicBezTo>
                    <a:pt x="0" y="17"/>
                    <a:pt x="14" y="30"/>
                    <a:pt x="30" y="30"/>
                  </a:cubicBezTo>
                  <a:cubicBezTo>
                    <a:pt x="45" y="30"/>
                    <a:pt x="45" y="30"/>
                    <a:pt x="45" y="30"/>
                  </a:cubicBezTo>
                  <a:lnTo>
                    <a:pt x="45" y="0"/>
                  </a:lnTo>
                  <a:close/>
                </a:path>
              </a:pathLst>
            </a:custGeom>
            <a:solidFill>
              <a:srgbClr val="4040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07" name="Freeform 299"/>
            <p:cNvSpPr>
              <a:spLocks/>
            </p:cNvSpPr>
            <p:nvPr/>
          </p:nvSpPr>
          <p:spPr bwMode="auto">
            <a:xfrm>
              <a:off x="1930" y="2478"/>
              <a:ext cx="100" cy="67"/>
            </a:xfrm>
            <a:custGeom>
              <a:avLst/>
              <a:gdLst>
                <a:gd name="T0" fmla="*/ 0 w 45"/>
                <a:gd name="T1" fmla="*/ 0 h 30"/>
                <a:gd name="T2" fmla="*/ 0 w 45"/>
                <a:gd name="T3" fmla="*/ 30 h 30"/>
                <a:gd name="T4" fmla="*/ 14 w 45"/>
                <a:gd name="T5" fmla="*/ 30 h 30"/>
                <a:gd name="T6" fmla="*/ 45 w 45"/>
                <a:gd name="T7" fmla="*/ 0 h 30"/>
                <a:gd name="T8" fmla="*/ 0 w 45"/>
                <a:gd name="T9" fmla="*/ 0 h 30"/>
              </a:gdLst>
              <a:ahLst/>
              <a:cxnLst>
                <a:cxn ang="0">
                  <a:pos x="T0" y="T1"/>
                </a:cxn>
                <a:cxn ang="0">
                  <a:pos x="T2" y="T3"/>
                </a:cxn>
                <a:cxn ang="0">
                  <a:pos x="T4" y="T5"/>
                </a:cxn>
                <a:cxn ang="0">
                  <a:pos x="T6" y="T7"/>
                </a:cxn>
                <a:cxn ang="0">
                  <a:pos x="T8" y="T9"/>
                </a:cxn>
              </a:cxnLst>
              <a:rect l="0" t="0" r="r" b="b"/>
              <a:pathLst>
                <a:path w="45" h="30">
                  <a:moveTo>
                    <a:pt x="0" y="0"/>
                  </a:moveTo>
                  <a:cubicBezTo>
                    <a:pt x="0" y="30"/>
                    <a:pt x="0" y="30"/>
                    <a:pt x="0" y="30"/>
                  </a:cubicBezTo>
                  <a:cubicBezTo>
                    <a:pt x="14" y="30"/>
                    <a:pt x="14" y="30"/>
                    <a:pt x="14" y="30"/>
                  </a:cubicBezTo>
                  <a:cubicBezTo>
                    <a:pt x="31" y="30"/>
                    <a:pt x="45" y="17"/>
                    <a:pt x="45" y="0"/>
                  </a:cubicBezTo>
                  <a:lnTo>
                    <a:pt x="0" y="0"/>
                  </a:lnTo>
                  <a:close/>
                </a:path>
              </a:pathLst>
            </a:custGeom>
            <a:solidFill>
              <a:srgbClr val="4040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08" name="Freeform 300"/>
            <p:cNvSpPr>
              <a:spLocks/>
            </p:cNvSpPr>
            <p:nvPr/>
          </p:nvSpPr>
          <p:spPr bwMode="auto">
            <a:xfrm>
              <a:off x="1723" y="2538"/>
              <a:ext cx="147" cy="47"/>
            </a:xfrm>
            <a:custGeom>
              <a:avLst/>
              <a:gdLst>
                <a:gd name="T0" fmla="*/ 66 w 66"/>
                <a:gd name="T1" fmla="*/ 5 h 21"/>
                <a:gd name="T2" fmla="*/ 61 w 66"/>
                <a:gd name="T3" fmla="*/ 0 h 21"/>
                <a:gd name="T4" fmla="*/ 5 w 66"/>
                <a:gd name="T5" fmla="*/ 0 h 21"/>
                <a:gd name="T6" fmla="*/ 0 w 66"/>
                <a:gd name="T7" fmla="*/ 5 h 21"/>
                <a:gd name="T8" fmla="*/ 0 w 66"/>
                <a:gd name="T9" fmla="*/ 16 h 21"/>
                <a:gd name="T10" fmla="*/ 5 w 66"/>
                <a:gd name="T11" fmla="*/ 21 h 21"/>
                <a:gd name="T12" fmla="*/ 61 w 66"/>
                <a:gd name="T13" fmla="*/ 21 h 21"/>
                <a:gd name="T14" fmla="*/ 66 w 66"/>
                <a:gd name="T15" fmla="*/ 16 h 21"/>
                <a:gd name="T16" fmla="*/ 66 w 66"/>
                <a:gd name="T17" fmla="*/ 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21">
                  <a:moveTo>
                    <a:pt x="66" y="5"/>
                  </a:moveTo>
                  <a:cubicBezTo>
                    <a:pt x="66" y="2"/>
                    <a:pt x="64" y="0"/>
                    <a:pt x="61" y="0"/>
                  </a:cubicBezTo>
                  <a:cubicBezTo>
                    <a:pt x="5" y="0"/>
                    <a:pt x="5" y="0"/>
                    <a:pt x="5" y="0"/>
                  </a:cubicBezTo>
                  <a:cubicBezTo>
                    <a:pt x="2" y="0"/>
                    <a:pt x="0" y="2"/>
                    <a:pt x="0" y="5"/>
                  </a:cubicBezTo>
                  <a:cubicBezTo>
                    <a:pt x="0" y="16"/>
                    <a:pt x="0" y="16"/>
                    <a:pt x="0" y="16"/>
                  </a:cubicBezTo>
                  <a:cubicBezTo>
                    <a:pt x="0" y="19"/>
                    <a:pt x="2" y="21"/>
                    <a:pt x="5" y="21"/>
                  </a:cubicBezTo>
                  <a:cubicBezTo>
                    <a:pt x="61" y="21"/>
                    <a:pt x="61" y="21"/>
                    <a:pt x="61" y="21"/>
                  </a:cubicBezTo>
                  <a:cubicBezTo>
                    <a:pt x="64" y="21"/>
                    <a:pt x="66" y="19"/>
                    <a:pt x="66" y="16"/>
                  </a:cubicBezTo>
                  <a:lnTo>
                    <a:pt x="66"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09" name="Freeform 301"/>
            <p:cNvSpPr>
              <a:spLocks noEditPoints="1"/>
            </p:cNvSpPr>
            <p:nvPr/>
          </p:nvSpPr>
          <p:spPr bwMode="auto">
            <a:xfrm>
              <a:off x="1721" y="2536"/>
              <a:ext cx="151" cy="51"/>
            </a:xfrm>
            <a:custGeom>
              <a:avLst/>
              <a:gdLst>
                <a:gd name="T0" fmla="*/ 62 w 68"/>
                <a:gd name="T1" fmla="*/ 23 h 23"/>
                <a:gd name="T2" fmla="*/ 6 w 68"/>
                <a:gd name="T3" fmla="*/ 23 h 23"/>
                <a:gd name="T4" fmla="*/ 0 w 68"/>
                <a:gd name="T5" fmla="*/ 17 h 23"/>
                <a:gd name="T6" fmla="*/ 0 w 68"/>
                <a:gd name="T7" fmla="*/ 6 h 23"/>
                <a:gd name="T8" fmla="*/ 6 w 68"/>
                <a:gd name="T9" fmla="*/ 0 h 23"/>
                <a:gd name="T10" fmla="*/ 62 w 68"/>
                <a:gd name="T11" fmla="*/ 0 h 23"/>
                <a:gd name="T12" fmla="*/ 68 w 68"/>
                <a:gd name="T13" fmla="*/ 6 h 23"/>
                <a:gd name="T14" fmla="*/ 68 w 68"/>
                <a:gd name="T15" fmla="*/ 17 h 23"/>
                <a:gd name="T16" fmla="*/ 62 w 68"/>
                <a:gd name="T17" fmla="*/ 23 h 23"/>
                <a:gd name="T18" fmla="*/ 6 w 68"/>
                <a:gd name="T19" fmla="*/ 2 h 23"/>
                <a:gd name="T20" fmla="*/ 2 w 68"/>
                <a:gd name="T21" fmla="*/ 6 h 23"/>
                <a:gd name="T22" fmla="*/ 2 w 68"/>
                <a:gd name="T23" fmla="*/ 17 h 23"/>
                <a:gd name="T24" fmla="*/ 6 w 68"/>
                <a:gd name="T25" fmla="*/ 20 h 23"/>
                <a:gd name="T26" fmla="*/ 62 w 68"/>
                <a:gd name="T27" fmla="*/ 20 h 23"/>
                <a:gd name="T28" fmla="*/ 66 w 68"/>
                <a:gd name="T29" fmla="*/ 17 h 23"/>
                <a:gd name="T30" fmla="*/ 66 w 68"/>
                <a:gd name="T31" fmla="*/ 6 h 23"/>
                <a:gd name="T32" fmla="*/ 62 w 68"/>
                <a:gd name="T33" fmla="*/ 2 h 23"/>
                <a:gd name="T34" fmla="*/ 6 w 68"/>
                <a:gd name="T35"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8" h="23">
                  <a:moveTo>
                    <a:pt x="62" y="23"/>
                  </a:moveTo>
                  <a:cubicBezTo>
                    <a:pt x="6" y="23"/>
                    <a:pt x="6" y="23"/>
                    <a:pt x="6" y="23"/>
                  </a:cubicBezTo>
                  <a:cubicBezTo>
                    <a:pt x="2" y="23"/>
                    <a:pt x="0" y="20"/>
                    <a:pt x="0" y="17"/>
                  </a:cubicBezTo>
                  <a:cubicBezTo>
                    <a:pt x="0" y="6"/>
                    <a:pt x="0" y="6"/>
                    <a:pt x="0" y="6"/>
                  </a:cubicBezTo>
                  <a:cubicBezTo>
                    <a:pt x="0" y="2"/>
                    <a:pt x="2" y="0"/>
                    <a:pt x="6" y="0"/>
                  </a:cubicBezTo>
                  <a:cubicBezTo>
                    <a:pt x="62" y="0"/>
                    <a:pt x="62" y="0"/>
                    <a:pt x="62" y="0"/>
                  </a:cubicBezTo>
                  <a:cubicBezTo>
                    <a:pt x="66" y="0"/>
                    <a:pt x="68" y="2"/>
                    <a:pt x="68" y="6"/>
                  </a:cubicBezTo>
                  <a:cubicBezTo>
                    <a:pt x="68" y="17"/>
                    <a:pt x="68" y="17"/>
                    <a:pt x="68" y="17"/>
                  </a:cubicBezTo>
                  <a:cubicBezTo>
                    <a:pt x="68" y="20"/>
                    <a:pt x="66" y="23"/>
                    <a:pt x="62" y="23"/>
                  </a:cubicBezTo>
                  <a:close/>
                  <a:moveTo>
                    <a:pt x="6" y="2"/>
                  </a:moveTo>
                  <a:cubicBezTo>
                    <a:pt x="4" y="2"/>
                    <a:pt x="2" y="4"/>
                    <a:pt x="2" y="6"/>
                  </a:cubicBezTo>
                  <a:cubicBezTo>
                    <a:pt x="2" y="17"/>
                    <a:pt x="2" y="17"/>
                    <a:pt x="2" y="17"/>
                  </a:cubicBezTo>
                  <a:cubicBezTo>
                    <a:pt x="2" y="19"/>
                    <a:pt x="4" y="20"/>
                    <a:pt x="6" y="20"/>
                  </a:cubicBezTo>
                  <a:cubicBezTo>
                    <a:pt x="62" y="20"/>
                    <a:pt x="62" y="20"/>
                    <a:pt x="62" y="20"/>
                  </a:cubicBezTo>
                  <a:cubicBezTo>
                    <a:pt x="64" y="20"/>
                    <a:pt x="66" y="19"/>
                    <a:pt x="66" y="17"/>
                  </a:cubicBezTo>
                  <a:cubicBezTo>
                    <a:pt x="66" y="6"/>
                    <a:pt x="66" y="6"/>
                    <a:pt x="66" y="6"/>
                  </a:cubicBezTo>
                  <a:cubicBezTo>
                    <a:pt x="66" y="4"/>
                    <a:pt x="64" y="2"/>
                    <a:pt x="62" y="2"/>
                  </a:cubicBezTo>
                  <a:lnTo>
                    <a:pt x="6" y="2"/>
                  </a:lnTo>
                  <a:close/>
                </a:path>
              </a:pathLst>
            </a:custGeom>
            <a:solidFill>
              <a:srgbClr val="CD20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10" name="Freeform 302"/>
            <p:cNvSpPr>
              <a:spLocks/>
            </p:cNvSpPr>
            <p:nvPr/>
          </p:nvSpPr>
          <p:spPr bwMode="auto">
            <a:xfrm>
              <a:off x="1727" y="2255"/>
              <a:ext cx="34" cy="80"/>
            </a:xfrm>
            <a:custGeom>
              <a:avLst/>
              <a:gdLst>
                <a:gd name="T0" fmla="*/ 0 w 15"/>
                <a:gd name="T1" fmla="*/ 1 h 36"/>
                <a:gd name="T2" fmla="*/ 0 w 15"/>
                <a:gd name="T3" fmla="*/ 36 h 36"/>
                <a:gd name="T4" fmla="*/ 15 w 15"/>
                <a:gd name="T5" fmla="*/ 36 h 36"/>
                <a:gd name="T6" fmla="*/ 15 w 15"/>
                <a:gd name="T7" fmla="*/ 0 h 36"/>
                <a:gd name="T8" fmla="*/ 0 w 15"/>
                <a:gd name="T9" fmla="*/ 1 h 36"/>
              </a:gdLst>
              <a:ahLst/>
              <a:cxnLst>
                <a:cxn ang="0">
                  <a:pos x="T0" y="T1"/>
                </a:cxn>
                <a:cxn ang="0">
                  <a:pos x="T2" y="T3"/>
                </a:cxn>
                <a:cxn ang="0">
                  <a:pos x="T4" y="T5"/>
                </a:cxn>
                <a:cxn ang="0">
                  <a:pos x="T6" y="T7"/>
                </a:cxn>
                <a:cxn ang="0">
                  <a:pos x="T8" y="T9"/>
                </a:cxn>
              </a:cxnLst>
              <a:rect l="0" t="0" r="r" b="b"/>
              <a:pathLst>
                <a:path w="15" h="36">
                  <a:moveTo>
                    <a:pt x="0" y="1"/>
                  </a:moveTo>
                  <a:cubicBezTo>
                    <a:pt x="0" y="36"/>
                    <a:pt x="0" y="36"/>
                    <a:pt x="0" y="36"/>
                  </a:cubicBezTo>
                  <a:cubicBezTo>
                    <a:pt x="15" y="36"/>
                    <a:pt x="15" y="36"/>
                    <a:pt x="15" y="36"/>
                  </a:cubicBezTo>
                  <a:cubicBezTo>
                    <a:pt x="15" y="0"/>
                    <a:pt x="15" y="0"/>
                    <a:pt x="15" y="0"/>
                  </a:cubicBezTo>
                  <a:cubicBezTo>
                    <a:pt x="10" y="0"/>
                    <a:pt x="5" y="0"/>
                    <a:pt x="0" y="1"/>
                  </a:cubicBezTo>
                  <a:close/>
                </a:path>
              </a:pathLst>
            </a:custGeom>
            <a:solidFill>
              <a:srgbClr val="CD20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11" name="Freeform 303"/>
            <p:cNvSpPr>
              <a:spLocks/>
            </p:cNvSpPr>
            <p:nvPr/>
          </p:nvSpPr>
          <p:spPr bwMode="auto">
            <a:xfrm>
              <a:off x="1830" y="2253"/>
              <a:ext cx="35" cy="82"/>
            </a:xfrm>
            <a:custGeom>
              <a:avLst/>
              <a:gdLst>
                <a:gd name="T0" fmla="*/ 16 w 16"/>
                <a:gd name="T1" fmla="*/ 1 h 37"/>
                <a:gd name="T2" fmla="*/ 0 w 16"/>
                <a:gd name="T3" fmla="*/ 0 h 37"/>
                <a:gd name="T4" fmla="*/ 0 w 16"/>
                <a:gd name="T5" fmla="*/ 37 h 37"/>
                <a:gd name="T6" fmla="*/ 16 w 16"/>
                <a:gd name="T7" fmla="*/ 37 h 37"/>
                <a:gd name="T8" fmla="*/ 16 w 16"/>
                <a:gd name="T9" fmla="*/ 1 h 37"/>
              </a:gdLst>
              <a:ahLst/>
              <a:cxnLst>
                <a:cxn ang="0">
                  <a:pos x="T0" y="T1"/>
                </a:cxn>
                <a:cxn ang="0">
                  <a:pos x="T2" y="T3"/>
                </a:cxn>
                <a:cxn ang="0">
                  <a:pos x="T4" y="T5"/>
                </a:cxn>
                <a:cxn ang="0">
                  <a:pos x="T6" y="T7"/>
                </a:cxn>
                <a:cxn ang="0">
                  <a:pos x="T8" y="T9"/>
                </a:cxn>
              </a:cxnLst>
              <a:rect l="0" t="0" r="r" b="b"/>
              <a:pathLst>
                <a:path w="16" h="37">
                  <a:moveTo>
                    <a:pt x="16" y="1"/>
                  </a:moveTo>
                  <a:cubicBezTo>
                    <a:pt x="11" y="1"/>
                    <a:pt x="6" y="1"/>
                    <a:pt x="0" y="0"/>
                  </a:cubicBezTo>
                  <a:cubicBezTo>
                    <a:pt x="0" y="37"/>
                    <a:pt x="0" y="37"/>
                    <a:pt x="0" y="37"/>
                  </a:cubicBezTo>
                  <a:cubicBezTo>
                    <a:pt x="16" y="37"/>
                    <a:pt x="16" y="37"/>
                    <a:pt x="16" y="37"/>
                  </a:cubicBezTo>
                  <a:lnTo>
                    <a:pt x="16" y="1"/>
                  </a:lnTo>
                  <a:close/>
                </a:path>
              </a:pathLst>
            </a:custGeom>
            <a:solidFill>
              <a:srgbClr val="B11F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12" name="Freeform 304"/>
            <p:cNvSpPr>
              <a:spLocks/>
            </p:cNvSpPr>
            <p:nvPr/>
          </p:nvSpPr>
          <p:spPr bwMode="auto">
            <a:xfrm>
              <a:off x="1516" y="2328"/>
              <a:ext cx="559" cy="9"/>
            </a:xfrm>
            <a:custGeom>
              <a:avLst/>
              <a:gdLst>
                <a:gd name="T0" fmla="*/ 126 w 251"/>
                <a:gd name="T1" fmla="*/ 0 h 4"/>
                <a:gd name="T2" fmla="*/ 1 w 251"/>
                <a:gd name="T3" fmla="*/ 0 h 4"/>
                <a:gd name="T4" fmla="*/ 0 w 251"/>
                <a:gd name="T5" fmla="*/ 4 h 4"/>
                <a:gd name="T6" fmla="*/ 126 w 251"/>
                <a:gd name="T7" fmla="*/ 4 h 4"/>
                <a:gd name="T8" fmla="*/ 251 w 251"/>
                <a:gd name="T9" fmla="*/ 4 h 4"/>
                <a:gd name="T10" fmla="*/ 251 w 251"/>
                <a:gd name="T11" fmla="*/ 0 h 4"/>
                <a:gd name="T12" fmla="*/ 126 w 251"/>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251" h="4">
                  <a:moveTo>
                    <a:pt x="126" y="0"/>
                  </a:moveTo>
                  <a:cubicBezTo>
                    <a:pt x="1" y="0"/>
                    <a:pt x="1" y="0"/>
                    <a:pt x="1" y="0"/>
                  </a:cubicBezTo>
                  <a:cubicBezTo>
                    <a:pt x="1" y="1"/>
                    <a:pt x="0" y="3"/>
                    <a:pt x="0" y="4"/>
                  </a:cubicBezTo>
                  <a:cubicBezTo>
                    <a:pt x="126" y="4"/>
                    <a:pt x="126" y="4"/>
                    <a:pt x="126" y="4"/>
                  </a:cubicBezTo>
                  <a:cubicBezTo>
                    <a:pt x="251" y="4"/>
                    <a:pt x="251" y="4"/>
                    <a:pt x="251" y="4"/>
                  </a:cubicBezTo>
                  <a:cubicBezTo>
                    <a:pt x="251" y="3"/>
                    <a:pt x="251" y="1"/>
                    <a:pt x="251" y="0"/>
                  </a:cubicBezTo>
                  <a:lnTo>
                    <a:pt x="126" y="0"/>
                  </a:lnTo>
                  <a:close/>
                </a:path>
              </a:pathLst>
            </a:custGeom>
            <a:solidFill>
              <a:srgbClr val="0A0A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13" name="Freeform 305"/>
            <p:cNvSpPr>
              <a:spLocks/>
            </p:cNvSpPr>
            <p:nvPr/>
          </p:nvSpPr>
          <p:spPr bwMode="auto">
            <a:xfrm>
              <a:off x="1917" y="2293"/>
              <a:ext cx="135" cy="38"/>
            </a:xfrm>
            <a:custGeom>
              <a:avLst/>
              <a:gdLst>
                <a:gd name="T0" fmla="*/ 61 w 61"/>
                <a:gd name="T1" fmla="*/ 15 h 17"/>
                <a:gd name="T2" fmla="*/ 28 w 61"/>
                <a:gd name="T3" fmla="*/ 3 h 17"/>
                <a:gd name="T4" fmla="*/ 0 w 61"/>
                <a:gd name="T5" fmla="*/ 17 h 17"/>
                <a:gd name="T6" fmla="*/ 61 w 61"/>
                <a:gd name="T7" fmla="*/ 17 h 17"/>
                <a:gd name="T8" fmla="*/ 61 w 61"/>
                <a:gd name="T9" fmla="*/ 15 h 17"/>
              </a:gdLst>
              <a:ahLst/>
              <a:cxnLst>
                <a:cxn ang="0">
                  <a:pos x="T0" y="T1"/>
                </a:cxn>
                <a:cxn ang="0">
                  <a:pos x="T2" y="T3"/>
                </a:cxn>
                <a:cxn ang="0">
                  <a:pos x="T4" y="T5"/>
                </a:cxn>
                <a:cxn ang="0">
                  <a:pos x="T6" y="T7"/>
                </a:cxn>
                <a:cxn ang="0">
                  <a:pos x="T8" y="T9"/>
                </a:cxn>
              </a:cxnLst>
              <a:rect l="0" t="0" r="r" b="b"/>
              <a:pathLst>
                <a:path w="61" h="17">
                  <a:moveTo>
                    <a:pt x="61" y="15"/>
                  </a:moveTo>
                  <a:cubicBezTo>
                    <a:pt x="60" y="6"/>
                    <a:pt x="45" y="0"/>
                    <a:pt x="28" y="3"/>
                  </a:cubicBezTo>
                  <a:cubicBezTo>
                    <a:pt x="15" y="4"/>
                    <a:pt x="4" y="10"/>
                    <a:pt x="0" y="17"/>
                  </a:cubicBezTo>
                  <a:cubicBezTo>
                    <a:pt x="61" y="17"/>
                    <a:pt x="61" y="17"/>
                    <a:pt x="61" y="17"/>
                  </a:cubicBezTo>
                  <a:cubicBezTo>
                    <a:pt x="61" y="16"/>
                    <a:pt x="61" y="16"/>
                    <a:pt x="61" y="15"/>
                  </a:cubicBezTo>
                  <a:close/>
                </a:path>
              </a:pathLst>
            </a:custGeom>
            <a:solidFill>
              <a:srgbClr val="0A0A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14" name="Freeform 306"/>
            <p:cNvSpPr>
              <a:spLocks/>
            </p:cNvSpPr>
            <p:nvPr/>
          </p:nvSpPr>
          <p:spPr bwMode="auto">
            <a:xfrm>
              <a:off x="1914" y="2297"/>
              <a:ext cx="138" cy="85"/>
            </a:xfrm>
            <a:custGeom>
              <a:avLst/>
              <a:gdLst>
                <a:gd name="T0" fmla="*/ 61 w 62"/>
                <a:gd name="T1" fmla="*/ 15 h 38"/>
                <a:gd name="T2" fmla="*/ 29 w 62"/>
                <a:gd name="T3" fmla="*/ 2 h 38"/>
                <a:gd name="T4" fmla="*/ 2 w 62"/>
                <a:gd name="T5" fmla="*/ 23 h 38"/>
                <a:gd name="T6" fmla="*/ 34 w 62"/>
                <a:gd name="T7" fmla="*/ 36 h 38"/>
                <a:gd name="T8" fmla="*/ 61 w 62"/>
                <a:gd name="T9" fmla="*/ 15 h 38"/>
              </a:gdLst>
              <a:ahLst/>
              <a:cxnLst>
                <a:cxn ang="0">
                  <a:pos x="T0" y="T1"/>
                </a:cxn>
                <a:cxn ang="0">
                  <a:pos x="T2" y="T3"/>
                </a:cxn>
                <a:cxn ang="0">
                  <a:pos x="T4" y="T5"/>
                </a:cxn>
                <a:cxn ang="0">
                  <a:pos x="T6" y="T7"/>
                </a:cxn>
                <a:cxn ang="0">
                  <a:pos x="T8" y="T9"/>
                </a:cxn>
              </a:cxnLst>
              <a:rect l="0" t="0" r="r" b="b"/>
              <a:pathLst>
                <a:path w="62" h="38">
                  <a:moveTo>
                    <a:pt x="61" y="15"/>
                  </a:moveTo>
                  <a:cubicBezTo>
                    <a:pt x="60" y="6"/>
                    <a:pt x="46" y="0"/>
                    <a:pt x="29" y="2"/>
                  </a:cubicBezTo>
                  <a:cubicBezTo>
                    <a:pt x="13" y="5"/>
                    <a:pt x="0" y="14"/>
                    <a:pt x="2" y="23"/>
                  </a:cubicBezTo>
                  <a:cubicBezTo>
                    <a:pt x="3" y="32"/>
                    <a:pt x="17" y="38"/>
                    <a:pt x="34" y="36"/>
                  </a:cubicBezTo>
                  <a:cubicBezTo>
                    <a:pt x="50" y="33"/>
                    <a:pt x="62" y="24"/>
                    <a:pt x="61" y="15"/>
                  </a:cubicBezTo>
                  <a:close/>
                </a:path>
              </a:pathLst>
            </a:custGeom>
            <a:solidFill>
              <a:srgbClr val="FFF2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15" name="Freeform 307"/>
            <p:cNvSpPr>
              <a:spLocks/>
            </p:cNvSpPr>
            <p:nvPr/>
          </p:nvSpPr>
          <p:spPr bwMode="auto">
            <a:xfrm>
              <a:off x="2037" y="2355"/>
              <a:ext cx="42" cy="25"/>
            </a:xfrm>
            <a:custGeom>
              <a:avLst/>
              <a:gdLst>
                <a:gd name="T0" fmla="*/ 18 w 19"/>
                <a:gd name="T1" fmla="*/ 4 h 11"/>
                <a:gd name="T2" fmla="*/ 9 w 19"/>
                <a:gd name="T3" fmla="*/ 0 h 11"/>
                <a:gd name="T4" fmla="*/ 0 w 19"/>
                <a:gd name="T5" fmla="*/ 7 h 11"/>
                <a:gd name="T6" fmla="*/ 10 w 19"/>
                <a:gd name="T7" fmla="*/ 10 h 11"/>
                <a:gd name="T8" fmla="*/ 18 w 19"/>
                <a:gd name="T9" fmla="*/ 4 h 11"/>
              </a:gdLst>
              <a:ahLst/>
              <a:cxnLst>
                <a:cxn ang="0">
                  <a:pos x="T0" y="T1"/>
                </a:cxn>
                <a:cxn ang="0">
                  <a:pos x="T2" y="T3"/>
                </a:cxn>
                <a:cxn ang="0">
                  <a:pos x="T4" y="T5"/>
                </a:cxn>
                <a:cxn ang="0">
                  <a:pos x="T6" y="T7"/>
                </a:cxn>
                <a:cxn ang="0">
                  <a:pos x="T8" y="T9"/>
                </a:cxn>
              </a:cxnLst>
              <a:rect l="0" t="0" r="r" b="b"/>
              <a:pathLst>
                <a:path w="19" h="11">
                  <a:moveTo>
                    <a:pt x="18" y="4"/>
                  </a:moveTo>
                  <a:cubicBezTo>
                    <a:pt x="18" y="1"/>
                    <a:pt x="14" y="0"/>
                    <a:pt x="9" y="0"/>
                  </a:cubicBezTo>
                  <a:cubicBezTo>
                    <a:pt x="4" y="1"/>
                    <a:pt x="0" y="4"/>
                    <a:pt x="0" y="7"/>
                  </a:cubicBezTo>
                  <a:cubicBezTo>
                    <a:pt x="1" y="9"/>
                    <a:pt x="5" y="11"/>
                    <a:pt x="10" y="10"/>
                  </a:cubicBezTo>
                  <a:cubicBezTo>
                    <a:pt x="15" y="10"/>
                    <a:pt x="19" y="7"/>
                    <a:pt x="18" y="4"/>
                  </a:cubicBezTo>
                  <a:close/>
                </a:path>
              </a:pathLst>
            </a:custGeom>
            <a:solidFill>
              <a:srgbClr val="7611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16" name="Freeform 308"/>
            <p:cNvSpPr>
              <a:spLocks/>
            </p:cNvSpPr>
            <p:nvPr/>
          </p:nvSpPr>
          <p:spPr bwMode="auto">
            <a:xfrm>
              <a:off x="2041" y="2357"/>
              <a:ext cx="34" cy="20"/>
            </a:xfrm>
            <a:custGeom>
              <a:avLst/>
              <a:gdLst>
                <a:gd name="T0" fmla="*/ 15 w 15"/>
                <a:gd name="T1" fmla="*/ 3 h 9"/>
                <a:gd name="T2" fmla="*/ 7 w 15"/>
                <a:gd name="T3" fmla="*/ 0 h 9"/>
                <a:gd name="T4" fmla="*/ 0 w 15"/>
                <a:gd name="T5" fmla="*/ 5 h 9"/>
                <a:gd name="T6" fmla="*/ 8 w 15"/>
                <a:gd name="T7" fmla="*/ 8 h 9"/>
                <a:gd name="T8" fmla="*/ 15 w 15"/>
                <a:gd name="T9" fmla="*/ 3 h 9"/>
              </a:gdLst>
              <a:ahLst/>
              <a:cxnLst>
                <a:cxn ang="0">
                  <a:pos x="T0" y="T1"/>
                </a:cxn>
                <a:cxn ang="0">
                  <a:pos x="T2" y="T3"/>
                </a:cxn>
                <a:cxn ang="0">
                  <a:pos x="T4" y="T5"/>
                </a:cxn>
                <a:cxn ang="0">
                  <a:pos x="T6" y="T7"/>
                </a:cxn>
                <a:cxn ang="0">
                  <a:pos x="T8" y="T9"/>
                </a:cxn>
              </a:cxnLst>
              <a:rect l="0" t="0" r="r" b="b"/>
              <a:pathLst>
                <a:path w="15" h="9">
                  <a:moveTo>
                    <a:pt x="15" y="3"/>
                  </a:moveTo>
                  <a:cubicBezTo>
                    <a:pt x="15" y="1"/>
                    <a:pt x="11" y="0"/>
                    <a:pt x="7" y="0"/>
                  </a:cubicBezTo>
                  <a:cubicBezTo>
                    <a:pt x="3" y="1"/>
                    <a:pt x="0" y="3"/>
                    <a:pt x="0" y="5"/>
                  </a:cubicBezTo>
                  <a:cubicBezTo>
                    <a:pt x="0" y="8"/>
                    <a:pt x="4" y="9"/>
                    <a:pt x="8" y="8"/>
                  </a:cubicBezTo>
                  <a:cubicBezTo>
                    <a:pt x="12" y="8"/>
                    <a:pt x="15" y="6"/>
                    <a:pt x="15" y="3"/>
                  </a:cubicBezTo>
                  <a:close/>
                </a:path>
              </a:pathLst>
            </a:custGeom>
            <a:solidFill>
              <a:srgbClr val="F05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17" name="Oval 309"/>
            <p:cNvSpPr>
              <a:spLocks noChangeArrowheads="1"/>
            </p:cNvSpPr>
            <p:nvPr/>
          </p:nvSpPr>
          <p:spPr bwMode="auto">
            <a:xfrm>
              <a:off x="1946" y="2317"/>
              <a:ext cx="44" cy="45"/>
            </a:xfrm>
            <a:prstGeom prst="ellipse">
              <a:avLst/>
            </a:prstGeom>
            <a:solidFill>
              <a:srgbClr val="EBD5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18" name="Oval 310"/>
            <p:cNvSpPr>
              <a:spLocks noChangeArrowheads="1"/>
            </p:cNvSpPr>
            <p:nvPr/>
          </p:nvSpPr>
          <p:spPr bwMode="auto">
            <a:xfrm>
              <a:off x="1999" y="2315"/>
              <a:ext cx="33" cy="31"/>
            </a:xfrm>
            <a:prstGeom prst="ellipse">
              <a:avLst/>
            </a:prstGeom>
            <a:solidFill>
              <a:srgbClr val="EBD5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19" name="Freeform 311"/>
            <p:cNvSpPr>
              <a:spLocks/>
            </p:cNvSpPr>
            <p:nvPr/>
          </p:nvSpPr>
          <p:spPr bwMode="auto">
            <a:xfrm>
              <a:off x="1540" y="2293"/>
              <a:ext cx="134" cy="38"/>
            </a:xfrm>
            <a:custGeom>
              <a:avLst/>
              <a:gdLst>
                <a:gd name="T0" fmla="*/ 0 w 60"/>
                <a:gd name="T1" fmla="*/ 15 h 17"/>
                <a:gd name="T2" fmla="*/ 33 w 60"/>
                <a:gd name="T3" fmla="*/ 3 h 17"/>
                <a:gd name="T4" fmla="*/ 60 w 60"/>
                <a:gd name="T5" fmla="*/ 17 h 17"/>
                <a:gd name="T6" fmla="*/ 0 w 60"/>
                <a:gd name="T7" fmla="*/ 17 h 17"/>
                <a:gd name="T8" fmla="*/ 0 w 60"/>
                <a:gd name="T9" fmla="*/ 15 h 17"/>
              </a:gdLst>
              <a:ahLst/>
              <a:cxnLst>
                <a:cxn ang="0">
                  <a:pos x="T0" y="T1"/>
                </a:cxn>
                <a:cxn ang="0">
                  <a:pos x="T2" y="T3"/>
                </a:cxn>
                <a:cxn ang="0">
                  <a:pos x="T4" y="T5"/>
                </a:cxn>
                <a:cxn ang="0">
                  <a:pos x="T6" y="T7"/>
                </a:cxn>
                <a:cxn ang="0">
                  <a:pos x="T8" y="T9"/>
                </a:cxn>
              </a:cxnLst>
              <a:rect l="0" t="0" r="r" b="b"/>
              <a:pathLst>
                <a:path w="60" h="17">
                  <a:moveTo>
                    <a:pt x="0" y="15"/>
                  </a:moveTo>
                  <a:cubicBezTo>
                    <a:pt x="1" y="6"/>
                    <a:pt x="16" y="0"/>
                    <a:pt x="33" y="3"/>
                  </a:cubicBezTo>
                  <a:cubicBezTo>
                    <a:pt x="46" y="4"/>
                    <a:pt x="57" y="10"/>
                    <a:pt x="60" y="17"/>
                  </a:cubicBezTo>
                  <a:cubicBezTo>
                    <a:pt x="0" y="17"/>
                    <a:pt x="0" y="17"/>
                    <a:pt x="0" y="17"/>
                  </a:cubicBezTo>
                  <a:cubicBezTo>
                    <a:pt x="0" y="16"/>
                    <a:pt x="0" y="16"/>
                    <a:pt x="0" y="15"/>
                  </a:cubicBezTo>
                  <a:close/>
                </a:path>
              </a:pathLst>
            </a:custGeom>
            <a:solidFill>
              <a:srgbClr val="0A0A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20" name="Freeform 312"/>
            <p:cNvSpPr>
              <a:spLocks/>
            </p:cNvSpPr>
            <p:nvPr/>
          </p:nvSpPr>
          <p:spPr bwMode="auto">
            <a:xfrm>
              <a:off x="1538" y="2297"/>
              <a:ext cx="140" cy="85"/>
            </a:xfrm>
            <a:custGeom>
              <a:avLst/>
              <a:gdLst>
                <a:gd name="T0" fmla="*/ 2 w 63"/>
                <a:gd name="T1" fmla="*/ 15 h 38"/>
                <a:gd name="T2" fmla="*/ 34 w 63"/>
                <a:gd name="T3" fmla="*/ 2 h 38"/>
                <a:gd name="T4" fmla="*/ 61 w 63"/>
                <a:gd name="T5" fmla="*/ 23 h 38"/>
                <a:gd name="T6" fmla="*/ 29 w 63"/>
                <a:gd name="T7" fmla="*/ 36 h 38"/>
                <a:gd name="T8" fmla="*/ 2 w 63"/>
                <a:gd name="T9" fmla="*/ 15 h 38"/>
              </a:gdLst>
              <a:ahLst/>
              <a:cxnLst>
                <a:cxn ang="0">
                  <a:pos x="T0" y="T1"/>
                </a:cxn>
                <a:cxn ang="0">
                  <a:pos x="T2" y="T3"/>
                </a:cxn>
                <a:cxn ang="0">
                  <a:pos x="T4" y="T5"/>
                </a:cxn>
                <a:cxn ang="0">
                  <a:pos x="T6" y="T7"/>
                </a:cxn>
                <a:cxn ang="0">
                  <a:pos x="T8" y="T9"/>
                </a:cxn>
              </a:cxnLst>
              <a:rect l="0" t="0" r="r" b="b"/>
              <a:pathLst>
                <a:path w="63" h="38">
                  <a:moveTo>
                    <a:pt x="2" y="15"/>
                  </a:moveTo>
                  <a:cubicBezTo>
                    <a:pt x="3" y="6"/>
                    <a:pt x="17" y="0"/>
                    <a:pt x="34" y="2"/>
                  </a:cubicBezTo>
                  <a:cubicBezTo>
                    <a:pt x="50" y="5"/>
                    <a:pt x="63" y="14"/>
                    <a:pt x="61" y="23"/>
                  </a:cubicBezTo>
                  <a:cubicBezTo>
                    <a:pt x="60" y="32"/>
                    <a:pt x="46" y="38"/>
                    <a:pt x="29" y="36"/>
                  </a:cubicBezTo>
                  <a:cubicBezTo>
                    <a:pt x="13" y="33"/>
                    <a:pt x="0" y="24"/>
                    <a:pt x="2" y="15"/>
                  </a:cubicBezTo>
                  <a:close/>
                </a:path>
              </a:pathLst>
            </a:custGeom>
            <a:solidFill>
              <a:srgbClr val="FFF2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21" name="Freeform 313"/>
            <p:cNvSpPr>
              <a:spLocks/>
            </p:cNvSpPr>
            <p:nvPr/>
          </p:nvSpPr>
          <p:spPr bwMode="auto">
            <a:xfrm>
              <a:off x="1514" y="2355"/>
              <a:ext cx="42" cy="25"/>
            </a:xfrm>
            <a:custGeom>
              <a:avLst/>
              <a:gdLst>
                <a:gd name="T0" fmla="*/ 0 w 19"/>
                <a:gd name="T1" fmla="*/ 4 h 11"/>
                <a:gd name="T2" fmla="*/ 10 w 19"/>
                <a:gd name="T3" fmla="*/ 0 h 11"/>
                <a:gd name="T4" fmla="*/ 18 w 19"/>
                <a:gd name="T5" fmla="*/ 7 h 11"/>
                <a:gd name="T6" fmla="*/ 9 w 19"/>
                <a:gd name="T7" fmla="*/ 10 h 11"/>
                <a:gd name="T8" fmla="*/ 0 w 19"/>
                <a:gd name="T9" fmla="*/ 4 h 11"/>
              </a:gdLst>
              <a:ahLst/>
              <a:cxnLst>
                <a:cxn ang="0">
                  <a:pos x="T0" y="T1"/>
                </a:cxn>
                <a:cxn ang="0">
                  <a:pos x="T2" y="T3"/>
                </a:cxn>
                <a:cxn ang="0">
                  <a:pos x="T4" y="T5"/>
                </a:cxn>
                <a:cxn ang="0">
                  <a:pos x="T6" y="T7"/>
                </a:cxn>
                <a:cxn ang="0">
                  <a:pos x="T8" y="T9"/>
                </a:cxn>
              </a:cxnLst>
              <a:rect l="0" t="0" r="r" b="b"/>
              <a:pathLst>
                <a:path w="19" h="11">
                  <a:moveTo>
                    <a:pt x="0" y="4"/>
                  </a:moveTo>
                  <a:cubicBezTo>
                    <a:pt x="1" y="1"/>
                    <a:pt x="5" y="0"/>
                    <a:pt x="10" y="0"/>
                  </a:cubicBezTo>
                  <a:cubicBezTo>
                    <a:pt x="15" y="1"/>
                    <a:pt x="19" y="4"/>
                    <a:pt x="18" y="7"/>
                  </a:cubicBezTo>
                  <a:cubicBezTo>
                    <a:pt x="18" y="9"/>
                    <a:pt x="14" y="11"/>
                    <a:pt x="9" y="10"/>
                  </a:cubicBezTo>
                  <a:cubicBezTo>
                    <a:pt x="4" y="10"/>
                    <a:pt x="0" y="7"/>
                    <a:pt x="0" y="4"/>
                  </a:cubicBezTo>
                  <a:close/>
                </a:path>
              </a:pathLst>
            </a:custGeom>
            <a:solidFill>
              <a:srgbClr val="7611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22" name="Freeform 314"/>
            <p:cNvSpPr>
              <a:spLocks/>
            </p:cNvSpPr>
            <p:nvPr/>
          </p:nvSpPr>
          <p:spPr bwMode="auto">
            <a:xfrm>
              <a:off x="1518" y="2357"/>
              <a:ext cx="34" cy="20"/>
            </a:xfrm>
            <a:custGeom>
              <a:avLst/>
              <a:gdLst>
                <a:gd name="T0" fmla="*/ 0 w 15"/>
                <a:gd name="T1" fmla="*/ 3 h 9"/>
                <a:gd name="T2" fmla="*/ 8 w 15"/>
                <a:gd name="T3" fmla="*/ 0 h 9"/>
                <a:gd name="T4" fmla="*/ 15 w 15"/>
                <a:gd name="T5" fmla="*/ 5 h 9"/>
                <a:gd name="T6" fmla="*/ 7 w 15"/>
                <a:gd name="T7" fmla="*/ 8 h 9"/>
                <a:gd name="T8" fmla="*/ 0 w 15"/>
                <a:gd name="T9" fmla="*/ 3 h 9"/>
              </a:gdLst>
              <a:ahLst/>
              <a:cxnLst>
                <a:cxn ang="0">
                  <a:pos x="T0" y="T1"/>
                </a:cxn>
                <a:cxn ang="0">
                  <a:pos x="T2" y="T3"/>
                </a:cxn>
                <a:cxn ang="0">
                  <a:pos x="T4" y="T5"/>
                </a:cxn>
                <a:cxn ang="0">
                  <a:pos x="T6" y="T7"/>
                </a:cxn>
                <a:cxn ang="0">
                  <a:pos x="T8" y="T9"/>
                </a:cxn>
              </a:cxnLst>
              <a:rect l="0" t="0" r="r" b="b"/>
              <a:pathLst>
                <a:path w="15" h="9">
                  <a:moveTo>
                    <a:pt x="0" y="3"/>
                  </a:moveTo>
                  <a:cubicBezTo>
                    <a:pt x="0" y="1"/>
                    <a:pt x="4" y="0"/>
                    <a:pt x="8" y="0"/>
                  </a:cubicBezTo>
                  <a:cubicBezTo>
                    <a:pt x="12" y="1"/>
                    <a:pt x="15" y="3"/>
                    <a:pt x="15" y="5"/>
                  </a:cubicBezTo>
                  <a:cubicBezTo>
                    <a:pt x="15" y="8"/>
                    <a:pt x="11" y="9"/>
                    <a:pt x="7" y="8"/>
                  </a:cubicBezTo>
                  <a:cubicBezTo>
                    <a:pt x="3" y="8"/>
                    <a:pt x="0" y="6"/>
                    <a:pt x="0" y="3"/>
                  </a:cubicBezTo>
                  <a:close/>
                </a:path>
              </a:pathLst>
            </a:custGeom>
            <a:solidFill>
              <a:srgbClr val="F05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23" name="Oval 315"/>
            <p:cNvSpPr>
              <a:spLocks noChangeArrowheads="1"/>
            </p:cNvSpPr>
            <p:nvPr/>
          </p:nvSpPr>
          <p:spPr bwMode="auto">
            <a:xfrm>
              <a:off x="1603" y="2317"/>
              <a:ext cx="44" cy="45"/>
            </a:xfrm>
            <a:prstGeom prst="ellipse">
              <a:avLst/>
            </a:prstGeom>
            <a:solidFill>
              <a:srgbClr val="EBD5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24" name="Oval 316"/>
            <p:cNvSpPr>
              <a:spLocks noChangeArrowheads="1"/>
            </p:cNvSpPr>
            <p:nvPr/>
          </p:nvSpPr>
          <p:spPr bwMode="auto">
            <a:xfrm>
              <a:off x="1560" y="2315"/>
              <a:ext cx="34" cy="31"/>
            </a:xfrm>
            <a:prstGeom prst="ellipse">
              <a:avLst/>
            </a:prstGeom>
            <a:solidFill>
              <a:srgbClr val="EBD5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25" name="Freeform 317"/>
            <p:cNvSpPr>
              <a:spLocks/>
            </p:cNvSpPr>
            <p:nvPr/>
          </p:nvSpPr>
          <p:spPr bwMode="auto">
            <a:xfrm>
              <a:off x="2179" y="1954"/>
              <a:ext cx="650" cy="751"/>
            </a:xfrm>
            <a:custGeom>
              <a:avLst/>
              <a:gdLst>
                <a:gd name="T0" fmla="*/ 650 w 650"/>
                <a:gd name="T1" fmla="*/ 564 h 751"/>
                <a:gd name="T2" fmla="*/ 325 w 650"/>
                <a:gd name="T3" fmla="*/ 751 h 751"/>
                <a:gd name="T4" fmla="*/ 0 w 650"/>
                <a:gd name="T5" fmla="*/ 564 h 751"/>
                <a:gd name="T6" fmla="*/ 0 w 650"/>
                <a:gd name="T7" fmla="*/ 187 h 751"/>
                <a:gd name="T8" fmla="*/ 325 w 650"/>
                <a:gd name="T9" fmla="*/ 0 h 751"/>
                <a:gd name="T10" fmla="*/ 650 w 650"/>
                <a:gd name="T11" fmla="*/ 187 h 751"/>
                <a:gd name="T12" fmla="*/ 650 w 650"/>
                <a:gd name="T13" fmla="*/ 564 h 751"/>
              </a:gdLst>
              <a:ahLst/>
              <a:cxnLst>
                <a:cxn ang="0">
                  <a:pos x="T0" y="T1"/>
                </a:cxn>
                <a:cxn ang="0">
                  <a:pos x="T2" y="T3"/>
                </a:cxn>
                <a:cxn ang="0">
                  <a:pos x="T4" y="T5"/>
                </a:cxn>
                <a:cxn ang="0">
                  <a:pos x="T6" y="T7"/>
                </a:cxn>
                <a:cxn ang="0">
                  <a:pos x="T8" y="T9"/>
                </a:cxn>
                <a:cxn ang="0">
                  <a:pos x="T10" y="T11"/>
                </a:cxn>
                <a:cxn ang="0">
                  <a:pos x="T12" y="T13"/>
                </a:cxn>
              </a:cxnLst>
              <a:rect l="0" t="0" r="r" b="b"/>
              <a:pathLst>
                <a:path w="650" h="751">
                  <a:moveTo>
                    <a:pt x="650" y="564"/>
                  </a:moveTo>
                  <a:lnTo>
                    <a:pt x="325" y="751"/>
                  </a:lnTo>
                  <a:lnTo>
                    <a:pt x="0" y="564"/>
                  </a:lnTo>
                  <a:lnTo>
                    <a:pt x="0" y="187"/>
                  </a:lnTo>
                  <a:lnTo>
                    <a:pt x="325" y="0"/>
                  </a:lnTo>
                  <a:lnTo>
                    <a:pt x="650" y="187"/>
                  </a:lnTo>
                  <a:lnTo>
                    <a:pt x="650" y="564"/>
                  </a:lnTo>
                  <a:close/>
                </a:path>
              </a:pathLst>
            </a:custGeom>
            <a:solidFill>
              <a:srgbClr val="F3F3F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26" name="Freeform 318"/>
            <p:cNvSpPr>
              <a:spLocks/>
            </p:cNvSpPr>
            <p:nvPr/>
          </p:nvSpPr>
          <p:spPr bwMode="auto">
            <a:xfrm>
              <a:off x="2175" y="1949"/>
              <a:ext cx="659" cy="761"/>
            </a:xfrm>
            <a:custGeom>
              <a:avLst/>
              <a:gdLst>
                <a:gd name="T0" fmla="*/ 654 w 659"/>
                <a:gd name="T1" fmla="*/ 569 h 761"/>
                <a:gd name="T2" fmla="*/ 652 w 659"/>
                <a:gd name="T3" fmla="*/ 564 h 761"/>
                <a:gd name="T4" fmla="*/ 329 w 659"/>
                <a:gd name="T5" fmla="*/ 749 h 761"/>
                <a:gd name="T6" fmla="*/ 9 w 659"/>
                <a:gd name="T7" fmla="*/ 564 h 761"/>
                <a:gd name="T8" fmla="*/ 9 w 659"/>
                <a:gd name="T9" fmla="*/ 197 h 761"/>
                <a:gd name="T10" fmla="*/ 329 w 659"/>
                <a:gd name="T11" fmla="*/ 12 h 761"/>
                <a:gd name="T12" fmla="*/ 650 w 659"/>
                <a:gd name="T13" fmla="*/ 197 h 761"/>
                <a:gd name="T14" fmla="*/ 650 w 659"/>
                <a:gd name="T15" fmla="*/ 569 h 761"/>
                <a:gd name="T16" fmla="*/ 654 w 659"/>
                <a:gd name="T17" fmla="*/ 569 h 761"/>
                <a:gd name="T18" fmla="*/ 652 w 659"/>
                <a:gd name="T19" fmla="*/ 564 h 761"/>
                <a:gd name="T20" fmla="*/ 654 w 659"/>
                <a:gd name="T21" fmla="*/ 569 h 761"/>
                <a:gd name="T22" fmla="*/ 659 w 659"/>
                <a:gd name="T23" fmla="*/ 569 h 761"/>
                <a:gd name="T24" fmla="*/ 659 w 659"/>
                <a:gd name="T25" fmla="*/ 190 h 761"/>
                <a:gd name="T26" fmla="*/ 329 w 659"/>
                <a:gd name="T27" fmla="*/ 0 h 761"/>
                <a:gd name="T28" fmla="*/ 0 w 659"/>
                <a:gd name="T29" fmla="*/ 190 h 761"/>
                <a:gd name="T30" fmla="*/ 0 w 659"/>
                <a:gd name="T31" fmla="*/ 571 h 761"/>
                <a:gd name="T32" fmla="*/ 329 w 659"/>
                <a:gd name="T33" fmla="*/ 761 h 761"/>
                <a:gd name="T34" fmla="*/ 659 w 659"/>
                <a:gd name="T35" fmla="*/ 571 h 761"/>
                <a:gd name="T36" fmla="*/ 659 w 659"/>
                <a:gd name="T37" fmla="*/ 569 h 761"/>
                <a:gd name="T38" fmla="*/ 654 w 659"/>
                <a:gd name="T39" fmla="*/ 569 h 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59" h="761">
                  <a:moveTo>
                    <a:pt x="654" y="569"/>
                  </a:moveTo>
                  <a:lnTo>
                    <a:pt x="652" y="564"/>
                  </a:lnTo>
                  <a:lnTo>
                    <a:pt x="329" y="749"/>
                  </a:lnTo>
                  <a:lnTo>
                    <a:pt x="9" y="564"/>
                  </a:lnTo>
                  <a:lnTo>
                    <a:pt x="9" y="197"/>
                  </a:lnTo>
                  <a:lnTo>
                    <a:pt x="329" y="12"/>
                  </a:lnTo>
                  <a:lnTo>
                    <a:pt x="650" y="197"/>
                  </a:lnTo>
                  <a:lnTo>
                    <a:pt x="650" y="569"/>
                  </a:lnTo>
                  <a:lnTo>
                    <a:pt x="654" y="569"/>
                  </a:lnTo>
                  <a:lnTo>
                    <a:pt x="652" y="564"/>
                  </a:lnTo>
                  <a:lnTo>
                    <a:pt x="654" y="569"/>
                  </a:lnTo>
                  <a:lnTo>
                    <a:pt x="659" y="569"/>
                  </a:lnTo>
                  <a:lnTo>
                    <a:pt x="659" y="190"/>
                  </a:lnTo>
                  <a:lnTo>
                    <a:pt x="329" y="0"/>
                  </a:lnTo>
                  <a:lnTo>
                    <a:pt x="0" y="190"/>
                  </a:lnTo>
                  <a:lnTo>
                    <a:pt x="0" y="571"/>
                  </a:lnTo>
                  <a:lnTo>
                    <a:pt x="329" y="761"/>
                  </a:lnTo>
                  <a:lnTo>
                    <a:pt x="659" y="571"/>
                  </a:lnTo>
                  <a:lnTo>
                    <a:pt x="659" y="569"/>
                  </a:lnTo>
                  <a:lnTo>
                    <a:pt x="654" y="5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27" name="Rectangle 319"/>
            <p:cNvSpPr>
              <a:spLocks noChangeArrowheads="1"/>
            </p:cNvSpPr>
            <p:nvPr/>
          </p:nvSpPr>
          <p:spPr bwMode="auto">
            <a:xfrm>
              <a:off x="2362" y="2431"/>
              <a:ext cx="29" cy="74"/>
            </a:xfrm>
            <a:prstGeom prst="rect">
              <a:avLst/>
            </a:prstGeom>
            <a:solidFill>
              <a:srgbClr val="8A5D3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28" name="Rectangle 320"/>
            <p:cNvSpPr>
              <a:spLocks noChangeArrowheads="1"/>
            </p:cNvSpPr>
            <p:nvPr/>
          </p:nvSpPr>
          <p:spPr bwMode="auto">
            <a:xfrm>
              <a:off x="2422" y="2431"/>
              <a:ext cx="31" cy="74"/>
            </a:xfrm>
            <a:prstGeom prst="rect">
              <a:avLst/>
            </a:prstGeom>
            <a:solidFill>
              <a:srgbClr val="754C2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29" name="Rectangle 321"/>
            <p:cNvSpPr>
              <a:spLocks noChangeArrowheads="1"/>
            </p:cNvSpPr>
            <p:nvPr/>
          </p:nvSpPr>
          <p:spPr bwMode="auto">
            <a:xfrm>
              <a:off x="2366" y="2155"/>
              <a:ext cx="83" cy="26"/>
            </a:xfrm>
            <a:prstGeom prst="rect">
              <a:avLst/>
            </a:prstGeom>
            <a:solidFill>
              <a:srgbClr val="221E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0" name="Rectangle 322"/>
            <p:cNvSpPr>
              <a:spLocks noChangeArrowheads="1"/>
            </p:cNvSpPr>
            <p:nvPr/>
          </p:nvSpPr>
          <p:spPr bwMode="auto">
            <a:xfrm>
              <a:off x="2464" y="2155"/>
              <a:ext cx="80" cy="26"/>
            </a:xfrm>
            <a:prstGeom prst="rect">
              <a:avLst/>
            </a:prstGeom>
            <a:solidFill>
              <a:srgbClr val="221E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1" name="Rectangle 323"/>
            <p:cNvSpPr>
              <a:spLocks noChangeArrowheads="1"/>
            </p:cNvSpPr>
            <p:nvPr/>
          </p:nvSpPr>
          <p:spPr bwMode="auto">
            <a:xfrm>
              <a:off x="2504" y="2155"/>
              <a:ext cx="40" cy="26"/>
            </a:xfrm>
            <a:prstGeom prst="rect">
              <a:avLst/>
            </a:prstGeom>
            <a:solidFill>
              <a:srgbClr val="40404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2" name="Rectangle 324"/>
            <p:cNvSpPr>
              <a:spLocks noChangeArrowheads="1"/>
            </p:cNvSpPr>
            <p:nvPr/>
          </p:nvSpPr>
          <p:spPr bwMode="auto">
            <a:xfrm>
              <a:off x="2560" y="2155"/>
              <a:ext cx="82" cy="26"/>
            </a:xfrm>
            <a:prstGeom prst="rect">
              <a:avLst/>
            </a:prstGeom>
            <a:solidFill>
              <a:srgbClr val="221E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3" name="Freeform 325"/>
            <p:cNvSpPr>
              <a:spLocks noEditPoints="1"/>
            </p:cNvSpPr>
            <p:nvPr/>
          </p:nvSpPr>
          <p:spPr bwMode="auto">
            <a:xfrm>
              <a:off x="2504" y="2172"/>
              <a:ext cx="254" cy="286"/>
            </a:xfrm>
            <a:custGeom>
              <a:avLst/>
              <a:gdLst>
                <a:gd name="T0" fmla="*/ 114 w 114"/>
                <a:gd name="T1" fmla="*/ 20 h 128"/>
                <a:gd name="T2" fmla="*/ 114 w 114"/>
                <a:gd name="T3" fmla="*/ 0 h 128"/>
                <a:gd name="T4" fmla="*/ 91 w 114"/>
                <a:gd name="T5" fmla="*/ 0 h 128"/>
                <a:gd name="T6" fmla="*/ 0 w 114"/>
                <a:gd name="T7" fmla="*/ 0 h 128"/>
                <a:gd name="T8" fmla="*/ 0 w 114"/>
                <a:gd name="T9" fmla="*/ 128 h 128"/>
                <a:gd name="T10" fmla="*/ 114 w 114"/>
                <a:gd name="T11" fmla="*/ 128 h 128"/>
                <a:gd name="T12" fmla="*/ 114 w 114"/>
                <a:gd name="T13" fmla="*/ 108 h 128"/>
                <a:gd name="T14" fmla="*/ 111 w 114"/>
                <a:gd name="T15" fmla="*/ 108 h 128"/>
                <a:gd name="T16" fmla="*/ 111 w 114"/>
                <a:gd name="T17" fmla="*/ 20 h 128"/>
                <a:gd name="T18" fmla="*/ 114 w 114"/>
                <a:gd name="T19" fmla="*/ 20 h 128"/>
                <a:gd name="T20" fmla="*/ 106 w 114"/>
                <a:gd name="T21" fmla="*/ 97 h 128"/>
                <a:gd name="T22" fmla="*/ 99 w 114"/>
                <a:gd name="T23" fmla="*/ 103 h 128"/>
                <a:gd name="T24" fmla="*/ 93 w 114"/>
                <a:gd name="T25" fmla="*/ 97 h 128"/>
                <a:gd name="T26" fmla="*/ 93 w 114"/>
                <a:gd name="T27" fmla="*/ 73 h 128"/>
                <a:gd name="T28" fmla="*/ 99 w 114"/>
                <a:gd name="T29" fmla="*/ 67 h 128"/>
                <a:gd name="T30" fmla="*/ 106 w 114"/>
                <a:gd name="T31" fmla="*/ 73 h 128"/>
                <a:gd name="T32" fmla="*/ 106 w 114"/>
                <a:gd name="T33" fmla="*/ 97 h 128"/>
                <a:gd name="T34" fmla="*/ 106 w 114"/>
                <a:gd name="T35" fmla="*/ 51 h 128"/>
                <a:gd name="T36" fmla="*/ 99 w 114"/>
                <a:gd name="T37" fmla="*/ 57 h 128"/>
                <a:gd name="T38" fmla="*/ 93 w 114"/>
                <a:gd name="T39" fmla="*/ 51 h 128"/>
                <a:gd name="T40" fmla="*/ 93 w 114"/>
                <a:gd name="T41" fmla="*/ 27 h 128"/>
                <a:gd name="T42" fmla="*/ 99 w 114"/>
                <a:gd name="T43" fmla="*/ 21 h 128"/>
                <a:gd name="T44" fmla="*/ 106 w 114"/>
                <a:gd name="T45" fmla="*/ 27 h 128"/>
                <a:gd name="T46" fmla="*/ 106 w 114"/>
                <a:gd name="T47" fmla="*/ 5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4" h="128">
                  <a:moveTo>
                    <a:pt x="114" y="20"/>
                  </a:moveTo>
                  <a:cubicBezTo>
                    <a:pt x="114" y="0"/>
                    <a:pt x="114" y="0"/>
                    <a:pt x="114" y="0"/>
                  </a:cubicBezTo>
                  <a:cubicBezTo>
                    <a:pt x="91" y="0"/>
                    <a:pt x="91" y="0"/>
                    <a:pt x="91" y="0"/>
                  </a:cubicBezTo>
                  <a:cubicBezTo>
                    <a:pt x="0" y="0"/>
                    <a:pt x="0" y="0"/>
                    <a:pt x="0" y="0"/>
                  </a:cubicBezTo>
                  <a:cubicBezTo>
                    <a:pt x="0" y="128"/>
                    <a:pt x="0" y="128"/>
                    <a:pt x="0" y="128"/>
                  </a:cubicBezTo>
                  <a:cubicBezTo>
                    <a:pt x="114" y="128"/>
                    <a:pt x="114" y="128"/>
                    <a:pt x="114" y="128"/>
                  </a:cubicBezTo>
                  <a:cubicBezTo>
                    <a:pt x="114" y="108"/>
                    <a:pt x="114" y="108"/>
                    <a:pt x="114" y="108"/>
                  </a:cubicBezTo>
                  <a:cubicBezTo>
                    <a:pt x="111" y="108"/>
                    <a:pt x="111" y="108"/>
                    <a:pt x="111" y="108"/>
                  </a:cubicBezTo>
                  <a:cubicBezTo>
                    <a:pt x="111" y="20"/>
                    <a:pt x="111" y="20"/>
                    <a:pt x="111" y="20"/>
                  </a:cubicBezTo>
                  <a:lnTo>
                    <a:pt x="114" y="20"/>
                  </a:lnTo>
                  <a:close/>
                  <a:moveTo>
                    <a:pt x="106" y="97"/>
                  </a:moveTo>
                  <a:cubicBezTo>
                    <a:pt x="106" y="100"/>
                    <a:pt x="103" y="103"/>
                    <a:pt x="99" y="103"/>
                  </a:cubicBezTo>
                  <a:cubicBezTo>
                    <a:pt x="96" y="103"/>
                    <a:pt x="93" y="100"/>
                    <a:pt x="93" y="97"/>
                  </a:cubicBezTo>
                  <a:cubicBezTo>
                    <a:pt x="93" y="73"/>
                    <a:pt x="93" y="73"/>
                    <a:pt x="93" y="73"/>
                  </a:cubicBezTo>
                  <a:cubicBezTo>
                    <a:pt x="93" y="70"/>
                    <a:pt x="96" y="67"/>
                    <a:pt x="99" y="67"/>
                  </a:cubicBezTo>
                  <a:cubicBezTo>
                    <a:pt x="103" y="67"/>
                    <a:pt x="106" y="70"/>
                    <a:pt x="106" y="73"/>
                  </a:cubicBezTo>
                  <a:lnTo>
                    <a:pt x="106" y="97"/>
                  </a:lnTo>
                  <a:close/>
                  <a:moveTo>
                    <a:pt x="106" y="51"/>
                  </a:moveTo>
                  <a:cubicBezTo>
                    <a:pt x="106" y="55"/>
                    <a:pt x="103" y="57"/>
                    <a:pt x="99" y="57"/>
                  </a:cubicBezTo>
                  <a:cubicBezTo>
                    <a:pt x="96" y="57"/>
                    <a:pt x="93" y="55"/>
                    <a:pt x="93" y="51"/>
                  </a:cubicBezTo>
                  <a:cubicBezTo>
                    <a:pt x="93" y="27"/>
                    <a:pt x="93" y="27"/>
                    <a:pt x="93" y="27"/>
                  </a:cubicBezTo>
                  <a:cubicBezTo>
                    <a:pt x="93" y="24"/>
                    <a:pt x="96" y="21"/>
                    <a:pt x="99" y="21"/>
                  </a:cubicBezTo>
                  <a:cubicBezTo>
                    <a:pt x="103" y="21"/>
                    <a:pt x="106" y="24"/>
                    <a:pt x="106" y="27"/>
                  </a:cubicBezTo>
                  <a:lnTo>
                    <a:pt x="106" y="51"/>
                  </a:lnTo>
                  <a:close/>
                </a:path>
              </a:pathLst>
            </a:custGeom>
            <a:solidFill>
              <a:srgbClr val="4040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4" name="Rectangle 326"/>
            <p:cNvSpPr>
              <a:spLocks noChangeArrowheads="1"/>
            </p:cNvSpPr>
            <p:nvPr/>
          </p:nvSpPr>
          <p:spPr bwMode="auto">
            <a:xfrm>
              <a:off x="2602" y="2155"/>
              <a:ext cx="40" cy="26"/>
            </a:xfrm>
            <a:prstGeom prst="rect">
              <a:avLst/>
            </a:prstGeom>
            <a:solidFill>
              <a:srgbClr val="40404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5" name="Rectangle 327"/>
            <p:cNvSpPr>
              <a:spLocks noChangeArrowheads="1"/>
            </p:cNvSpPr>
            <p:nvPr/>
          </p:nvSpPr>
          <p:spPr bwMode="auto">
            <a:xfrm>
              <a:off x="2406" y="2155"/>
              <a:ext cx="43" cy="26"/>
            </a:xfrm>
            <a:prstGeom prst="rect">
              <a:avLst/>
            </a:prstGeom>
            <a:solidFill>
              <a:srgbClr val="40404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6" name="Freeform 328"/>
            <p:cNvSpPr>
              <a:spLocks noEditPoints="1"/>
            </p:cNvSpPr>
            <p:nvPr/>
          </p:nvSpPr>
          <p:spPr bwMode="auto">
            <a:xfrm>
              <a:off x="2248" y="2172"/>
              <a:ext cx="256" cy="286"/>
            </a:xfrm>
            <a:custGeom>
              <a:avLst/>
              <a:gdLst>
                <a:gd name="T0" fmla="*/ 24 w 115"/>
                <a:gd name="T1" fmla="*/ 0 h 128"/>
                <a:gd name="T2" fmla="*/ 0 w 115"/>
                <a:gd name="T3" fmla="*/ 0 h 128"/>
                <a:gd name="T4" fmla="*/ 0 w 115"/>
                <a:gd name="T5" fmla="*/ 20 h 128"/>
                <a:gd name="T6" fmla="*/ 4 w 115"/>
                <a:gd name="T7" fmla="*/ 20 h 128"/>
                <a:gd name="T8" fmla="*/ 4 w 115"/>
                <a:gd name="T9" fmla="*/ 108 h 128"/>
                <a:gd name="T10" fmla="*/ 0 w 115"/>
                <a:gd name="T11" fmla="*/ 108 h 128"/>
                <a:gd name="T12" fmla="*/ 0 w 115"/>
                <a:gd name="T13" fmla="*/ 128 h 128"/>
                <a:gd name="T14" fmla="*/ 115 w 115"/>
                <a:gd name="T15" fmla="*/ 128 h 128"/>
                <a:gd name="T16" fmla="*/ 115 w 115"/>
                <a:gd name="T17" fmla="*/ 0 h 128"/>
                <a:gd name="T18" fmla="*/ 24 w 115"/>
                <a:gd name="T19" fmla="*/ 0 h 128"/>
                <a:gd name="T20" fmla="*/ 22 w 115"/>
                <a:gd name="T21" fmla="*/ 97 h 128"/>
                <a:gd name="T22" fmla="*/ 15 w 115"/>
                <a:gd name="T23" fmla="*/ 103 h 128"/>
                <a:gd name="T24" fmla="*/ 9 w 115"/>
                <a:gd name="T25" fmla="*/ 97 h 128"/>
                <a:gd name="T26" fmla="*/ 9 w 115"/>
                <a:gd name="T27" fmla="*/ 73 h 128"/>
                <a:gd name="T28" fmla="*/ 15 w 115"/>
                <a:gd name="T29" fmla="*/ 67 h 128"/>
                <a:gd name="T30" fmla="*/ 22 w 115"/>
                <a:gd name="T31" fmla="*/ 73 h 128"/>
                <a:gd name="T32" fmla="*/ 22 w 115"/>
                <a:gd name="T33" fmla="*/ 97 h 128"/>
                <a:gd name="T34" fmla="*/ 22 w 115"/>
                <a:gd name="T35" fmla="*/ 51 h 128"/>
                <a:gd name="T36" fmla="*/ 15 w 115"/>
                <a:gd name="T37" fmla="*/ 57 h 128"/>
                <a:gd name="T38" fmla="*/ 9 w 115"/>
                <a:gd name="T39" fmla="*/ 51 h 128"/>
                <a:gd name="T40" fmla="*/ 9 w 115"/>
                <a:gd name="T41" fmla="*/ 27 h 128"/>
                <a:gd name="T42" fmla="*/ 15 w 115"/>
                <a:gd name="T43" fmla="*/ 21 h 128"/>
                <a:gd name="T44" fmla="*/ 22 w 115"/>
                <a:gd name="T45" fmla="*/ 27 h 128"/>
                <a:gd name="T46" fmla="*/ 22 w 115"/>
                <a:gd name="T47" fmla="*/ 5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5" h="128">
                  <a:moveTo>
                    <a:pt x="24" y="0"/>
                  </a:moveTo>
                  <a:cubicBezTo>
                    <a:pt x="0" y="0"/>
                    <a:pt x="0" y="0"/>
                    <a:pt x="0" y="0"/>
                  </a:cubicBezTo>
                  <a:cubicBezTo>
                    <a:pt x="0" y="20"/>
                    <a:pt x="0" y="20"/>
                    <a:pt x="0" y="20"/>
                  </a:cubicBezTo>
                  <a:cubicBezTo>
                    <a:pt x="4" y="20"/>
                    <a:pt x="4" y="20"/>
                    <a:pt x="4" y="20"/>
                  </a:cubicBezTo>
                  <a:cubicBezTo>
                    <a:pt x="4" y="108"/>
                    <a:pt x="4" y="108"/>
                    <a:pt x="4" y="108"/>
                  </a:cubicBezTo>
                  <a:cubicBezTo>
                    <a:pt x="0" y="108"/>
                    <a:pt x="0" y="108"/>
                    <a:pt x="0" y="108"/>
                  </a:cubicBezTo>
                  <a:cubicBezTo>
                    <a:pt x="0" y="128"/>
                    <a:pt x="0" y="128"/>
                    <a:pt x="0" y="128"/>
                  </a:cubicBezTo>
                  <a:cubicBezTo>
                    <a:pt x="115" y="128"/>
                    <a:pt x="115" y="128"/>
                    <a:pt x="115" y="128"/>
                  </a:cubicBezTo>
                  <a:cubicBezTo>
                    <a:pt x="115" y="0"/>
                    <a:pt x="115" y="0"/>
                    <a:pt x="115" y="0"/>
                  </a:cubicBezTo>
                  <a:lnTo>
                    <a:pt x="24" y="0"/>
                  </a:lnTo>
                  <a:close/>
                  <a:moveTo>
                    <a:pt x="22" y="97"/>
                  </a:moveTo>
                  <a:cubicBezTo>
                    <a:pt x="22" y="100"/>
                    <a:pt x="19" y="103"/>
                    <a:pt x="15" y="103"/>
                  </a:cubicBezTo>
                  <a:cubicBezTo>
                    <a:pt x="12" y="103"/>
                    <a:pt x="9" y="100"/>
                    <a:pt x="9" y="97"/>
                  </a:cubicBezTo>
                  <a:cubicBezTo>
                    <a:pt x="9" y="73"/>
                    <a:pt x="9" y="73"/>
                    <a:pt x="9" y="73"/>
                  </a:cubicBezTo>
                  <a:cubicBezTo>
                    <a:pt x="9" y="70"/>
                    <a:pt x="12" y="67"/>
                    <a:pt x="15" y="67"/>
                  </a:cubicBezTo>
                  <a:cubicBezTo>
                    <a:pt x="19" y="67"/>
                    <a:pt x="22" y="70"/>
                    <a:pt x="22" y="73"/>
                  </a:cubicBezTo>
                  <a:lnTo>
                    <a:pt x="22" y="97"/>
                  </a:lnTo>
                  <a:close/>
                  <a:moveTo>
                    <a:pt x="22" y="51"/>
                  </a:moveTo>
                  <a:cubicBezTo>
                    <a:pt x="22" y="55"/>
                    <a:pt x="19" y="57"/>
                    <a:pt x="15" y="57"/>
                  </a:cubicBezTo>
                  <a:cubicBezTo>
                    <a:pt x="12" y="57"/>
                    <a:pt x="9" y="55"/>
                    <a:pt x="9" y="51"/>
                  </a:cubicBezTo>
                  <a:cubicBezTo>
                    <a:pt x="9" y="27"/>
                    <a:pt x="9" y="27"/>
                    <a:pt x="9" y="27"/>
                  </a:cubicBezTo>
                  <a:cubicBezTo>
                    <a:pt x="9" y="24"/>
                    <a:pt x="12" y="21"/>
                    <a:pt x="15" y="21"/>
                  </a:cubicBezTo>
                  <a:cubicBezTo>
                    <a:pt x="19" y="21"/>
                    <a:pt x="22" y="24"/>
                    <a:pt x="22" y="27"/>
                  </a:cubicBezTo>
                  <a:lnTo>
                    <a:pt x="22" y="51"/>
                  </a:lnTo>
                  <a:close/>
                </a:path>
              </a:pathLst>
            </a:custGeom>
            <a:solidFill>
              <a:srgbClr val="221E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7" name="Rectangle 329"/>
            <p:cNvSpPr>
              <a:spLocks noChangeArrowheads="1"/>
            </p:cNvSpPr>
            <p:nvPr/>
          </p:nvSpPr>
          <p:spPr bwMode="auto">
            <a:xfrm>
              <a:off x="2342" y="2224"/>
              <a:ext cx="325" cy="182"/>
            </a:xfrm>
            <a:prstGeom prst="rect">
              <a:avLst/>
            </a:prstGeom>
            <a:solidFill>
              <a:srgbClr val="30303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8" name="Freeform 330"/>
            <p:cNvSpPr>
              <a:spLocks noEditPoints="1"/>
            </p:cNvSpPr>
            <p:nvPr/>
          </p:nvSpPr>
          <p:spPr bwMode="auto">
            <a:xfrm>
              <a:off x="2480" y="2275"/>
              <a:ext cx="51" cy="36"/>
            </a:xfrm>
            <a:custGeom>
              <a:avLst/>
              <a:gdLst>
                <a:gd name="T0" fmla="*/ 7 w 23"/>
                <a:gd name="T1" fmla="*/ 0 h 16"/>
                <a:gd name="T2" fmla="*/ 3 w 23"/>
                <a:gd name="T3" fmla="*/ 2 h 16"/>
                <a:gd name="T4" fmla="*/ 1 w 23"/>
                <a:gd name="T5" fmla="*/ 5 h 16"/>
                <a:gd name="T6" fmla="*/ 0 w 23"/>
                <a:gd name="T7" fmla="*/ 7 h 16"/>
                <a:gd name="T8" fmla="*/ 0 w 23"/>
                <a:gd name="T9" fmla="*/ 16 h 16"/>
                <a:gd name="T10" fmla="*/ 5 w 23"/>
                <a:gd name="T11" fmla="*/ 16 h 16"/>
                <a:gd name="T12" fmla="*/ 5 w 23"/>
                <a:gd name="T13" fmla="*/ 13 h 16"/>
                <a:gd name="T14" fmla="*/ 19 w 23"/>
                <a:gd name="T15" fmla="*/ 13 h 16"/>
                <a:gd name="T16" fmla="*/ 19 w 23"/>
                <a:gd name="T17" fmla="*/ 16 h 16"/>
                <a:gd name="T18" fmla="*/ 23 w 23"/>
                <a:gd name="T19" fmla="*/ 16 h 16"/>
                <a:gd name="T20" fmla="*/ 23 w 23"/>
                <a:gd name="T21" fmla="*/ 7 h 16"/>
                <a:gd name="T22" fmla="*/ 23 w 23"/>
                <a:gd name="T23" fmla="*/ 5 h 16"/>
                <a:gd name="T24" fmla="*/ 21 w 23"/>
                <a:gd name="T25" fmla="*/ 2 h 16"/>
                <a:gd name="T26" fmla="*/ 17 w 23"/>
                <a:gd name="T27" fmla="*/ 0 h 16"/>
                <a:gd name="T28" fmla="*/ 7 w 23"/>
                <a:gd name="T29" fmla="*/ 0 h 16"/>
                <a:gd name="T30" fmla="*/ 5 w 23"/>
                <a:gd name="T31" fmla="*/ 8 h 16"/>
                <a:gd name="T32" fmla="*/ 5 w 23"/>
                <a:gd name="T33" fmla="*/ 8 h 16"/>
                <a:gd name="T34" fmla="*/ 5 w 23"/>
                <a:gd name="T35" fmla="*/ 6 h 16"/>
                <a:gd name="T36" fmla="*/ 8 w 23"/>
                <a:gd name="T37" fmla="*/ 5 h 16"/>
                <a:gd name="T38" fmla="*/ 16 w 23"/>
                <a:gd name="T39" fmla="*/ 5 h 16"/>
                <a:gd name="T40" fmla="*/ 18 w 23"/>
                <a:gd name="T41" fmla="*/ 6 h 16"/>
                <a:gd name="T42" fmla="*/ 19 w 23"/>
                <a:gd name="T43" fmla="*/ 8 h 16"/>
                <a:gd name="T44" fmla="*/ 19 w 23"/>
                <a:gd name="T45" fmla="*/ 8 h 16"/>
                <a:gd name="T46" fmla="*/ 5 w 23"/>
                <a:gd name="T47" fmla="*/ 8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 h="16">
                  <a:moveTo>
                    <a:pt x="7" y="0"/>
                  </a:moveTo>
                  <a:cubicBezTo>
                    <a:pt x="5" y="0"/>
                    <a:pt x="4" y="1"/>
                    <a:pt x="3" y="2"/>
                  </a:cubicBezTo>
                  <a:cubicBezTo>
                    <a:pt x="2" y="2"/>
                    <a:pt x="1" y="3"/>
                    <a:pt x="1" y="5"/>
                  </a:cubicBezTo>
                  <a:cubicBezTo>
                    <a:pt x="1" y="5"/>
                    <a:pt x="0" y="6"/>
                    <a:pt x="0" y="7"/>
                  </a:cubicBezTo>
                  <a:cubicBezTo>
                    <a:pt x="0" y="10"/>
                    <a:pt x="0" y="13"/>
                    <a:pt x="0" y="16"/>
                  </a:cubicBezTo>
                  <a:cubicBezTo>
                    <a:pt x="5" y="16"/>
                    <a:pt x="5" y="16"/>
                    <a:pt x="5" y="16"/>
                  </a:cubicBezTo>
                  <a:cubicBezTo>
                    <a:pt x="5" y="13"/>
                    <a:pt x="5" y="13"/>
                    <a:pt x="5" y="13"/>
                  </a:cubicBezTo>
                  <a:cubicBezTo>
                    <a:pt x="9" y="13"/>
                    <a:pt x="14" y="13"/>
                    <a:pt x="19" y="13"/>
                  </a:cubicBezTo>
                  <a:cubicBezTo>
                    <a:pt x="19" y="16"/>
                    <a:pt x="19" y="16"/>
                    <a:pt x="19" y="16"/>
                  </a:cubicBezTo>
                  <a:cubicBezTo>
                    <a:pt x="23" y="16"/>
                    <a:pt x="23" y="16"/>
                    <a:pt x="23" y="16"/>
                  </a:cubicBezTo>
                  <a:cubicBezTo>
                    <a:pt x="23" y="13"/>
                    <a:pt x="23" y="10"/>
                    <a:pt x="23" y="7"/>
                  </a:cubicBezTo>
                  <a:cubicBezTo>
                    <a:pt x="23" y="6"/>
                    <a:pt x="23" y="5"/>
                    <a:pt x="23" y="5"/>
                  </a:cubicBezTo>
                  <a:cubicBezTo>
                    <a:pt x="22" y="3"/>
                    <a:pt x="22" y="2"/>
                    <a:pt x="21" y="2"/>
                  </a:cubicBezTo>
                  <a:cubicBezTo>
                    <a:pt x="20" y="1"/>
                    <a:pt x="18" y="0"/>
                    <a:pt x="17" y="0"/>
                  </a:cubicBezTo>
                  <a:cubicBezTo>
                    <a:pt x="14" y="0"/>
                    <a:pt x="10" y="0"/>
                    <a:pt x="7" y="0"/>
                  </a:cubicBezTo>
                  <a:close/>
                  <a:moveTo>
                    <a:pt x="5" y="8"/>
                  </a:moveTo>
                  <a:cubicBezTo>
                    <a:pt x="5" y="8"/>
                    <a:pt x="5" y="8"/>
                    <a:pt x="5" y="8"/>
                  </a:cubicBezTo>
                  <a:cubicBezTo>
                    <a:pt x="5" y="7"/>
                    <a:pt x="5" y="6"/>
                    <a:pt x="5" y="6"/>
                  </a:cubicBezTo>
                  <a:cubicBezTo>
                    <a:pt x="6" y="5"/>
                    <a:pt x="7" y="5"/>
                    <a:pt x="8" y="5"/>
                  </a:cubicBezTo>
                  <a:cubicBezTo>
                    <a:pt x="10" y="5"/>
                    <a:pt x="13" y="5"/>
                    <a:pt x="16" y="5"/>
                  </a:cubicBezTo>
                  <a:cubicBezTo>
                    <a:pt x="17" y="5"/>
                    <a:pt x="18" y="5"/>
                    <a:pt x="18" y="6"/>
                  </a:cubicBezTo>
                  <a:cubicBezTo>
                    <a:pt x="19" y="6"/>
                    <a:pt x="19" y="7"/>
                    <a:pt x="19" y="8"/>
                  </a:cubicBezTo>
                  <a:cubicBezTo>
                    <a:pt x="19" y="8"/>
                    <a:pt x="19" y="8"/>
                    <a:pt x="19" y="8"/>
                  </a:cubicBezTo>
                  <a:cubicBezTo>
                    <a:pt x="14" y="8"/>
                    <a:pt x="9" y="8"/>
                    <a:pt x="5" y="8"/>
                  </a:cubicBezTo>
                  <a:close/>
                </a:path>
              </a:pathLst>
            </a:custGeom>
            <a:solidFill>
              <a:srgbClr val="A7A9A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39" name="Freeform 331"/>
            <p:cNvSpPr>
              <a:spLocks/>
            </p:cNvSpPr>
            <p:nvPr/>
          </p:nvSpPr>
          <p:spPr bwMode="auto">
            <a:xfrm>
              <a:off x="2362" y="2275"/>
              <a:ext cx="49" cy="36"/>
            </a:xfrm>
            <a:custGeom>
              <a:avLst/>
              <a:gdLst>
                <a:gd name="T0" fmla="*/ 16 w 22"/>
                <a:gd name="T1" fmla="*/ 0 h 16"/>
                <a:gd name="T2" fmla="*/ 7 w 22"/>
                <a:gd name="T3" fmla="*/ 0 h 16"/>
                <a:gd name="T4" fmla="*/ 3 w 22"/>
                <a:gd name="T5" fmla="*/ 1 h 16"/>
                <a:gd name="T6" fmla="*/ 0 w 22"/>
                <a:gd name="T7" fmla="*/ 4 h 16"/>
                <a:gd name="T8" fmla="*/ 0 w 22"/>
                <a:gd name="T9" fmla="*/ 8 h 16"/>
                <a:gd name="T10" fmla="*/ 1 w 22"/>
                <a:gd name="T11" fmla="*/ 14 h 16"/>
                <a:gd name="T12" fmla="*/ 6 w 22"/>
                <a:gd name="T13" fmla="*/ 16 h 16"/>
                <a:gd name="T14" fmla="*/ 16 w 22"/>
                <a:gd name="T15" fmla="*/ 16 h 16"/>
                <a:gd name="T16" fmla="*/ 22 w 22"/>
                <a:gd name="T17" fmla="*/ 16 h 16"/>
                <a:gd name="T18" fmla="*/ 22 w 22"/>
                <a:gd name="T19" fmla="*/ 16 h 16"/>
                <a:gd name="T20" fmla="*/ 22 w 22"/>
                <a:gd name="T21" fmla="*/ 11 h 16"/>
                <a:gd name="T22" fmla="*/ 22 w 22"/>
                <a:gd name="T23" fmla="*/ 11 h 16"/>
                <a:gd name="T24" fmla="*/ 7 w 22"/>
                <a:gd name="T25" fmla="*/ 11 h 16"/>
                <a:gd name="T26" fmla="*/ 5 w 22"/>
                <a:gd name="T27" fmla="*/ 10 h 16"/>
                <a:gd name="T28" fmla="*/ 4 w 22"/>
                <a:gd name="T29" fmla="*/ 8 h 16"/>
                <a:gd name="T30" fmla="*/ 5 w 22"/>
                <a:gd name="T31" fmla="*/ 6 h 16"/>
                <a:gd name="T32" fmla="*/ 7 w 22"/>
                <a:gd name="T33" fmla="*/ 5 h 16"/>
                <a:gd name="T34" fmla="*/ 16 w 22"/>
                <a:gd name="T35" fmla="*/ 5 h 16"/>
                <a:gd name="T36" fmla="*/ 16 w 22"/>
                <a:gd name="T37" fmla="*/ 5 h 16"/>
                <a:gd name="T38" fmla="*/ 22 w 22"/>
                <a:gd name="T39" fmla="*/ 5 h 16"/>
                <a:gd name="T40" fmla="*/ 22 w 22"/>
                <a:gd name="T41" fmla="*/ 5 h 16"/>
                <a:gd name="T42" fmla="*/ 22 w 22"/>
                <a:gd name="T43" fmla="*/ 0 h 16"/>
                <a:gd name="T44" fmla="*/ 22 w 22"/>
                <a:gd name="T45" fmla="*/ 0 h 16"/>
                <a:gd name="T46" fmla="*/ 16 w 22"/>
                <a:gd name="T4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 h="16">
                  <a:moveTo>
                    <a:pt x="16" y="0"/>
                  </a:moveTo>
                  <a:cubicBezTo>
                    <a:pt x="7" y="0"/>
                    <a:pt x="7" y="0"/>
                    <a:pt x="7" y="0"/>
                  </a:cubicBezTo>
                  <a:cubicBezTo>
                    <a:pt x="5" y="0"/>
                    <a:pt x="4" y="1"/>
                    <a:pt x="3" y="1"/>
                  </a:cubicBezTo>
                  <a:cubicBezTo>
                    <a:pt x="2" y="2"/>
                    <a:pt x="1" y="3"/>
                    <a:pt x="0" y="4"/>
                  </a:cubicBezTo>
                  <a:cubicBezTo>
                    <a:pt x="0" y="5"/>
                    <a:pt x="0" y="7"/>
                    <a:pt x="0" y="8"/>
                  </a:cubicBezTo>
                  <a:cubicBezTo>
                    <a:pt x="0" y="10"/>
                    <a:pt x="0" y="12"/>
                    <a:pt x="1" y="14"/>
                  </a:cubicBezTo>
                  <a:cubicBezTo>
                    <a:pt x="3" y="16"/>
                    <a:pt x="4" y="16"/>
                    <a:pt x="6" y="16"/>
                  </a:cubicBezTo>
                  <a:cubicBezTo>
                    <a:pt x="16" y="16"/>
                    <a:pt x="16" y="16"/>
                    <a:pt x="16" y="16"/>
                  </a:cubicBezTo>
                  <a:cubicBezTo>
                    <a:pt x="18" y="16"/>
                    <a:pt x="20" y="16"/>
                    <a:pt x="22" y="16"/>
                  </a:cubicBezTo>
                  <a:cubicBezTo>
                    <a:pt x="22" y="16"/>
                    <a:pt x="22" y="16"/>
                    <a:pt x="22" y="16"/>
                  </a:cubicBezTo>
                  <a:cubicBezTo>
                    <a:pt x="22" y="11"/>
                    <a:pt x="22" y="11"/>
                    <a:pt x="22" y="11"/>
                  </a:cubicBezTo>
                  <a:cubicBezTo>
                    <a:pt x="22" y="11"/>
                    <a:pt x="22" y="11"/>
                    <a:pt x="22" y="11"/>
                  </a:cubicBezTo>
                  <a:cubicBezTo>
                    <a:pt x="7" y="11"/>
                    <a:pt x="7" y="11"/>
                    <a:pt x="7" y="11"/>
                  </a:cubicBezTo>
                  <a:cubicBezTo>
                    <a:pt x="6" y="11"/>
                    <a:pt x="6" y="11"/>
                    <a:pt x="5" y="10"/>
                  </a:cubicBezTo>
                  <a:cubicBezTo>
                    <a:pt x="4" y="10"/>
                    <a:pt x="4" y="9"/>
                    <a:pt x="4" y="8"/>
                  </a:cubicBezTo>
                  <a:cubicBezTo>
                    <a:pt x="4" y="7"/>
                    <a:pt x="4" y="7"/>
                    <a:pt x="5" y="6"/>
                  </a:cubicBezTo>
                  <a:cubicBezTo>
                    <a:pt x="6" y="5"/>
                    <a:pt x="6" y="5"/>
                    <a:pt x="7" y="5"/>
                  </a:cubicBezTo>
                  <a:cubicBezTo>
                    <a:pt x="16" y="5"/>
                    <a:pt x="16" y="5"/>
                    <a:pt x="16" y="5"/>
                  </a:cubicBezTo>
                  <a:cubicBezTo>
                    <a:pt x="16" y="5"/>
                    <a:pt x="16" y="5"/>
                    <a:pt x="16" y="5"/>
                  </a:cubicBezTo>
                  <a:cubicBezTo>
                    <a:pt x="22" y="5"/>
                    <a:pt x="22" y="5"/>
                    <a:pt x="22" y="5"/>
                  </a:cubicBezTo>
                  <a:cubicBezTo>
                    <a:pt x="22" y="5"/>
                    <a:pt x="22" y="5"/>
                    <a:pt x="22" y="5"/>
                  </a:cubicBezTo>
                  <a:cubicBezTo>
                    <a:pt x="22" y="0"/>
                    <a:pt x="22" y="0"/>
                    <a:pt x="22" y="0"/>
                  </a:cubicBezTo>
                  <a:cubicBezTo>
                    <a:pt x="22" y="0"/>
                    <a:pt x="22" y="0"/>
                    <a:pt x="22" y="0"/>
                  </a:cubicBezTo>
                  <a:cubicBezTo>
                    <a:pt x="16" y="0"/>
                    <a:pt x="16" y="0"/>
                    <a:pt x="16" y="0"/>
                  </a:cubicBezTo>
                  <a:close/>
                </a:path>
              </a:pathLst>
            </a:custGeom>
            <a:solidFill>
              <a:srgbClr val="A7A9A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40" name="Freeform 332"/>
            <p:cNvSpPr>
              <a:spLocks/>
            </p:cNvSpPr>
            <p:nvPr/>
          </p:nvSpPr>
          <p:spPr bwMode="auto">
            <a:xfrm>
              <a:off x="2420" y="2275"/>
              <a:ext cx="53" cy="36"/>
            </a:xfrm>
            <a:custGeom>
              <a:avLst/>
              <a:gdLst>
                <a:gd name="T0" fmla="*/ 0 w 24"/>
                <a:gd name="T1" fmla="*/ 16 h 16"/>
                <a:gd name="T2" fmla="*/ 0 w 24"/>
                <a:gd name="T3" fmla="*/ 0 h 16"/>
                <a:gd name="T4" fmla="*/ 5 w 24"/>
                <a:gd name="T5" fmla="*/ 0 h 16"/>
                <a:gd name="T6" fmla="*/ 5 w 24"/>
                <a:gd name="T7" fmla="*/ 6 h 16"/>
                <a:gd name="T8" fmla="*/ 8 w 24"/>
                <a:gd name="T9" fmla="*/ 6 h 16"/>
                <a:gd name="T10" fmla="*/ 10 w 24"/>
                <a:gd name="T11" fmla="*/ 5 h 16"/>
                <a:gd name="T12" fmla="*/ 11 w 24"/>
                <a:gd name="T13" fmla="*/ 3 h 16"/>
                <a:gd name="T14" fmla="*/ 11 w 24"/>
                <a:gd name="T15" fmla="*/ 3 h 16"/>
                <a:gd name="T16" fmla="*/ 12 w 24"/>
                <a:gd name="T17" fmla="*/ 0 h 16"/>
                <a:gd name="T18" fmla="*/ 16 w 24"/>
                <a:gd name="T19" fmla="*/ 0 h 16"/>
                <a:gd name="T20" fmla="*/ 16 w 24"/>
                <a:gd name="T21" fmla="*/ 5 h 16"/>
                <a:gd name="T22" fmla="*/ 16 w 24"/>
                <a:gd name="T23" fmla="*/ 5 h 16"/>
                <a:gd name="T24" fmla="*/ 15 w 24"/>
                <a:gd name="T25" fmla="*/ 6 h 16"/>
                <a:gd name="T26" fmla="*/ 16 w 24"/>
                <a:gd name="T27" fmla="*/ 7 h 16"/>
                <a:gd name="T28" fmla="*/ 22 w 24"/>
                <a:gd name="T29" fmla="*/ 10 h 16"/>
                <a:gd name="T30" fmla="*/ 24 w 24"/>
                <a:gd name="T31" fmla="*/ 16 h 16"/>
                <a:gd name="T32" fmla="*/ 20 w 24"/>
                <a:gd name="T33" fmla="*/ 16 h 16"/>
                <a:gd name="T34" fmla="*/ 18 w 24"/>
                <a:gd name="T35" fmla="*/ 13 h 16"/>
                <a:gd name="T36" fmla="*/ 15 w 24"/>
                <a:gd name="T37" fmla="*/ 11 h 16"/>
                <a:gd name="T38" fmla="*/ 9 w 24"/>
                <a:gd name="T39" fmla="*/ 10 h 16"/>
                <a:gd name="T40" fmla="*/ 9 w 24"/>
                <a:gd name="T41" fmla="*/ 10 h 16"/>
                <a:gd name="T42" fmla="*/ 5 w 24"/>
                <a:gd name="T43" fmla="*/ 10 h 16"/>
                <a:gd name="T44" fmla="*/ 5 w 24"/>
                <a:gd name="T45" fmla="*/ 13 h 16"/>
                <a:gd name="T46" fmla="*/ 5 w 24"/>
                <a:gd name="T47" fmla="*/ 13 h 16"/>
                <a:gd name="T48" fmla="*/ 5 w 24"/>
                <a:gd name="T49" fmla="*/ 16 h 16"/>
                <a:gd name="T50" fmla="*/ 0 w 24"/>
                <a:gd name="T51"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4" h="16">
                  <a:moveTo>
                    <a:pt x="0" y="16"/>
                  </a:moveTo>
                  <a:cubicBezTo>
                    <a:pt x="0" y="0"/>
                    <a:pt x="0" y="0"/>
                    <a:pt x="0" y="0"/>
                  </a:cubicBezTo>
                  <a:cubicBezTo>
                    <a:pt x="5" y="0"/>
                    <a:pt x="5" y="0"/>
                    <a:pt x="5" y="0"/>
                  </a:cubicBezTo>
                  <a:cubicBezTo>
                    <a:pt x="5" y="6"/>
                    <a:pt x="5" y="6"/>
                    <a:pt x="5" y="6"/>
                  </a:cubicBezTo>
                  <a:cubicBezTo>
                    <a:pt x="6" y="6"/>
                    <a:pt x="7" y="6"/>
                    <a:pt x="8" y="6"/>
                  </a:cubicBezTo>
                  <a:cubicBezTo>
                    <a:pt x="9" y="6"/>
                    <a:pt x="10" y="5"/>
                    <a:pt x="10" y="5"/>
                  </a:cubicBezTo>
                  <a:cubicBezTo>
                    <a:pt x="11" y="5"/>
                    <a:pt x="11" y="4"/>
                    <a:pt x="11" y="3"/>
                  </a:cubicBezTo>
                  <a:cubicBezTo>
                    <a:pt x="11" y="3"/>
                    <a:pt x="11" y="3"/>
                    <a:pt x="11" y="3"/>
                  </a:cubicBezTo>
                  <a:cubicBezTo>
                    <a:pt x="12" y="2"/>
                    <a:pt x="12" y="1"/>
                    <a:pt x="12" y="0"/>
                  </a:cubicBezTo>
                  <a:cubicBezTo>
                    <a:pt x="16" y="0"/>
                    <a:pt x="16" y="0"/>
                    <a:pt x="16" y="0"/>
                  </a:cubicBezTo>
                  <a:cubicBezTo>
                    <a:pt x="16" y="2"/>
                    <a:pt x="16" y="3"/>
                    <a:pt x="16" y="5"/>
                  </a:cubicBezTo>
                  <a:cubicBezTo>
                    <a:pt x="16" y="5"/>
                    <a:pt x="16" y="5"/>
                    <a:pt x="16" y="5"/>
                  </a:cubicBezTo>
                  <a:cubicBezTo>
                    <a:pt x="15" y="5"/>
                    <a:pt x="15" y="6"/>
                    <a:pt x="15" y="6"/>
                  </a:cubicBezTo>
                  <a:cubicBezTo>
                    <a:pt x="16" y="7"/>
                    <a:pt x="16" y="7"/>
                    <a:pt x="16" y="7"/>
                  </a:cubicBezTo>
                  <a:cubicBezTo>
                    <a:pt x="18" y="7"/>
                    <a:pt x="20" y="9"/>
                    <a:pt x="22" y="10"/>
                  </a:cubicBezTo>
                  <a:cubicBezTo>
                    <a:pt x="23" y="12"/>
                    <a:pt x="24" y="14"/>
                    <a:pt x="24" y="16"/>
                  </a:cubicBezTo>
                  <a:cubicBezTo>
                    <a:pt x="20" y="16"/>
                    <a:pt x="20" y="16"/>
                    <a:pt x="20" y="16"/>
                  </a:cubicBezTo>
                  <a:cubicBezTo>
                    <a:pt x="19" y="15"/>
                    <a:pt x="19" y="14"/>
                    <a:pt x="18" y="13"/>
                  </a:cubicBezTo>
                  <a:cubicBezTo>
                    <a:pt x="17" y="12"/>
                    <a:pt x="16" y="12"/>
                    <a:pt x="15" y="11"/>
                  </a:cubicBezTo>
                  <a:cubicBezTo>
                    <a:pt x="13" y="11"/>
                    <a:pt x="11" y="10"/>
                    <a:pt x="9" y="10"/>
                  </a:cubicBezTo>
                  <a:cubicBezTo>
                    <a:pt x="9" y="10"/>
                    <a:pt x="9" y="10"/>
                    <a:pt x="9" y="10"/>
                  </a:cubicBezTo>
                  <a:cubicBezTo>
                    <a:pt x="5" y="10"/>
                    <a:pt x="5" y="10"/>
                    <a:pt x="5" y="10"/>
                  </a:cubicBezTo>
                  <a:cubicBezTo>
                    <a:pt x="5" y="13"/>
                    <a:pt x="5" y="13"/>
                    <a:pt x="5" y="13"/>
                  </a:cubicBezTo>
                  <a:cubicBezTo>
                    <a:pt x="5" y="13"/>
                    <a:pt x="5" y="13"/>
                    <a:pt x="5" y="13"/>
                  </a:cubicBezTo>
                  <a:cubicBezTo>
                    <a:pt x="5" y="16"/>
                    <a:pt x="5" y="16"/>
                    <a:pt x="5" y="16"/>
                  </a:cubicBezTo>
                  <a:lnTo>
                    <a:pt x="0" y="16"/>
                  </a:lnTo>
                  <a:close/>
                </a:path>
              </a:pathLst>
            </a:custGeom>
            <a:solidFill>
              <a:srgbClr val="A7A9A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41" name="Freeform 333"/>
            <p:cNvSpPr>
              <a:spLocks/>
            </p:cNvSpPr>
            <p:nvPr/>
          </p:nvSpPr>
          <p:spPr bwMode="auto">
            <a:xfrm>
              <a:off x="2538" y="2275"/>
              <a:ext cx="51" cy="36"/>
            </a:xfrm>
            <a:custGeom>
              <a:avLst/>
              <a:gdLst>
                <a:gd name="T0" fmla="*/ 5 w 23"/>
                <a:gd name="T1" fmla="*/ 0 h 16"/>
                <a:gd name="T2" fmla="*/ 5 w 23"/>
                <a:gd name="T3" fmla="*/ 1 h 16"/>
                <a:gd name="T4" fmla="*/ 6 w 23"/>
                <a:gd name="T5" fmla="*/ 4 h 16"/>
                <a:gd name="T6" fmla="*/ 6 w 23"/>
                <a:gd name="T7" fmla="*/ 5 h 16"/>
                <a:gd name="T8" fmla="*/ 9 w 23"/>
                <a:gd name="T9" fmla="*/ 5 h 16"/>
                <a:gd name="T10" fmla="*/ 11 w 23"/>
                <a:gd name="T11" fmla="*/ 5 h 16"/>
                <a:gd name="T12" fmla="*/ 19 w 23"/>
                <a:gd name="T13" fmla="*/ 5 h 16"/>
                <a:gd name="T14" fmla="*/ 19 w 23"/>
                <a:gd name="T15" fmla="*/ 0 h 16"/>
                <a:gd name="T16" fmla="*/ 23 w 23"/>
                <a:gd name="T17" fmla="*/ 0 h 16"/>
                <a:gd name="T18" fmla="*/ 23 w 23"/>
                <a:gd name="T19" fmla="*/ 10 h 16"/>
                <a:gd name="T20" fmla="*/ 21 w 23"/>
                <a:gd name="T21" fmla="*/ 14 h 16"/>
                <a:gd name="T22" fmla="*/ 16 w 23"/>
                <a:gd name="T23" fmla="*/ 16 h 16"/>
                <a:gd name="T24" fmla="*/ 11 w 23"/>
                <a:gd name="T25" fmla="*/ 16 h 16"/>
                <a:gd name="T26" fmla="*/ 2 w 23"/>
                <a:gd name="T27" fmla="*/ 16 h 16"/>
                <a:gd name="T28" fmla="*/ 2 w 23"/>
                <a:gd name="T29" fmla="*/ 11 h 16"/>
                <a:gd name="T30" fmla="*/ 11 w 23"/>
                <a:gd name="T31" fmla="*/ 11 h 16"/>
                <a:gd name="T32" fmla="*/ 16 w 23"/>
                <a:gd name="T33" fmla="*/ 11 h 16"/>
                <a:gd name="T34" fmla="*/ 18 w 23"/>
                <a:gd name="T35" fmla="*/ 11 h 16"/>
                <a:gd name="T36" fmla="*/ 18 w 23"/>
                <a:gd name="T37" fmla="*/ 10 h 16"/>
                <a:gd name="T38" fmla="*/ 11 w 23"/>
                <a:gd name="T39" fmla="*/ 10 h 16"/>
                <a:gd name="T40" fmla="*/ 9 w 23"/>
                <a:gd name="T41" fmla="*/ 10 h 16"/>
                <a:gd name="T42" fmla="*/ 4 w 23"/>
                <a:gd name="T43" fmla="*/ 9 h 16"/>
                <a:gd name="T44" fmla="*/ 1 w 23"/>
                <a:gd name="T45" fmla="*/ 6 h 16"/>
                <a:gd name="T46" fmla="*/ 1 w 23"/>
                <a:gd name="T47" fmla="*/ 1 h 16"/>
                <a:gd name="T48" fmla="*/ 1 w 23"/>
                <a:gd name="T49" fmla="*/ 0 h 16"/>
                <a:gd name="T50" fmla="*/ 5 w 23"/>
                <a:gd name="T51"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3" h="16">
                  <a:moveTo>
                    <a:pt x="5" y="0"/>
                  </a:moveTo>
                  <a:cubicBezTo>
                    <a:pt x="5" y="1"/>
                    <a:pt x="5" y="1"/>
                    <a:pt x="5" y="1"/>
                  </a:cubicBezTo>
                  <a:cubicBezTo>
                    <a:pt x="5" y="1"/>
                    <a:pt x="5" y="3"/>
                    <a:pt x="6" y="4"/>
                  </a:cubicBezTo>
                  <a:cubicBezTo>
                    <a:pt x="6" y="5"/>
                    <a:pt x="6" y="5"/>
                    <a:pt x="6" y="5"/>
                  </a:cubicBezTo>
                  <a:cubicBezTo>
                    <a:pt x="7" y="5"/>
                    <a:pt x="8" y="5"/>
                    <a:pt x="9" y="5"/>
                  </a:cubicBezTo>
                  <a:cubicBezTo>
                    <a:pt x="11" y="5"/>
                    <a:pt x="11" y="5"/>
                    <a:pt x="11" y="5"/>
                  </a:cubicBezTo>
                  <a:cubicBezTo>
                    <a:pt x="19" y="5"/>
                    <a:pt x="19" y="5"/>
                    <a:pt x="19" y="5"/>
                  </a:cubicBezTo>
                  <a:cubicBezTo>
                    <a:pt x="19" y="3"/>
                    <a:pt x="19" y="1"/>
                    <a:pt x="19" y="0"/>
                  </a:cubicBezTo>
                  <a:cubicBezTo>
                    <a:pt x="23" y="0"/>
                    <a:pt x="23" y="0"/>
                    <a:pt x="23" y="0"/>
                  </a:cubicBezTo>
                  <a:cubicBezTo>
                    <a:pt x="23" y="1"/>
                    <a:pt x="23" y="7"/>
                    <a:pt x="23" y="10"/>
                  </a:cubicBezTo>
                  <a:cubicBezTo>
                    <a:pt x="23" y="12"/>
                    <a:pt x="22" y="13"/>
                    <a:pt x="21" y="14"/>
                  </a:cubicBezTo>
                  <a:cubicBezTo>
                    <a:pt x="19" y="15"/>
                    <a:pt x="17" y="16"/>
                    <a:pt x="16" y="16"/>
                  </a:cubicBezTo>
                  <a:cubicBezTo>
                    <a:pt x="15" y="16"/>
                    <a:pt x="13" y="16"/>
                    <a:pt x="11" y="16"/>
                  </a:cubicBezTo>
                  <a:cubicBezTo>
                    <a:pt x="8" y="16"/>
                    <a:pt x="4" y="16"/>
                    <a:pt x="2" y="16"/>
                  </a:cubicBezTo>
                  <a:cubicBezTo>
                    <a:pt x="2" y="11"/>
                    <a:pt x="2" y="11"/>
                    <a:pt x="2" y="11"/>
                  </a:cubicBezTo>
                  <a:cubicBezTo>
                    <a:pt x="4" y="11"/>
                    <a:pt x="8" y="11"/>
                    <a:pt x="11" y="11"/>
                  </a:cubicBezTo>
                  <a:cubicBezTo>
                    <a:pt x="13" y="11"/>
                    <a:pt x="15" y="11"/>
                    <a:pt x="16" y="11"/>
                  </a:cubicBezTo>
                  <a:cubicBezTo>
                    <a:pt x="16" y="11"/>
                    <a:pt x="17" y="11"/>
                    <a:pt x="18" y="11"/>
                  </a:cubicBezTo>
                  <a:cubicBezTo>
                    <a:pt x="18" y="10"/>
                    <a:pt x="18" y="10"/>
                    <a:pt x="18" y="10"/>
                  </a:cubicBezTo>
                  <a:cubicBezTo>
                    <a:pt x="11" y="10"/>
                    <a:pt x="11" y="10"/>
                    <a:pt x="11" y="10"/>
                  </a:cubicBezTo>
                  <a:cubicBezTo>
                    <a:pt x="9" y="10"/>
                    <a:pt x="9" y="10"/>
                    <a:pt x="9" y="10"/>
                  </a:cubicBezTo>
                  <a:cubicBezTo>
                    <a:pt x="7" y="10"/>
                    <a:pt x="5" y="9"/>
                    <a:pt x="4" y="9"/>
                  </a:cubicBezTo>
                  <a:cubicBezTo>
                    <a:pt x="3" y="8"/>
                    <a:pt x="2" y="7"/>
                    <a:pt x="1" y="6"/>
                  </a:cubicBezTo>
                  <a:cubicBezTo>
                    <a:pt x="0" y="4"/>
                    <a:pt x="0" y="2"/>
                    <a:pt x="1" y="1"/>
                  </a:cubicBezTo>
                  <a:cubicBezTo>
                    <a:pt x="1" y="0"/>
                    <a:pt x="1" y="0"/>
                    <a:pt x="1" y="0"/>
                  </a:cubicBezTo>
                  <a:lnTo>
                    <a:pt x="5" y="0"/>
                  </a:lnTo>
                  <a:close/>
                </a:path>
              </a:pathLst>
            </a:custGeom>
            <a:solidFill>
              <a:srgbClr val="A7A9A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42" name="Freeform 334"/>
            <p:cNvSpPr>
              <a:spLocks/>
            </p:cNvSpPr>
            <p:nvPr/>
          </p:nvSpPr>
          <p:spPr bwMode="auto">
            <a:xfrm>
              <a:off x="2598" y="2275"/>
              <a:ext cx="49" cy="36"/>
            </a:xfrm>
            <a:custGeom>
              <a:avLst/>
              <a:gdLst>
                <a:gd name="T0" fmla="*/ 29 w 49"/>
                <a:gd name="T1" fmla="*/ 11 h 36"/>
                <a:gd name="T2" fmla="*/ 29 w 49"/>
                <a:gd name="T3" fmla="*/ 36 h 36"/>
                <a:gd name="T4" fmla="*/ 20 w 49"/>
                <a:gd name="T5" fmla="*/ 36 h 36"/>
                <a:gd name="T6" fmla="*/ 20 w 49"/>
                <a:gd name="T7" fmla="*/ 11 h 36"/>
                <a:gd name="T8" fmla="*/ 0 w 49"/>
                <a:gd name="T9" fmla="*/ 11 h 36"/>
                <a:gd name="T10" fmla="*/ 0 w 49"/>
                <a:gd name="T11" fmla="*/ 0 h 36"/>
                <a:gd name="T12" fmla="*/ 49 w 49"/>
                <a:gd name="T13" fmla="*/ 0 h 36"/>
                <a:gd name="T14" fmla="*/ 49 w 49"/>
                <a:gd name="T15" fmla="*/ 11 h 36"/>
                <a:gd name="T16" fmla="*/ 29 w 49"/>
                <a:gd name="T17" fmla="*/ 1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36">
                  <a:moveTo>
                    <a:pt x="29" y="11"/>
                  </a:moveTo>
                  <a:lnTo>
                    <a:pt x="29" y="36"/>
                  </a:lnTo>
                  <a:lnTo>
                    <a:pt x="20" y="36"/>
                  </a:lnTo>
                  <a:lnTo>
                    <a:pt x="20" y="11"/>
                  </a:lnTo>
                  <a:lnTo>
                    <a:pt x="0" y="11"/>
                  </a:lnTo>
                  <a:lnTo>
                    <a:pt x="0" y="0"/>
                  </a:lnTo>
                  <a:lnTo>
                    <a:pt x="49" y="0"/>
                  </a:lnTo>
                  <a:lnTo>
                    <a:pt x="49" y="11"/>
                  </a:lnTo>
                  <a:lnTo>
                    <a:pt x="29" y="11"/>
                  </a:lnTo>
                  <a:close/>
                </a:path>
              </a:pathLst>
            </a:custGeom>
            <a:solidFill>
              <a:srgbClr val="A7A9A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43" name="Rectangle 335"/>
            <p:cNvSpPr>
              <a:spLocks noChangeArrowheads="1"/>
            </p:cNvSpPr>
            <p:nvPr/>
          </p:nvSpPr>
          <p:spPr bwMode="auto">
            <a:xfrm>
              <a:off x="2362" y="2331"/>
              <a:ext cx="31" cy="11"/>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44" name="Rectangle 336"/>
            <p:cNvSpPr>
              <a:spLocks noChangeArrowheads="1"/>
            </p:cNvSpPr>
            <p:nvPr/>
          </p:nvSpPr>
          <p:spPr bwMode="auto">
            <a:xfrm>
              <a:off x="2406" y="2331"/>
              <a:ext cx="49" cy="11"/>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45" name="Rectangle 337"/>
            <p:cNvSpPr>
              <a:spLocks noChangeArrowheads="1"/>
            </p:cNvSpPr>
            <p:nvPr/>
          </p:nvSpPr>
          <p:spPr bwMode="auto">
            <a:xfrm>
              <a:off x="2462" y="2331"/>
              <a:ext cx="18" cy="11"/>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46" name="Rectangle 338"/>
            <p:cNvSpPr>
              <a:spLocks noChangeArrowheads="1"/>
            </p:cNvSpPr>
            <p:nvPr/>
          </p:nvSpPr>
          <p:spPr bwMode="auto">
            <a:xfrm>
              <a:off x="2631" y="2331"/>
              <a:ext cx="16" cy="11"/>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47" name="Rectangle 339"/>
            <p:cNvSpPr>
              <a:spLocks noChangeArrowheads="1"/>
            </p:cNvSpPr>
            <p:nvPr/>
          </p:nvSpPr>
          <p:spPr bwMode="auto">
            <a:xfrm>
              <a:off x="2587" y="2331"/>
              <a:ext cx="37" cy="11"/>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148" name="Rectangle 340"/>
            <p:cNvSpPr>
              <a:spLocks noChangeArrowheads="1"/>
            </p:cNvSpPr>
            <p:nvPr/>
          </p:nvSpPr>
          <p:spPr bwMode="auto">
            <a:xfrm>
              <a:off x="2493" y="2331"/>
              <a:ext cx="80" cy="11"/>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grpSp>
      <p:sp>
        <p:nvSpPr>
          <p:cNvPr id="4" name="Прямоугольник 3"/>
          <p:cNvSpPr/>
          <p:nvPr/>
        </p:nvSpPr>
        <p:spPr>
          <a:xfrm>
            <a:off x="6692901" y="4435475"/>
            <a:ext cx="1435100" cy="395832"/>
          </a:xfrm>
          <a:prstGeom prst="rect">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Managers</a:t>
            </a:r>
            <a:endParaRPr lang="ru-RU" sz="1400" dirty="0">
              <a:solidFill>
                <a:schemeClr val="tx1"/>
              </a:solidFill>
            </a:endParaRPr>
          </a:p>
        </p:txBody>
      </p:sp>
      <p:sp>
        <p:nvSpPr>
          <p:cNvPr id="349" name="Прямоугольник 348"/>
          <p:cNvSpPr/>
          <p:nvPr/>
        </p:nvSpPr>
        <p:spPr>
          <a:xfrm>
            <a:off x="2505075" y="1270225"/>
            <a:ext cx="2136776" cy="395832"/>
          </a:xfrm>
          <a:prstGeom prst="rect">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Navigation satellite</a:t>
            </a:r>
            <a:endParaRPr lang="ru-RU" sz="1400" dirty="0">
              <a:solidFill>
                <a:schemeClr val="tx1"/>
              </a:solidFill>
            </a:endParaRPr>
          </a:p>
        </p:txBody>
      </p:sp>
      <p:sp>
        <p:nvSpPr>
          <p:cNvPr id="350" name="Прямоугольник 349"/>
          <p:cNvSpPr/>
          <p:nvPr/>
        </p:nvSpPr>
        <p:spPr>
          <a:xfrm>
            <a:off x="4884158" y="1272359"/>
            <a:ext cx="2728486" cy="395832"/>
          </a:xfrm>
          <a:prstGeom prst="rect">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Data storage server</a:t>
            </a:r>
            <a:endParaRPr lang="ru-RU" sz="1400" dirty="0">
              <a:solidFill>
                <a:schemeClr val="tx1"/>
              </a:solidFill>
            </a:endParaRPr>
          </a:p>
        </p:txBody>
      </p:sp>
      <p:sp>
        <p:nvSpPr>
          <p:cNvPr id="351" name="Прямоугольник 350"/>
          <p:cNvSpPr/>
          <p:nvPr/>
        </p:nvSpPr>
        <p:spPr>
          <a:xfrm>
            <a:off x="2911850" y="4342453"/>
            <a:ext cx="2081213" cy="395832"/>
          </a:xfrm>
          <a:prstGeom prst="rect">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Monitoring module </a:t>
            </a:r>
            <a:endParaRPr lang="ru-RU" sz="1400" dirty="0">
              <a:solidFill>
                <a:schemeClr val="tx1"/>
              </a:solidFill>
            </a:endParaRPr>
          </a:p>
        </p:txBody>
      </p:sp>
    </p:spTree>
    <p:extLst>
      <p:ext uri="{BB962C8B-B14F-4D97-AF65-F5344CB8AC3E}">
        <p14:creationId xmlns:p14="http://schemas.microsoft.com/office/powerpoint/2010/main" val="147678838"/>
      </p:ext>
    </p:extLst>
  </p:cSld>
  <p:clrMapOvr>
    <a:masterClrMapping/>
  </p:clrMapOvr>
  <p:transition spd="slow">
    <p:pu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4000" dirty="0" smtClean="0"/>
              <a:t>Solutions</a:t>
            </a:r>
            <a:endParaRPr lang="ru-RU" sz="4000" dirty="0"/>
          </a:p>
        </p:txBody>
      </p:sp>
      <p:sp>
        <p:nvSpPr>
          <p:cNvPr id="119" name="БВ_надпись"/>
          <p:cNvSpPr/>
          <p:nvPr/>
        </p:nvSpPr>
        <p:spPr>
          <a:xfrm>
            <a:off x="5298544" y="1125901"/>
            <a:ext cx="3527601" cy="1241517"/>
          </a:xfrm>
          <a:prstGeom prst="hexagon">
            <a:avLst/>
          </a:prstGeom>
          <a:ln/>
        </p:spPr>
        <p:style>
          <a:lnRef idx="1">
            <a:schemeClr val="accent6"/>
          </a:lnRef>
          <a:fillRef idx="2">
            <a:schemeClr val="accent6"/>
          </a:fillRef>
          <a:effectRef idx="1">
            <a:schemeClr val="accent6"/>
          </a:effectRef>
          <a:fontRef idx="minor">
            <a:schemeClr val="dk1"/>
          </a:fontRef>
        </p:style>
        <p:txBody>
          <a:bodyPr rtlCol="0" anchor="ctr"/>
          <a:lstStyle/>
          <a:p>
            <a:pPr algn="r"/>
            <a:r>
              <a:rPr lang="en-US" sz="1600" dirty="0" smtClean="0">
                <a:solidFill>
                  <a:schemeClr val="tx1"/>
                </a:solidFill>
              </a:rPr>
              <a:t>Safe driving</a:t>
            </a:r>
            <a:endParaRPr lang="ru-RU" sz="1600" dirty="0" smtClean="0">
              <a:solidFill>
                <a:schemeClr val="tx1"/>
              </a:solidFill>
            </a:endParaRPr>
          </a:p>
        </p:txBody>
      </p:sp>
      <p:sp>
        <p:nvSpPr>
          <p:cNvPr id="121" name="Шестиугольник 120"/>
          <p:cNvSpPr/>
          <p:nvPr/>
        </p:nvSpPr>
        <p:spPr>
          <a:xfrm>
            <a:off x="5298544" y="1115973"/>
            <a:ext cx="1440160" cy="1241517"/>
          </a:xfrm>
          <a:prstGeom prst="hexagon">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400" dirty="0" smtClean="0"/>
              <a:t>SD</a:t>
            </a:r>
            <a:endParaRPr lang="ru-RU" sz="2400" dirty="0"/>
          </a:p>
        </p:txBody>
      </p:sp>
      <p:sp>
        <p:nvSpPr>
          <p:cNvPr id="122" name="Шестиугольник 121"/>
          <p:cNvSpPr/>
          <p:nvPr/>
        </p:nvSpPr>
        <p:spPr>
          <a:xfrm>
            <a:off x="5298544" y="3143419"/>
            <a:ext cx="1440160" cy="1241517"/>
          </a:xfrm>
          <a:prstGeom prst="hexagon">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4400" dirty="0" smtClean="0"/>
              <a:t>BM</a:t>
            </a:r>
            <a:endParaRPr lang="ru-RU" sz="4400" dirty="0"/>
          </a:p>
        </p:txBody>
      </p:sp>
      <p:sp>
        <p:nvSpPr>
          <p:cNvPr id="123" name="Поиск при угоне_надпись"/>
          <p:cNvSpPr/>
          <p:nvPr/>
        </p:nvSpPr>
        <p:spPr>
          <a:xfrm>
            <a:off x="3242598" y="5136063"/>
            <a:ext cx="2777201" cy="1241517"/>
          </a:xfrm>
          <a:prstGeom prst="hexagon">
            <a:avLst/>
          </a:prstGeom>
          <a:ln/>
        </p:spPr>
        <p:style>
          <a:lnRef idx="1">
            <a:schemeClr val="accent6"/>
          </a:lnRef>
          <a:fillRef idx="2">
            <a:schemeClr val="accent6"/>
          </a:fillRef>
          <a:effectRef idx="1">
            <a:schemeClr val="accent6"/>
          </a:effectRef>
          <a:fontRef idx="minor">
            <a:schemeClr val="dk1"/>
          </a:fontRef>
        </p:style>
        <p:txBody>
          <a:bodyPr rtlCol="0" anchor="ctr"/>
          <a:lstStyle/>
          <a:p>
            <a:r>
              <a:rPr lang="en-US" sz="1600" dirty="0" smtClean="0">
                <a:solidFill>
                  <a:schemeClr val="tx1"/>
                </a:solidFill>
              </a:rPr>
              <a:t>Stolen vehicle </a:t>
            </a:r>
            <a:endParaRPr lang="ru-RU" sz="1600" dirty="0" smtClean="0">
              <a:solidFill>
                <a:schemeClr val="tx1"/>
              </a:solidFill>
            </a:endParaRPr>
          </a:p>
          <a:p>
            <a:r>
              <a:rPr lang="en-US" sz="1600" dirty="0" smtClean="0">
                <a:solidFill>
                  <a:schemeClr val="tx1"/>
                </a:solidFill>
              </a:rPr>
              <a:t>search</a:t>
            </a:r>
            <a:endParaRPr lang="ru-RU" sz="1600" dirty="0">
              <a:solidFill>
                <a:schemeClr val="tx1"/>
              </a:solidFill>
            </a:endParaRPr>
          </a:p>
        </p:txBody>
      </p:sp>
      <p:sp>
        <p:nvSpPr>
          <p:cNvPr id="125" name="Шестиугольник 124"/>
          <p:cNvSpPr/>
          <p:nvPr/>
        </p:nvSpPr>
        <p:spPr>
          <a:xfrm>
            <a:off x="5298544" y="5120955"/>
            <a:ext cx="1440160" cy="1241517"/>
          </a:xfrm>
          <a:prstGeom prst="hexagon">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400" dirty="0" smtClean="0"/>
              <a:t>SVS</a:t>
            </a:r>
            <a:endParaRPr lang="ru-RU" sz="2400" dirty="0"/>
          </a:p>
        </p:txBody>
      </p:sp>
      <p:sp>
        <p:nvSpPr>
          <p:cNvPr id="126" name="КСТ_надпись"/>
          <p:cNvSpPr/>
          <p:nvPr/>
        </p:nvSpPr>
        <p:spPr>
          <a:xfrm>
            <a:off x="2616200" y="3822955"/>
            <a:ext cx="2794817" cy="1241517"/>
          </a:xfrm>
          <a:prstGeom prst="hexagon">
            <a:avLst/>
          </a:prstGeom>
          <a:ln/>
        </p:spPr>
        <p:style>
          <a:lnRef idx="1">
            <a:schemeClr val="accent6"/>
          </a:lnRef>
          <a:fillRef idx="2">
            <a:schemeClr val="accent6"/>
          </a:fillRef>
          <a:effectRef idx="1">
            <a:schemeClr val="accent6"/>
          </a:effectRef>
          <a:fontRef idx="minor">
            <a:schemeClr val="dk1"/>
          </a:fontRef>
        </p:style>
        <p:txBody>
          <a:bodyPr rtlCol="0" anchor="ctr"/>
          <a:lstStyle/>
          <a:p>
            <a:pPr algn="r">
              <a:lnSpc>
                <a:spcPct val="120000"/>
              </a:lnSpc>
            </a:pPr>
            <a:r>
              <a:rPr lang="en-US" sz="1600" dirty="0">
                <a:solidFill>
                  <a:schemeClr val="tx1"/>
                </a:solidFill>
                <a:latin typeface="Tahoma" panose="020B0604030504040204" pitchFamily="34" charset="0"/>
                <a:ea typeface="Tahoma" panose="020B0604030504040204" pitchFamily="34" charset="0"/>
                <a:cs typeface="Tahoma" panose="020B0604030504040204" pitchFamily="34" charset="0"/>
              </a:rPr>
              <a:t>Special </a:t>
            </a:r>
            <a:r>
              <a:rPr lang="en-US"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machinery </a:t>
            </a:r>
            <a:r>
              <a:rPr lang="en-US" sz="1600" dirty="0">
                <a:solidFill>
                  <a:schemeClr val="tx1"/>
                </a:solidFill>
                <a:latin typeface="Tahoma" panose="020B0604030504040204" pitchFamily="34" charset="0"/>
                <a:ea typeface="Tahoma" panose="020B0604030504040204" pitchFamily="34" charset="0"/>
                <a:cs typeface="Tahoma" panose="020B0604030504040204" pitchFamily="34" charset="0"/>
              </a:rPr>
              <a:t>control</a:t>
            </a:r>
            <a:endParaRPr lang="ru-RU" sz="16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27" name="КТ_надпись"/>
          <p:cNvSpPr/>
          <p:nvPr/>
        </p:nvSpPr>
        <p:spPr>
          <a:xfrm>
            <a:off x="2283300" y="2439346"/>
            <a:ext cx="3062083" cy="1241517"/>
          </a:xfrm>
          <a:prstGeom prst="hexagon">
            <a:avLst/>
          </a:prstGeom>
          <a:ln/>
        </p:spPr>
        <p:style>
          <a:lnRef idx="1">
            <a:schemeClr val="accent6"/>
          </a:lnRef>
          <a:fillRef idx="2">
            <a:schemeClr val="accent6"/>
          </a:fillRef>
          <a:effectRef idx="1">
            <a:schemeClr val="accent6"/>
          </a:effectRef>
          <a:fontRef idx="minor">
            <a:schemeClr val="dk1"/>
          </a:fontRef>
        </p:style>
        <p:txBody>
          <a:bodyPr rtlCol="0" anchor="ctr"/>
          <a:lstStyle/>
          <a:p>
            <a:pPr algn="r"/>
            <a:r>
              <a:rPr lang="en-US" sz="1600" dirty="0" smtClean="0">
                <a:solidFill>
                  <a:schemeClr val="tx1"/>
                </a:solidFill>
              </a:rPr>
              <a:t>Fuel control</a:t>
            </a:r>
            <a:endParaRPr lang="ru-RU" sz="1600" dirty="0">
              <a:solidFill>
                <a:schemeClr val="tx1"/>
              </a:solidFill>
            </a:endParaRPr>
          </a:p>
        </p:txBody>
      </p:sp>
      <p:sp>
        <p:nvSpPr>
          <p:cNvPr id="128" name="Маска_левая"/>
          <p:cNvSpPr/>
          <p:nvPr/>
        </p:nvSpPr>
        <p:spPr>
          <a:xfrm>
            <a:off x="-74541" y="1051560"/>
            <a:ext cx="2567608" cy="51176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9" name="Шестиугольник 128"/>
          <p:cNvSpPr/>
          <p:nvPr/>
        </p:nvSpPr>
        <p:spPr>
          <a:xfrm>
            <a:off x="1873615" y="3810480"/>
            <a:ext cx="1440160" cy="1241517"/>
          </a:xfrm>
          <a:prstGeom prst="hexagon">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400" dirty="0" smtClean="0"/>
              <a:t>SMC</a:t>
            </a:r>
            <a:endParaRPr lang="ru-RU" sz="2400" dirty="0"/>
          </a:p>
        </p:txBody>
      </p:sp>
      <p:sp>
        <p:nvSpPr>
          <p:cNvPr id="130" name="Шестиугольник 129"/>
          <p:cNvSpPr/>
          <p:nvPr/>
        </p:nvSpPr>
        <p:spPr>
          <a:xfrm>
            <a:off x="1873615" y="2426871"/>
            <a:ext cx="1440160" cy="1241517"/>
          </a:xfrm>
          <a:prstGeom prst="hexagon">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400" dirty="0" smtClean="0"/>
              <a:t>FC</a:t>
            </a:r>
            <a:endParaRPr lang="ru-RU" sz="2400" dirty="0"/>
          </a:p>
        </p:txBody>
      </p:sp>
      <p:sp>
        <p:nvSpPr>
          <p:cNvPr id="131" name="КТЗ_надпись"/>
          <p:cNvSpPr/>
          <p:nvPr/>
        </p:nvSpPr>
        <p:spPr>
          <a:xfrm>
            <a:off x="6604732" y="3824024"/>
            <a:ext cx="3062083" cy="1241517"/>
          </a:xfrm>
          <a:prstGeom prst="hexagon">
            <a:avLst/>
          </a:prstGeom>
          <a:ln/>
        </p:spPr>
        <p:style>
          <a:lnRef idx="1">
            <a:schemeClr val="accent6"/>
          </a:lnRef>
          <a:fillRef idx="2">
            <a:schemeClr val="accent6"/>
          </a:fillRef>
          <a:effectRef idx="1">
            <a:schemeClr val="accent6"/>
          </a:effectRef>
          <a:fontRef idx="minor">
            <a:schemeClr val="dk1"/>
          </a:fontRef>
        </p:style>
        <p:txBody>
          <a:bodyPr rtlCol="0" anchor="ctr"/>
          <a:lstStyle/>
          <a:p>
            <a:pPr>
              <a:lnSpc>
                <a:spcPct val="120000"/>
              </a:lnSpc>
            </a:pPr>
            <a:r>
              <a:rPr lang="en-US" sz="16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Fueler</a:t>
            </a:r>
            <a:r>
              <a:rPr lang="en-US"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 control</a:t>
            </a:r>
            <a:endParaRPr lang="ru-RU" sz="16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32" name="Интеграция_надпись"/>
          <p:cNvSpPr/>
          <p:nvPr/>
        </p:nvSpPr>
        <p:spPr>
          <a:xfrm>
            <a:off x="6619820" y="2477280"/>
            <a:ext cx="2687954" cy="1241517"/>
          </a:xfrm>
          <a:prstGeom prst="hexagon">
            <a:avLst/>
          </a:prstGeom>
          <a:ln/>
        </p:spPr>
        <p:style>
          <a:lnRef idx="1">
            <a:schemeClr val="accent6"/>
          </a:lnRef>
          <a:fillRef idx="2">
            <a:schemeClr val="accent6"/>
          </a:fillRef>
          <a:effectRef idx="1">
            <a:schemeClr val="accent6"/>
          </a:effectRef>
          <a:fontRef idx="minor">
            <a:schemeClr val="dk1"/>
          </a:fontRef>
        </p:style>
        <p:txBody>
          <a:bodyPr rtlCol="0" anchor="ctr"/>
          <a:lstStyle/>
          <a:p>
            <a:r>
              <a:rPr lang="en-US" sz="1600" dirty="0" smtClean="0">
                <a:solidFill>
                  <a:schemeClr val="tx1"/>
                </a:solidFill>
              </a:rPr>
              <a:t>Tachograph integration</a:t>
            </a:r>
            <a:endParaRPr lang="ru-RU" sz="1600" dirty="0">
              <a:solidFill>
                <a:schemeClr val="tx1"/>
              </a:solidFill>
            </a:endParaRPr>
          </a:p>
        </p:txBody>
      </p:sp>
      <p:sp>
        <p:nvSpPr>
          <p:cNvPr id="134" name="Шестиугольник 133"/>
          <p:cNvSpPr/>
          <p:nvPr/>
        </p:nvSpPr>
        <p:spPr>
          <a:xfrm>
            <a:off x="9006840" y="3810481"/>
            <a:ext cx="1440160" cy="1241517"/>
          </a:xfrm>
          <a:prstGeom prst="hexagon">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400" dirty="0" smtClean="0"/>
              <a:t>FC</a:t>
            </a:r>
            <a:endParaRPr lang="ru-RU" sz="2400" dirty="0"/>
          </a:p>
        </p:txBody>
      </p:sp>
      <p:sp>
        <p:nvSpPr>
          <p:cNvPr id="135" name="Шестиугольник 134"/>
          <p:cNvSpPr/>
          <p:nvPr/>
        </p:nvSpPr>
        <p:spPr>
          <a:xfrm>
            <a:off x="8999797" y="2463737"/>
            <a:ext cx="1440160" cy="1241517"/>
          </a:xfrm>
          <a:prstGeom prst="hexagon">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400" dirty="0" smtClean="0"/>
              <a:t>TI</a:t>
            </a:r>
            <a:endParaRPr lang="ru-RU" sz="2400" dirty="0"/>
          </a:p>
        </p:txBody>
      </p:sp>
      <p:pic>
        <p:nvPicPr>
          <p:cNvPr id="137" name="Рисунок 136"/>
          <p:cNvPicPr>
            <a:picLocks noChangeAspect="1"/>
          </p:cNvPicPr>
          <p:nvPr/>
        </p:nvPicPr>
        <p:blipFill rotWithShape="1">
          <a:blip r:embed="rId2"/>
          <a:srcRect l="7835" r="14353" b="15125"/>
          <a:stretch/>
        </p:blipFill>
        <p:spPr>
          <a:xfrm>
            <a:off x="8889699" y="443968"/>
            <a:ext cx="3154681" cy="1371600"/>
          </a:xfrm>
          <a:prstGeom prst="rect">
            <a:avLst/>
          </a:prstGeom>
        </p:spPr>
      </p:pic>
      <p:sp>
        <p:nvSpPr>
          <p:cNvPr id="4" name="Номер слайда 3"/>
          <p:cNvSpPr>
            <a:spLocks noGrp="1"/>
          </p:cNvSpPr>
          <p:nvPr>
            <p:ph type="sldNum" sz="quarter" idx="15"/>
          </p:nvPr>
        </p:nvSpPr>
        <p:spPr>
          <a:xfrm>
            <a:off x="11068334" y="6356350"/>
            <a:ext cx="285465" cy="365125"/>
          </a:xfrm>
        </p:spPr>
        <p:txBody>
          <a:bodyPr/>
          <a:lstStyle/>
          <a:p>
            <a:fld id="{4B481FE3-6342-4E36-9936-0AC64538D440}" type="slidenum">
              <a:rPr lang="ru-RU" smtClean="0"/>
              <a:t>3</a:t>
            </a:fld>
            <a:endParaRPr lang="ru-RU"/>
          </a:p>
        </p:txBody>
      </p:sp>
    </p:spTree>
    <p:extLst>
      <p:ext uri="{BB962C8B-B14F-4D97-AF65-F5344CB8AC3E}">
        <p14:creationId xmlns:p14="http://schemas.microsoft.com/office/powerpoint/2010/main" val="2370395205"/>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11530" y="2146149"/>
            <a:ext cx="7566660" cy="1205756"/>
          </a:xfrm>
        </p:spPr>
        <p:txBody>
          <a:bodyPr>
            <a:noAutofit/>
          </a:bodyPr>
          <a:lstStyle/>
          <a:p>
            <a:r>
              <a:rPr lang="en-US" dirty="0" smtClean="0"/>
              <a:t>Where are my vehicles?</a:t>
            </a:r>
            <a:endParaRPr lang="ru-RU" dirty="0"/>
          </a:p>
        </p:txBody>
      </p:sp>
      <p:sp>
        <p:nvSpPr>
          <p:cNvPr id="3" name="Подзаголовок 2"/>
          <p:cNvSpPr>
            <a:spLocks noGrp="1"/>
          </p:cNvSpPr>
          <p:nvPr>
            <p:ph type="subTitle" idx="1"/>
          </p:nvPr>
        </p:nvSpPr>
        <p:spPr>
          <a:xfrm>
            <a:off x="845819" y="3862022"/>
            <a:ext cx="5154931" cy="406801"/>
          </a:xfrm>
        </p:spPr>
        <p:txBody>
          <a:bodyPr>
            <a:normAutofit lnSpcReduction="10000"/>
          </a:bodyPr>
          <a:lstStyle/>
          <a:p>
            <a:r>
              <a:rPr lang="en-US" b="1" dirty="0" smtClean="0"/>
              <a:t>Solution</a:t>
            </a:r>
            <a:r>
              <a:rPr lang="ru-RU" b="1" dirty="0" smtClean="0"/>
              <a:t>: </a:t>
            </a:r>
            <a:r>
              <a:rPr lang="en-US" dirty="0" smtClean="0"/>
              <a:t>Basic monitoring</a:t>
            </a:r>
            <a:endParaRPr lang="ru-RU" dirty="0"/>
          </a:p>
        </p:txBody>
      </p:sp>
      <p:pic>
        <p:nvPicPr>
          <p:cNvPr id="32" name="Рисунок 31"/>
          <p:cNvPicPr>
            <a:picLocks noChangeAspect="1"/>
          </p:cNvPicPr>
          <p:nvPr/>
        </p:nvPicPr>
        <p:blipFill rotWithShape="1">
          <a:blip r:embed="rId2"/>
          <a:srcRect l="7835" r="14353" b="15125"/>
          <a:stretch/>
        </p:blipFill>
        <p:spPr>
          <a:xfrm>
            <a:off x="8378189" y="2146149"/>
            <a:ext cx="3154681" cy="1371600"/>
          </a:xfrm>
          <a:prstGeom prst="rect">
            <a:avLst/>
          </a:prstGeom>
        </p:spPr>
      </p:pic>
      <p:sp>
        <p:nvSpPr>
          <p:cNvPr id="5" name="Номер слайда 4"/>
          <p:cNvSpPr>
            <a:spLocks noGrp="1"/>
          </p:cNvSpPr>
          <p:nvPr>
            <p:ph type="sldNum" sz="quarter" idx="11"/>
          </p:nvPr>
        </p:nvSpPr>
        <p:spPr/>
        <p:txBody>
          <a:bodyPr/>
          <a:lstStyle/>
          <a:p>
            <a:fld id="{4B481FE3-6342-4E36-9936-0AC64538D440}" type="slidenum">
              <a:rPr lang="ru-RU" smtClean="0"/>
              <a:t>4</a:t>
            </a:fld>
            <a:endParaRPr lang="ru-RU"/>
          </a:p>
        </p:txBody>
      </p:sp>
    </p:spTree>
    <p:extLst>
      <p:ext uri="{BB962C8B-B14F-4D97-AF65-F5344CB8AC3E}">
        <p14:creationId xmlns:p14="http://schemas.microsoft.com/office/powerpoint/2010/main" val="1087477534"/>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dirty="0" smtClean="0"/>
              <a:t>Implementation benefits</a:t>
            </a:r>
            <a:endParaRPr lang="ru-RU" dirty="0"/>
          </a:p>
        </p:txBody>
      </p:sp>
      <p:pic>
        <p:nvPicPr>
          <p:cNvPr id="7" name="Рисунок 6"/>
          <p:cNvPicPr>
            <a:picLocks noChangeAspect="1"/>
          </p:cNvPicPr>
          <p:nvPr/>
        </p:nvPicPr>
        <p:blipFill>
          <a:blip r:embed="rId2"/>
          <a:stretch>
            <a:fillRect/>
          </a:stretch>
        </p:blipFill>
        <p:spPr>
          <a:xfrm>
            <a:off x="1085174" y="1496362"/>
            <a:ext cx="3222841" cy="1350445"/>
          </a:xfrm>
          <a:prstGeom prst="rect">
            <a:avLst/>
          </a:prstGeom>
        </p:spPr>
      </p:pic>
      <p:pic>
        <p:nvPicPr>
          <p:cNvPr id="13" name="Рисунок 12"/>
          <p:cNvPicPr>
            <a:picLocks noChangeAspect="1"/>
          </p:cNvPicPr>
          <p:nvPr/>
        </p:nvPicPr>
        <p:blipFill>
          <a:blip r:embed="rId3"/>
          <a:stretch>
            <a:fillRect/>
          </a:stretch>
        </p:blipFill>
        <p:spPr>
          <a:xfrm>
            <a:off x="6287665" y="1496362"/>
            <a:ext cx="4357878" cy="1350445"/>
          </a:xfrm>
          <a:prstGeom prst="rect">
            <a:avLst/>
          </a:prstGeom>
        </p:spPr>
      </p:pic>
      <p:sp>
        <p:nvSpPr>
          <p:cNvPr id="2" name="Прямоугольник 1"/>
          <p:cNvSpPr/>
          <p:nvPr/>
        </p:nvSpPr>
        <p:spPr>
          <a:xfrm>
            <a:off x="825651" y="5192650"/>
            <a:ext cx="4952329" cy="65437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953972" y="5208080"/>
            <a:ext cx="4645794" cy="553998"/>
          </a:xfrm>
          <a:prstGeom prst="rect">
            <a:avLst/>
          </a:prstGeom>
        </p:spPr>
        <p:txBody>
          <a:bodyPr wrap="square">
            <a:spAutoFit/>
          </a:bodyPr>
          <a:lstStyle/>
          <a:p>
            <a:pPr>
              <a:lnSpc>
                <a:spcPct val="150000"/>
              </a:lnSpc>
            </a:pPr>
            <a:r>
              <a:rPr lang="en-US" sz="20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Payback period</a:t>
            </a:r>
            <a:r>
              <a:rPr lang="ru-RU" sz="20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 </a:t>
            </a:r>
            <a:r>
              <a:rPr lang="ru-RU" sz="2000" dirty="0">
                <a:solidFill>
                  <a:schemeClr val="bg1"/>
                </a:solidFill>
                <a:latin typeface="Tahoma" panose="020B0604030504040204" pitchFamily="34" charset="0"/>
                <a:ea typeface="Tahoma" panose="020B0604030504040204" pitchFamily="34" charset="0"/>
                <a:cs typeface="Tahoma" panose="020B0604030504040204" pitchFamily="34" charset="0"/>
              </a:rPr>
              <a:t>3</a:t>
            </a:r>
            <a:r>
              <a:rPr lang="en-US" sz="2000" dirty="0" smtClean="0">
                <a:solidFill>
                  <a:schemeClr val="bg1"/>
                </a:solidFill>
                <a:latin typeface="Tahoma" panose="020B0604030504040204" pitchFamily="34" charset="0"/>
                <a:ea typeface="Tahoma" panose="020B0604030504040204" pitchFamily="34" charset="0"/>
                <a:cs typeface="Tahoma" panose="020B0604030504040204" pitchFamily="34" charset="0"/>
              </a:rPr>
              <a:t> – </a:t>
            </a:r>
            <a:r>
              <a:rPr lang="ru-RU" sz="2000" dirty="0" smtClean="0">
                <a:solidFill>
                  <a:schemeClr val="bg1"/>
                </a:solidFill>
                <a:latin typeface="Tahoma" panose="020B0604030504040204" pitchFamily="34" charset="0"/>
                <a:ea typeface="Tahoma" panose="020B0604030504040204" pitchFamily="34" charset="0"/>
                <a:cs typeface="Tahoma" panose="020B0604030504040204" pitchFamily="34" charset="0"/>
              </a:rPr>
              <a:t>1</a:t>
            </a:r>
            <a:r>
              <a:rPr lang="en-US" sz="2000" dirty="0" smtClean="0">
                <a:solidFill>
                  <a:schemeClr val="bg1"/>
                </a:solidFill>
                <a:latin typeface="Tahoma" panose="020B0604030504040204" pitchFamily="34" charset="0"/>
                <a:ea typeface="Tahoma" panose="020B0604030504040204" pitchFamily="34" charset="0"/>
                <a:cs typeface="Tahoma" panose="020B0604030504040204" pitchFamily="34" charset="0"/>
              </a:rPr>
              <a:t>2</a:t>
            </a:r>
            <a:r>
              <a:rPr lang="ru-RU" sz="2000" dirty="0" smtClean="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2000" dirty="0" smtClean="0">
                <a:solidFill>
                  <a:schemeClr val="bg1"/>
                </a:solidFill>
                <a:latin typeface="Tahoma" panose="020B0604030504040204" pitchFamily="34" charset="0"/>
                <a:ea typeface="Tahoma" panose="020B0604030504040204" pitchFamily="34" charset="0"/>
                <a:cs typeface="Tahoma" panose="020B0604030504040204" pitchFamily="34" charset="0"/>
              </a:rPr>
              <a:t>month</a:t>
            </a:r>
          </a:p>
        </p:txBody>
      </p:sp>
      <p:sp>
        <p:nvSpPr>
          <p:cNvPr id="4" name="Номер слайда 3"/>
          <p:cNvSpPr>
            <a:spLocks noGrp="1"/>
          </p:cNvSpPr>
          <p:nvPr>
            <p:ph type="sldNum" sz="quarter" idx="15"/>
          </p:nvPr>
        </p:nvSpPr>
        <p:spPr/>
        <p:txBody>
          <a:bodyPr/>
          <a:lstStyle/>
          <a:p>
            <a:fld id="{4B481FE3-6342-4E36-9936-0AC64538D440}" type="slidenum">
              <a:rPr lang="ru-RU" smtClean="0"/>
              <a:t>5</a:t>
            </a:fld>
            <a:endParaRPr lang="ru-RU"/>
          </a:p>
        </p:txBody>
      </p:sp>
      <p:pic>
        <p:nvPicPr>
          <p:cNvPr id="9" name="Рисунок 8"/>
          <p:cNvPicPr>
            <a:picLocks noChangeAspect="1"/>
          </p:cNvPicPr>
          <p:nvPr/>
        </p:nvPicPr>
        <p:blipFill>
          <a:blip r:embed="rId4"/>
          <a:stretch>
            <a:fillRect/>
          </a:stretch>
        </p:blipFill>
        <p:spPr>
          <a:xfrm>
            <a:off x="1085174" y="3201720"/>
            <a:ext cx="3140982" cy="1530222"/>
          </a:xfrm>
          <a:prstGeom prst="rect">
            <a:avLst/>
          </a:prstGeom>
        </p:spPr>
      </p:pic>
      <p:pic>
        <p:nvPicPr>
          <p:cNvPr id="12" name="Рисунок 11"/>
          <p:cNvPicPr>
            <a:picLocks noChangeAspect="1"/>
          </p:cNvPicPr>
          <p:nvPr/>
        </p:nvPicPr>
        <p:blipFill>
          <a:blip r:embed="rId5"/>
          <a:stretch>
            <a:fillRect/>
          </a:stretch>
        </p:blipFill>
        <p:spPr>
          <a:xfrm>
            <a:off x="6287665" y="3291608"/>
            <a:ext cx="3038502" cy="1350445"/>
          </a:xfrm>
          <a:prstGeom prst="rect">
            <a:avLst/>
          </a:prstGeom>
        </p:spPr>
      </p:pic>
      <p:sp>
        <p:nvSpPr>
          <p:cNvPr id="3" name="Прямоугольник 2"/>
          <p:cNvSpPr/>
          <p:nvPr/>
        </p:nvSpPr>
        <p:spPr>
          <a:xfrm>
            <a:off x="2516164" y="1329243"/>
            <a:ext cx="2424325" cy="1583141"/>
          </a:xfrm>
          <a:prstGeom prst="rect">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from </a:t>
            </a:r>
            <a:r>
              <a:rPr lang="en-US" sz="2000" dirty="0" smtClean="0">
                <a:solidFill>
                  <a:schemeClr val="accent2"/>
                </a:solidFill>
              </a:rPr>
              <a:t>10</a:t>
            </a:r>
            <a:r>
              <a:rPr lang="en-US" sz="1400" dirty="0" smtClean="0">
                <a:solidFill>
                  <a:schemeClr val="tx1"/>
                </a:solidFill>
              </a:rPr>
              <a:t> to </a:t>
            </a:r>
            <a:r>
              <a:rPr lang="en-US" sz="2000" dirty="0" smtClean="0">
                <a:solidFill>
                  <a:schemeClr val="accent2"/>
                </a:solidFill>
              </a:rPr>
              <a:t>40%</a:t>
            </a:r>
          </a:p>
          <a:p>
            <a:pPr algn="ctr"/>
            <a:r>
              <a:rPr lang="en-US" sz="1400" dirty="0" smtClean="0">
                <a:solidFill>
                  <a:schemeClr val="tx1"/>
                </a:solidFill>
              </a:rPr>
              <a:t>Mileage reduction</a:t>
            </a:r>
            <a:endParaRPr lang="ru-RU" sz="1400" dirty="0">
              <a:solidFill>
                <a:schemeClr val="tx1"/>
              </a:solidFill>
            </a:endParaRPr>
          </a:p>
        </p:txBody>
      </p:sp>
      <p:sp>
        <p:nvSpPr>
          <p:cNvPr id="14" name="Прямоугольник 13"/>
          <p:cNvSpPr/>
          <p:nvPr/>
        </p:nvSpPr>
        <p:spPr>
          <a:xfrm>
            <a:off x="2592403" y="3158477"/>
            <a:ext cx="2424325" cy="1583141"/>
          </a:xfrm>
          <a:prstGeom prst="rect">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up to </a:t>
            </a:r>
            <a:r>
              <a:rPr lang="en-US" sz="2000" dirty="0" smtClean="0">
                <a:solidFill>
                  <a:schemeClr val="accent2"/>
                </a:solidFill>
              </a:rPr>
              <a:t>15%</a:t>
            </a:r>
          </a:p>
          <a:p>
            <a:pPr algn="ctr"/>
            <a:r>
              <a:rPr lang="en-US" sz="1400" dirty="0" smtClean="0">
                <a:solidFill>
                  <a:schemeClr val="tx1"/>
                </a:solidFill>
              </a:rPr>
              <a:t>vehicle fleet maintenance expenses reduction </a:t>
            </a:r>
            <a:endParaRPr lang="ru-RU" sz="1400" dirty="0">
              <a:solidFill>
                <a:schemeClr val="tx1"/>
              </a:solidFill>
            </a:endParaRPr>
          </a:p>
        </p:txBody>
      </p:sp>
      <p:sp>
        <p:nvSpPr>
          <p:cNvPr id="15" name="Прямоугольник 14"/>
          <p:cNvSpPr/>
          <p:nvPr/>
        </p:nvSpPr>
        <p:spPr>
          <a:xfrm>
            <a:off x="7806916" y="1380013"/>
            <a:ext cx="2838627" cy="1583141"/>
          </a:xfrm>
          <a:prstGeom prst="rect">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over </a:t>
            </a:r>
            <a:r>
              <a:rPr lang="en-US" sz="2000" dirty="0" smtClean="0">
                <a:solidFill>
                  <a:schemeClr val="accent2"/>
                </a:solidFill>
              </a:rPr>
              <a:t>30%</a:t>
            </a:r>
          </a:p>
          <a:p>
            <a:pPr algn="ctr"/>
            <a:r>
              <a:rPr lang="en-US" sz="1400" dirty="0" smtClean="0">
                <a:solidFill>
                  <a:schemeClr val="tx1"/>
                </a:solidFill>
              </a:rPr>
              <a:t>dispatch and logistics efficiency increase</a:t>
            </a:r>
            <a:endParaRPr lang="ru-RU" sz="1400" dirty="0">
              <a:solidFill>
                <a:schemeClr val="tx1"/>
              </a:solidFill>
            </a:endParaRPr>
          </a:p>
        </p:txBody>
      </p:sp>
      <p:sp>
        <p:nvSpPr>
          <p:cNvPr id="16" name="Прямоугольник 15"/>
          <p:cNvSpPr/>
          <p:nvPr/>
        </p:nvSpPr>
        <p:spPr>
          <a:xfrm>
            <a:off x="7806916" y="3124490"/>
            <a:ext cx="2424325" cy="1583141"/>
          </a:xfrm>
          <a:prstGeom prst="rect">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f</a:t>
            </a:r>
            <a:r>
              <a:rPr lang="en-US" sz="1400" dirty="0" smtClean="0">
                <a:solidFill>
                  <a:schemeClr val="tx1"/>
                </a:solidFill>
              </a:rPr>
              <a:t>rom </a:t>
            </a:r>
            <a:r>
              <a:rPr lang="en-US" sz="2000" dirty="0" smtClean="0">
                <a:solidFill>
                  <a:schemeClr val="accent2"/>
                </a:solidFill>
              </a:rPr>
              <a:t>5 </a:t>
            </a:r>
            <a:r>
              <a:rPr lang="en-US" sz="1400" dirty="0" smtClean="0">
                <a:solidFill>
                  <a:schemeClr val="tx1"/>
                </a:solidFill>
              </a:rPr>
              <a:t>to</a:t>
            </a:r>
            <a:r>
              <a:rPr lang="en-US" sz="2000" dirty="0" smtClean="0">
                <a:solidFill>
                  <a:schemeClr val="accent2"/>
                </a:solidFill>
              </a:rPr>
              <a:t> 10%</a:t>
            </a:r>
          </a:p>
          <a:p>
            <a:pPr algn="ctr"/>
            <a:r>
              <a:rPr lang="en-US" sz="1400" dirty="0" smtClean="0">
                <a:solidFill>
                  <a:schemeClr val="tx1"/>
                </a:solidFill>
              </a:rPr>
              <a:t>fuel expenses reduction</a:t>
            </a:r>
            <a:endParaRPr lang="ru-RU" sz="1400" dirty="0">
              <a:solidFill>
                <a:schemeClr val="tx1"/>
              </a:solidFill>
            </a:endParaRPr>
          </a:p>
        </p:txBody>
      </p:sp>
    </p:spTree>
    <p:extLst>
      <p:ext uri="{BB962C8B-B14F-4D97-AF65-F5344CB8AC3E}">
        <p14:creationId xmlns:p14="http://schemas.microsoft.com/office/powerpoint/2010/main" val="907739461"/>
      </p:ext>
    </p:extLst>
  </p:cSld>
  <p:clrMapOvr>
    <a:masterClrMapping/>
  </p:clrMapOvr>
  <p:transition spd="slow">
    <p:pu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dirty="0" smtClean="0"/>
              <a:t>Equipment</a:t>
            </a:r>
            <a:r>
              <a:rPr lang="ru-RU" dirty="0" smtClean="0"/>
              <a:t>: </a:t>
            </a:r>
            <a:r>
              <a:rPr lang="en-US" b="1" dirty="0" smtClean="0"/>
              <a:t>monitoring modules</a:t>
            </a:r>
            <a:endParaRPr lang="ru-RU" b="1" dirty="0"/>
          </a:p>
        </p:txBody>
      </p:sp>
      <p:pic>
        <p:nvPicPr>
          <p:cNvPr id="15" name="Рисунок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876" y="1968565"/>
            <a:ext cx="3287420" cy="2153556"/>
          </a:xfrm>
          <a:prstGeom prst="rect">
            <a:avLst/>
          </a:prstGeom>
        </p:spPr>
      </p:pic>
      <p:pic>
        <p:nvPicPr>
          <p:cNvPr id="9" name="Рисунок 8"/>
          <p:cNvPicPr>
            <a:picLocks noChangeAspect="1"/>
          </p:cNvPicPr>
          <p:nvPr/>
        </p:nvPicPr>
        <p:blipFill rotWithShape="1">
          <a:blip r:embed="rId3" cstate="print">
            <a:extLst>
              <a:ext uri="{28A0092B-C50C-407E-A947-70E740481C1C}">
                <a14:useLocalDpi xmlns:a14="http://schemas.microsoft.com/office/drawing/2010/main" val="0"/>
              </a:ext>
            </a:extLst>
          </a:blip>
          <a:srcRect l="12582" t="9426" r="14119" b="17537"/>
          <a:stretch/>
        </p:blipFill>
        <p:spPr>
          <a:xfrm>
            <a:off x="767482" y="3761872"/>
            <a:ext cx="3761501" cy="2498258"/>
          </a:xfrm>
          <a:prstGeom prst="rect">
            <a:avLst/>
          </a:prstGeom>
        </p:spPr>
      </p:pic>
      <p:sp>
        <p:nvSpPr>
          <p:cNvPr id="3" name="Прямоугольник 2"/>
          <p:cNvSpPr/>
          <p:nvPr/>
        </p:nvSpPr>
        <p:spPr>
          <a:xfrm>
            <a:off x="6007768" y="1699238"/>
            <a:ext cx="5189621" cy="3933384"/>
          </a:xfrm>
          <a:prstGeom prst="rect">
            <a:avLst/>
          </a:prstGeom>
        </p:spPr>
        <p:txBody>
          <a:bodyPr wrap="square">
            <a:spAutoFit/>
          </a:bodyPr>
          <a:lstStyle/>
          <a:p>
            <a:pPr>
              <a:spcBef>
                <a:spcPct val="20000"/>
              </a:spcBef>
              <a:buClr>
                <a:srgbClr val="009BC6"/>
              </a:buClr>
              <a:buSzPct val="150000"/>
            </a:pPr>
            <a:r>
              <a:rPr lang="en-US" sz="1600" b="1" dirty="0" smtClean="0">
                <a:latin typeface="Tahoma" panose="020B0604030504040204" pitchFamily="34" charset="0"/>
                <a:ea typeface="Tahoma" panose="020B0604030504040204" pitchFamily="34" charset="0"/>
                <a:cs typeface="Tahoma" panose="020B0604030504040204" pitchFamily="34" charset="0"/>
              </a:rPr>
              <a:t>High protection class </a:t>
            </a:r>
            <a:r>
              <a:rPr lang="en-US" sz="1600" dirty="0" smtClean="0">
                <a:latin typeface="Tahoma" panose="020B0604030504040204" pitchFamily="34" charset="0"/>
                <a:ea typeface="Tahoma" panose="020B0604030504040204" pitchFamily="34" charset="0"/>
                <a:cs typeface="Tahoma" panose="020B0604030504040204" pitchFamily="34" charset="0"/>
              </a:rPr>
              <a:t>from</a:t>
            </a:r>
            <a:r>
              <a:rPr lang="en-US" sz="1600" b="1" dirty="0" smtClean="0">
                <a:latin typeface="Tahoma" panose="020B0604030504040204" pitchFamily="34" charset="0"/>
                <a:ea typeface="Tahoma" panose="020B0604030504040204" pitchFamily="34" charset="0"/>
                <a:cs typeface="Tahoma" panose="020B0604030504040204" pitchFamily="34" charset="0"/>
              </a:rPr>
              <a:t> </a:t>
            </a:r>
            <a:r>
              <a:rPr lang="en-US" sz="1600" dirty="0" smtClean="0">
                <a:latin typeface="Tahoma" panose="020B0604030504040204" pitchFamily="34" charset="0"/>
                <a:ea typeface="Tahoma" panose="020B0604030504040204" pitchFamily="34" charset="0"/>
                <a:cs typeface="Tahoma" panose="020B0604030504040204" pitchFamily="34" charset="0"/>
              </a:rPr>
              <a:t>technogenic and climatic impacts </a:t>
            </a:r>
          </a:p>
          <a:p>
            <a:pPr>
              <a:spcBef>
                <a:spcPct val="20000"/>
              </a:spcBef>
              <a:buClr>
                <a:srgbClr val="009BC6"/>
              </a:buClr>
              <a:buSzPct val="150000"/>
            </a:pPr>
            <a:endParaRPr lang="ru-RU" sz="1600" dirty="0">
              <a:latin typeface="Tahoma" panose="020B0604030504040204" pitchFamily="34" charset="0"/>
              <a:ea typeface="Tahoma" panose="020B0604030504040204" pitchFamily="34" charset="0"/>
              <a:cs typeface="Tahoma" panose="020B0604030504040204" pitchFamily="34" charset="0"/>
            </a:endParaRPr>
          </a:p>
          <a:p>
            <a:pPr>
              <a:spcBef>
                <a:spcPct val="20000"/>
              </a:spcBef>
              <a:buClr>
                <a:srgbClr val="009BC6"/>
              </a:buClr>
              <a:buSzPct val="150000"/>
            </a:pPr>
            <a:r>
              <a:rPr lang="en-US" sz="1600" b="1" dirty="0" smtClean="0">
                <a:latin typeface="Tahoma" panose="020B0604030504040204" pitchFamily="34" charset="0"/>
                <a:ea typeface="Tahoma" panose="020B0604030504040204" pitchFamily="34" charset="0"/>
                <a:cs typeface="Tahoma" panose="020B0604030504040204" pitchFamily="34" charset="0"/>
              </a:rPr>
              <a:t>Installation simplicity, usability and accuracy </a:t>
            </a:r>
            <a:r>
              <a:rPr lang="en-US" sz="1600" dirty="0" smtClean="0">
                <a:latin typeface="Tahoma" panose="020B0604030504040204" pitchFamily="34" charset="0"/>
                <a:ea typeface="Tahoma" panose="020B0604030504040204" pitchFamily="34" charset="0"/>
                <a:cs typeface="Tahoma" panose="020B0604030504040204" pitchFamily="34" charset="0"/>
              </a:rPr>
              <a:t>of all parameters control </a:t>
            </a:r>
            <a:endParaRPr lang="ru-RU" sz="1600" dirty="0" smtClean="0">
              <a:latin typeface="Tahoma" panose="020B0604030504040204" pitchFamily="34" charset="0"/>
              <a:ea typeface="Tahoma" panose="020B0604030504040204" pitchFamily="34" charset="0"/>
              <a:cs typeface="Tahoma" panose="020B0604030504040204" pitchFamily="34" charset="0"/>
            </a:endParaRPr>
          </a:p>
          <a:p>
            <a:pPr>
              <a:spcBef>
                <a:spcPct val="20000"/>
              </a:spcBef>
              <a:buClr>
                <a:srgbClr val="009BC6"/>
              </a:buClr>
              <a:buSzPct val="150000"/>
            </a:pPr>
            <a:endParaRPr lang="ru-RU" sz="1600" dirty="0">
              <a:latin typeface="Tahoma" panose="020B0604030504040204" pitchFamily="34" charset="0"/>
              <a:ea typeface="Tahoma" panose="020B0604030504040204" pitchFamily="34" charset="0"/>
              <a:cs typeface="Tahoma" panose="020B0604030504040204" pitchFamily="34" charset="0"/>
            </a:endParaRPr>
          </a:p>
          <a:p>
            <a:pPr>
              <a:spcBef>
                <a:spcPct val="20000"/>
              </a:spcBef>
              <a:buClr>
                <a:srgbClr val="009BC6"/>
              </a:buClr>
              <a:buSzPct val="150000"/>
            </a:pPr>
            <a:r>
              <a:rPr lang="en-US" sz="1600" b="1" dirty="0" smtClean="0">
                <a:latin typeface="Tahoma" panose="020B0604030504040204" pitchFamily="34" charset="0"/>
                <a:ea typeface="Tahoma" panose="020B0604030504040204" pitchFamily="34" charset="0"/>
                <a:cs typeface="Tahoma" panose="020B0604030504040204" pitchFamily="34" charset="0"/>
              </a:rPr>
              <a:t>Decrease</a:t>
            </a:r>
            <a:r>
              <a:rPr lang="en-US" sz="1600" b="1" dirty="0">
                <a:latin typeface="Tahoma" panose="020B0604030504040204" pitchFamily="34" charset="0"/>
                <a:ea typeface="Tahoma" panose="020B0604030504040204" pitchFamily="34" charset="0"/>
                <a:cs typeface="Tahoma" panose="020B0604030504040204" pitchFamily="34" charset="0"/>
              </a:rPr>
              <a:t>d</a:t>
            </a:r>
            <a:r>
              <a:rPr lang="en-US" sz="1600" b="1" dirty="0" smtClean="0">
                <a:latin typeface="Tahoma" panose="020B0604030504040204" pitchFamily="34" charset="0"/>
                <a:ea typeface="Tahoma" panose="020B0604030504040204" pitchFamily="34" charset="0"/>
                <a:cs typeface="Tahoma" panose="020B0604030504040204" pitchFamily="34" charset="0"/>
              </a:rPr>
              <a:t> risk of a sabotage </a:t>
            </a:r>
            <a:r>
              <a:rPr lang="en-US" sz="1600" dirty="0" smtClean="0">
                <a:latin typeface="Tahoma" panose="020B0604030504040204" pitchFamily="34" charset="0"/>
                <a:ea typeface="Tahoma" panose="020B0604030504040204" pitchFamily="34" charset="0"/>
                <a:cs typeface="Tahoma" panose="020B0604030504040204" pitchFamily="34" charset="0"/>
              </a:rPr>
              <a:t>due to plugs’ isolated accommodation</a:t>
            </a:r>
          </a:p>
          <a:p>
            <a:pPr>
              <a:spcBef>
                <a:spcPct val="20000"/>
              </a:spcBef>
              <a:buClr>
                <a:srgbClr val="009BC6"/>
              </a:buClr>
              <a:buSzPct val="150000"/>
            </a:pPr>
            <a:endParaRPr lang="ru-RU" sz="1600" dirty="0" smtClean="0">
              <a:latin typeface="Tahoma" panose="020B0604030504040204" pitchFamily="34" charset="0"/>
              <a:ea typeface="Tahoma" panose="020B0604030504040204" pitchFamily="34" charset="0"/>
              <a:cs typeface="Tahoma" panose="020B0604030504040204" pitchFamily="34" charset="0"/>
            </a:endParaRPr>
          </a:p>
          <a:p>
            <a:pPr>
              <a:spcBef>
                <a:spcPct val="20000"/>
              </a:spcBef>
              <a:buClr>
                <a:srgbClr val="009BC6"/>
              </a:buClr>
              <a:buSzPct val="150000"/>
            </a:pPr>
            <a:r>
              <a:rPr lang="en-US" sz="1600" b="1" dirty="0" smtClean="0">
                <a:latin typeface="Tahoma" panose="020B0604030504040204" pitchFamily="34" charset="0"/>
                <a:ea typeface="Tahoma" panose="020B0604030504040204" pitchFamily="34" charset="0"/>
                <a:cs typeface="Tahoma" panose="020B0604030504040204" pitchFamily="34" charset="0"/>
              </a:rPr>
              <a:t>Two indicators of a case violation: </a:t>
            </a:r>
            <a:r>
              <a:rPr lang="en-US" sz="1600" dirty="0" smtClean="0">
                <a:latin typeface="Tahoma" panose="020B0604030504040204" pitchFamily="34" charset="0"/>
                <a:ea typeface="Tahoma" panose="020B0604030504040204" pitchFamily="34" charset="0"/>
                <a:cs typeface="Tahoma" panose="020B0604030504040204" pitchFamily="34" charset="0"/>
              </a:rPr>
              <a:t>under the plugs cover and the main cover</a:t>
            </a:r>
            <a:endParaRPr lang="ru-RU" sz="1600" dirty="0">
              <a:latin typeface="Tahoma" panose="020B0604030504040204" pitchFamily="34" charset="0"/>
              <a:ea typeface="Tahoma" panose="020B0604030504040204" pitchFamily="34" charset="0"/>
              <a:cs typeface="Tahoma" panose="020B0604030504040204" pitchFamily="34" charset="0"/>
            </a:endParaRPr>
          </a:p>
          <a:p>
            <a:pPr>
              <a:spcBef>
                <a:spcPct val="20000"/>
              </a:spcBef>
              <a:buClr>
                <a:srgbClr val="009BC6"/>
              </a:buClr>
              <a:buSzPct val="150000"/>
            </a:pPr>
            <a:endParaRPr lang="en-US" sz="1600" b="1" dirty="0">
              <a:latin typeface="Tahoma" panose="020B0604030504040204" pitchFamily="34" charset="0"/>
              <a:ea typeface="Tahoma" panose="020B0604030504040204" pitchFamily="34" charset="0"/>
              <a:cs typeface="Tahoma" panose="020B0604030504040204" pitchFamily="34" charset="0"/>
            </a:endParaRPr>
          </a:p>
          <a:p>
            <a:pPr>
              <a:spcBef>
                <a:spcPct val="20000"/>
              </a:spcBef>
              <a:buClr>
                <a:srgbClr val="009BC6"/>
              </a:buClr>
              <a:buSzPct val="150000"/>
            </a:pPr>
            <a:r>
              <a:rPr lang="en-US" sz="1600" b="1" dirty="0">
                <a:latin typeface="Tahoma" panose="020B0604030504040204" pitchFamily="34" charset="0"/>
                <a:ea typeface="Tahoma" panose="020B0604030504040204" pitchFamily="34" charset="0"/>
                <a:cs typeface="Tahoma" panose="020B0604030504040204" pitchFamily="34" charset="0"/>
              </a:rPr>
              <a:t>A</a:t>
            </a:r>
            <a:r>
              <a:rPr lang="en-US" sz="1600" b="1" dirty="0" smtClean="0">
                <a:latin typeface="Tahoma" panose="020B0604030504040204" pitchFamily="34" charset="0"/>
                <a:ea typeface="Tahoma" panose="020B0604030504040204" pitchFamily="34" charset="0"/>
                <a:cs typeface="Tahoma" panose="020B0604030504040204" pitchFamily="34" charset="0"/>
              </a:rPr>
              <a:t>ccessibility of integrating </a:t>
            </a:r>
            <a:r>
              <a:rPr lang="en-US" sz="1600" dirty="0" smtClean="0">
                <a:latin typeface="Tahoma" panose="020B0604030504040204" pitchFamily="34" charset="0"/>
                <a:ea typeface="Tahoma" panose="020B0604030504040204" pitchFamily="34" charset="0"/>
                <a:cs typeface="Tahoma" panose="020B0604030504040204" pitchFamily="34" charset="0"/>
              </a:rPr>
              <a:t>with </a:t>
            </a:r>
            <a:r>
              <a:rPr lang="en-US" sz="1600" dirty="0" err="1" smtClean="0">
                <a:latin typeface="Tahoma" panose="020B0604030504040204" pitchFamily="34" charset="0"/>
                <a:ea typeface="Tahoma" panose="020B0604030504040204" pitchFamily="34" charset="0"/>
                <a:cs typeface="Tahoma" panose="020B0604030504040204" pitchFamily="34" charset="0"/>
              </a:rPr>
              <a:t>taphographic</a:t>
            </a:r>
            <a:r>
              <a:rPr lang="en-US" sz="1600" dirty="0" smtClean="0">
                <a:latin typeface="Tahoma" panose="020B0604030504040204" pitchFamily="34" charset="0"/>
                <a:ea typeface="Tahoma" panose="020B0604030504040204" pitchFamily="34" charset="0"/>
                <a:cs typeface="Tahoma" panose="020B0604030504040204" pitchFamily="34" charset="0"/>
              </a:rPr>
              <a:t> equipment</a:t>
            </a:r>
          </a:p>
        </p:txBody>
      </p:sp>
      <p:pic>
        <p:nvPicPr>
          <p:cNvPr id="17" name="Рисунок 16"/>
          <p:cNvPicPr>
            <a:picLocks noChangeAspect="1"/>
          </p:cNvPicPr>
          <p:nvPr/>
        </p:nvPicPr>
        <p:blipFill>
          <a:blip r:embed="rId4"/>
          <a:stretch>
            <a:fillRect/>
          </a:stretch>
        </p:blipFill>
        <p:spPr>
          <a:xfrm>
            <a:off x="5119555" y="4275917"/>
            <a:ext cx="642345" cy="795741"/>
          </a:xfrm>
          <a:prstGeom prst="rect">
            <a:avLst/>
          </a:prstGeom>
        </p:spPr>
      </p:pic>
      <p:pic>
        <p:nvPicPr>
          <p:cNvPr id="19" name="Рисунок 18"/>
          <p:cNvPicPr>
            <a:picLocks noChangeAspect="1"/>
          </p:cNvPicPr>
          <p:nvPr/>
        </p:nvPicPr>
        <p:blipFill>
          <a:blip r:embed="rId5"/>
          <a:stretch>
            <a:fillRect/>
          </a:stretch>
        </p:blipFill>
        <p:spPr>
          <a:xfrm>
            <a:off x="5119556" y="3364002"/>
            <a:ext cx="642345" cy="795741"/>
          </a:xfrm>
          <a:prstGeom prst="rect">
            <a:avLst/>
          </a:prstGeom>
        </p:spPr>
      </p:pic>
      <p:pic>
        <p:nvPicPr>
          <p:cNvPr id="20" name="Рисунок 19"/>
          <p:cNvPicPr>
            <a:picLocks noChangeAspect="1"/>
          </p:cNvPicPr>
          <p:nvPr/>
        </p:nvPicPr>
        <p:blipFill>
          <a:blip r:embed="rId6"/>
          <a:stretch>
            <a:fillRect/>
          </a:stretch>
        </p:blipFill>
        <p:spPr>
          <a:xfrm>
            <a:off x="5135670" y="1539091"/>
            <a:ext cx="642345" cy="795741"/>
          </a:xfrm>
          <a:prstGeom prst="rect">
            <a:avLst/>
          </a:prstGeom>
        </p:spPr>
      </p:pic>
      <p:pic>
        <p:nvPicPr>
          <p:cNvPr id="21" name="Рисунок 20"/>
          <p:cNvPicPr>
            <a:picLocks noChangeAspect="1"/>
          </p:cNvPicPr>
          <p:nvPr/>
        </p:nvPicPr>
        <p:blipFill>
          <a:blip r:embed="rId7"/>
          <a:stretch>
            <a:fillRect/>
          </a:stretch>
        </p:blipFill>
        <p:spPr>
          <a:xfrm>
            <a:off x="5135670" y="2452087"/>
            <a:ext cx="632758" cy="795741"/>
          </a:xfrm>
          <a:prstGeom prst="rect">
            <a:avLst/>
          </a:prstGeom>
        </p:spPr>
      </p:pic>
      <p:sp>
        <p:nvSpPr>
          <p:cNvPr id="5" name="Номер слайда 4"/>
          <p:cNvSpPr>
            <a:spLocks noGrp="1"/>
          </p:cNvSpPr>
          <p:nvPr>
            <p:ph type="sldNum" sz="quarter" idx="15"/>
          </p:nvPr>
        </p:nvSpPr>
        <p:spPr/>
        <p:txBody>
          <a:bodyPr/>
          <a:lstStyle/>
          <a:p>
            <a:fld id="{4B481FE3-6342-4E36-9936-0AC64538D440}" type="slidenum">
              <a:rPr lang="ru-RU" smtClean="0"/>
              <a:t>6</a:t>
            </a:fld>
            <a:endParaRPr lang="ru-RU" dirty="0"/>
          </a:p>
        </p:txBody>
      </p:sp>
      <p:sp>
        <p:nvSpPr>
          <p:cNvPr id="7" name="Пятиугольник 6"/>
          <p:cNvSpPr/>
          <p:nvPr/>
        </p:nvSpPr>
        <p:spPr>
          <a:xfrm>
            <a:off x="0" y="1204132"/>
            <a:ext cx="3739487" cy="696036"/>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5-YEAR</a:t>
            </a:r>
            <a:r>
              <a:rPr lang="en-US" sz="2000" dirty="0"/>
              <a:t> WARRANTY</a:t>
            </a:r>
            <a:endParaRPr lang="ru-RU" sz="2000" dirty="0"/>
          </a:p>
        </p:txBody>
      </p:sp>
    </p:spTree>
    <p:extLst>
      <p:ext uri="{BB962C8B-B14F-4D97-AF65-F5344CB8AC3E}">
        <p14:creationId xmlns:p14="http://schemas.microsoft.com/office/powerpoint/2010/main" val="1983593990"/>
      </p:ext>
    </p:extLst>
  </p:cSld>
  <p:clrMapOvr>
    <a:masterClrMapping/>
  </p:clrMapOvr>
  <p:transition spd="slow">
    <p:pu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dirty="0" smtClean="0"/>
              <a:t>Professional dispatch interface</a:t>
            </a:r>
            <a:endParaRPr lang="ru-RU" b="1"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6030" y="1400670"/>
            <a:ext cx="3116160" cy="692318"/>
          </a:xfrm>
          <a:prstGeom prst="rect">
            <a:avLst/>
          </a:prstGeom>
        </p:spPr>
      </p:pic>
      <p:sp>
        <p:nvSpPr>
          <p:cNvPr id="7" name="Прямоугольник 6"/>
          <p:cNvSpPr/>
          <p:nvPr/>
        </p:nvSpPr>
        <p:spPr>
          <a:xfrm>
            <a:off x="577553" y="2616749"/>
            <a:ext cx="8257837" cy="2939266"/>
          </a:xfrm>
          <a:prstGeom prst="rect">
            <a:avLst/>
          </a:prstGeom>
        </p:spPr>
        <p:txBody>
          <a:bodyPr wrap="square">
            <a:spAutoFit/>
          </a:bodyPr>
          <a:ls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lgn="just">
              <a:spcBef>
                <a:spcPts val="500"/>
              </a:spcBef>
              <a:buBlip>
                <a:blip r:embed="rId3"/>
              </a:buBlip>
            </a:pPr>
            <a:r>
              <a:rPr lang="en-US" sz="2000" b="1" dirty="0" smtClean="0">
                <a:latin typeface="Tahoma" panose="020B0604030504040204" pitchFamily="34" charset="0"/>
                <a:ea typeface="Tahoma" panose="020B0604030504040204" pitchFamily="34" charset="0"/>
                <a:cs typeface="Tahoma" panose="020B0604030504040204" pitchFamily="34" charset="0"/>
              </a:rPr>
              <a:t>Objects control </a:t>
            </a:r>
            <a:r>
              <a:rPr lang="en-US" sz="2000" dirty="0" smtClean="0">
                <a:latin typeface="Tahoma" panose="020B0604030504040204" pitchFamily="34" charset="0"/>
                <a:ea typeface="Tahoma" panose="020B0604030504040204" pitchFamily="34" charset="0"/>
                <a:cs typeface="Tahoma" panose="020B0604030504040204" pitchFamily="34" charset="0"/>
              </a:rPr>
              <a:t>in real time</a:t>
            </a:r>
            <a:endParaRPr lang="ru-RU" sz="2000" dirty="0" smtClean="0">
              <a:latin typeface="Tahoma" panose="020B0604030504040204" pitchFamily="34" charset="0"/>
              <a:ea typeface="Tahoma" panose="020B0604030504040204" pitchFamily="34" charset="0"/>
              <a:cs typeface="Tahoma" panose="020B0604030504040204" pitchFamily="34" charset="0"/>
            </a:endParaRPr>
          </a:p>
          <a:p>
            <a:pPr marL="285750" indent="-285750" algn="just">
              <a:spcBef>
                <a:spcPts val="500"/>
              </a:spcBef>
              <a:buBlip>
                <a:blip r:embed="rId3"/>
              </a:buBlip>
            </a:pPr>
            <a:endParaRPr lang="ru-RU" sz="2000" dirty="0">
              <a:latin typeface="Tahoma" panose="020B0604030504040204" pitchFamily="34" charset="0"/>
              <a:ea typeface="Tahoma" panose="020B0604030504040204" pitchFamily="34" charset="0"/>
              <a:cs typeface="Tahoma" panose="020B0604030504040204" pitchFamily="34" charset="0"/>
            </a:endParaRPr>
          </a:p>
          <a:p>
            <a:pPr marL="285750" indent="-285750" algn="just">
              <a:spcBef>
                <a:spcPts val="500"/>
              </a:spcBef>
              <a:buBlip>
                <a:blip r:embed="rId3"/>
              </a:buBlip>
            </a:pPr>
            <a:r>
              <a:rPr lang="en-US" sz="2000" b="1" dirty="0" smtClean="0">
                <a:latin typeface="Tahoma" panose="020B0604030504040204" pitchFamily="34" charset="0"/>
                <a:ea typeface="Tahoma" panose="020B0604030504040204" pitchFamily="34" charset="0"/>
                <a:cs typeface="Tahoma" panose="020B0604030504040204" pitchFamily="34" charset="0"/>
              </a:rPr>
              <a:t>Objects’ movement data monitoring </a:t>
            </a:r>
            <a:r>
              <a:rPr lang="ru-RU" sz="2000" dirty="0" smtClean="0">
                <a:latin typeface="Tahoma" panose="020B0604030504040204" pitchFamily="34" charset="0"/>
                <a:ea typeface="Tahoma" panose="020B0604030504040204" pitchFamily="34" charset="0"/>
                <a:cs typeface="Tahoma" panose="020B0604030504040204" pitchFamily="34" charset="0"/>
              </a:rPr>
              <a:t>(</a:t>
            </a:r>
            <a:r>
              <a:rPr lang="en-US" sz="2000" dirty="0" smtClean="0">
                <a:latin typeface="Tahoma" panose="020B0604030504040204" pitchFamily="34" charset="0"/>
                <a:ea typeface="Tahoma" panose="020B0604030504040204" pitchFamily="34" charset="0"/>
                <a:cs typeface="Tahoma" panose="020B0604030504040204" pitchFamily="34" charset="0"/>
              </a:rPr>
              <a:t>on-map tracks</a:t>
            </a:r>
            <a:r>
              <a:rPr lang="ru-RU" sz="2000" dirty="0" smtClean="0">
                <a:latin typeface="Tahoma" panose="020B0604030504040204" pitchFamily="34" charset="0"/>
                <a:ea typeface="Tahoma" panose="020B0604030504040204" pitchFamily="34" charset="0"/>
                <a:cs typeface="Tahoma" panose="020B0604030504040204" pitchFamily="34" charset="0"/>
              </a:rPr>
              <a:t>)</a:t>
            </a:r>
          </a:p>
          <a:p>
            <a:pPr algn="just">
              <a:spcBef>
                <a:spcPts val="500"/>
              </a:spcBef>
            </a:pPr>
            <a:endParaRPr lang="ru-RU" sz="2000" dirty="0" smtClean="0">
              <a:latin typeface="Tahoma" panose="020B0604030504040204" pitchFamily="34" charset="0"/>
              <a:ea typeface="Tahoma" panose="020B0604030504040204" pitchFamily="34" charset="0"/>
              <a:cs typeface="Tahoma" panose="020B0604030504040204" pitchFamily="34" charset="0"/>
            </a:endParaRPr>
          </a:p>
          <a:p>
            <a:pPr marL="285750" indent="-285750" algn="just">
              <a:spcBef>
                <a:spcPts val="500"/>
              </a:spcBef>
              <a:buBlip>
                <a:blip r:embed="rId3"/>
              </a:buBlip>
            </a:pPr>
            <a:r>
              <a:rPr lang="en-US" sz="2000" dirty="0" smtClean="0">
                <a:latin typeface="Tahoma" panose="020B0604030504040204" pitchFamily="34" charset="0"/>
                <a:ea typeface="Tahoma" panose="020B0604030504040204" pitchFamily="34" charset="0"/>
                <a:cs typeface="Tahoma" panose="020B0604030504040204" pitchFamily="34" charset="0"/>
              </a:rPr>
              <a:t>Receiving of </a:t>
            </a:r>
            <a:r>
              <a:rPr lang="en-US" sz="2000" b="1" dirty="0" smtClean="0">
                <a:latin typeface="Tahoma" panose="020B0604030504040204" pitchFamily="34" charset="0"/>
                <a:ea typeface="Tahoma" panose="020B0604030504040204" pitchFamily="34" charset="0"/>
                <a:cs typeface="Tahoma" panose="020B0604030504040204" pitchFamily="34" charset="0"/>
              </a:rPr>
              <a:t>group</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b="1" dirty="0" smtClean="0">
                <a:latin typeface="Tahoma" panose="020B0604030504040204" pitchFamily="34" charset="0"/>
                <a:ea typeface="Tahoma" panose="020B0604030504040204" pitchFamily="34" charset="0"/>
                <a:cs typeface="Tahoma" panose="020B0604030504040204" pitchFamily="34" charset="0"/>
              </a:rPr>
              <a:t>and individual </a:t>
            </a:r>
            <a:r>
              <a:rPr lang="en-US" sz="2000" dirty="0" smtClean="0">
                <a:latin typeface="Tahoma" panose="020B0604030504040204" pitchFamily="34" charset="0"/>
                <a:ea typeface="Tahoma" panose="020B0604030504040204" pitchFamily="34" charset="0"/>
                <a:cs typeface="Tahoma" panose="020B0604030504040204" pitchFamily="34" charset="0"/>
              </a:rPr>
              <a:t>reports</a:t>
            </a:r>
            <a:endParaRPr lang="ru-RU" sz="2000" dirty="0" smtClean="0">
              <a:latin typeface="Tahoma" panose="020B0604030504040204" pitchFamily="34" charset="0"/>
              <a:ea typeface="Tahoma" panose="020B0604030504040204" pitchFamily="34" charset="0"/>
              <a:cs typeface="Tahoma" panose="020B0604030504040204" pitchFamily="34" charset="0"/>
            </a:endParaRPr>
          </a:p>
          <a:p>
            <a:pPr algn="just">
              <a:spcBef>
                <a:spcPts val="500"/>
              </a:spcBef>
            </a:pPr>
            <a:endParaRPr lang="ru-RU" sz="2000" dirty="0">
              <a:latin typeface="Tahoma" panose="020B0604030504040204" pitchFamily="34" charset="0"/>
              <a:ea typeface="Tahoma" panose="020B0604030504040204" pitchFamily="34" charset="0"/>
              <a:cs typeface="Tahoma" panose="020B0604030504040204" pitchFamily="34" charset="0"/>
            </a:endParaRPr>
          </a:p>
          <a:p>
            <a:pPr marL="285750" indent="-285750" algn="just">
              <a:spcBef>
                <a:spcPts val="500"/>
              </a:spcBef>
              <a:buBlip>
                <a:blip r:embed="rId3"/>
              </a:buBlip>
            </a:pPr>
            <a:r>
              <a:rPr lang="en-US" sz="2000" b="1" dirty="0" smtClean="0">
                <a:latin typeface="Tahoma" panose="020B0604030504040204" pitchFamily="34" charset="0"/>
                <a:ea typeface="Tahoma" panose="020B0604030504040204" pitchFamily="34" charset="0"/>
                <a:cs typeface="Tahoma" panose="020B0604030504040204" pitchFamily="34" charset="0"/>
              </a:rPr>
              <a:t>Automatic and scheduled report</a:t>
            </a:r>
            <a:r>
              <a:rPr lang="en-US" sz="2000" b="1" dirty="0">
                <a:latin typeface="Tahoma" panose="020B0604030504040204" pitchFamily="34" charset="0"/>
                <a:ea typeface="Tahoma" panose="020B0604030504040204" pitchFamily="34" charset="0"/>
                <a:cs typeface="Tahoma" panose="020B0604030504040204" pitchFamily="34" charset="0"/>
              </a:rPr>
              <a:t>s</a:t>
            </a:r>
            <a:r>
              <a:rPr lang="en-US" sz="2000" b="1" dirty="0" smtClean="0">
                <a:latin typeface="Tahoma" panose="020B0604030504040204" pitchFamily="34" charset="0"/>
                <a:ea typeface="Tahoma" panose="020B0604030504040204" pitchFamily="34" charset="0"/>
                <a:cs typeface="Tahoma" panose="020B0604030504040204" pitchFamily="34" charset="0"/>
              </a:rPr>
              <a:t> sending </a:t>
            </a:r>
            <a:r>
              <a:rPr lang="en-US" sz="2000" dirty="0" smtClean="0">
                <a:latin typeface="Tahoma" panose="020B0604030504040204" pitchFamily="34" charset="0"/>
                <a:ea typeface="Tahoma" panose="020B0604030504040204" pitchFamily="34" charset="0"/>
                <a:cs typeface="Tahoma" panose="020B0604030504040204" pitchFamily="34" charset="0"/>
              </a:rPr>
              <a:t>on email, configured events notifications</a:t>
            </a:r>
            <a:endParaRPr lang="en-US" sz="2000" b="1" dirty="0" smtClean="0">
              <a:latin typeface="Tahoma" panose="020B0604030504040204" pitchFamily="34" charset="0"/>
              <a:ea typeface="Tahoma" panose="020B0604030504040204" pitchFamily="34" charset="0"/>
              <a:cs typeface="Tahoma" panose="020B0604030504040204" pitchFamily="34" charset="0"/>
            </a:endParaRPr>
          </a:p>
        </p:txBody>
      </p:sp>
      <p:pic>
        <p:nvPicPr>
          <p:cNvPr id="2" name="Рисунок 1"/>
          <p:cNvPicPr>
            <a:picLocks noChangeAspect="1"/>
          </p:cNvPicPr>
          <p:nvPr/>
        </p:nvPicPr>
        <p:blipFill>
          <a:blip r:embed="rId4"/>
          <a:stretch>
            <a:fillRect/>
          </a:stretch>
        </p:blipFill>
        <p:spPr>
          <a:xfrm>
            <a:off x="9505405" y="2377930"/>
            <a:ext cx="877409" cy="3318895"/>
          </a:xfrm>
          <a:prstGeom prst="rect">
            <a:avLst/>
          </a:prstGeom>
        </p:spPr>
      </p:pic>
      <p:sp>
        <p:nvSpPr>
          <p:cNvPr id="11" name="Прямоугольник 10"/>
          <p:cNvSpPr/>
          <p:nvPr/>
        </p:nvSpPr>
        <p:spPr>
          <a:xfrm>
            <a:off x="391098" y="1575321"/>
            <a:ext cx="6184231" cy="8026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Tahoma" panose="020B0604030504040204" pitchFamily="34" charset="0"/>
                <a:ea typeface="Tahoma" panose="020B0604030504040204" pitchFamily="34" charset="0"/>
                <a:cs typeface="Tahoma" panose="020B0604030504040204" pitchFamily="34" charset="0"/>
              </a:rPr>
              <a:t>TECH CONTROL LEVELS:</a:t>
            </a:r>
            <a:endParaRPr lang="ru-RU" sz="2800" b="1" dirty="0"/>
          </a:p>
        </p:txBody>
      </p:sp>
      <p:sp>
        <p:nvSpPr>
          <p:cNvPr id="5" name="Номер слайда 4"/>
          <p:cNvSpPr>
            <a:spLocks noGrp="1"/>
          </p:cNvSpPr>
          <p:nvPr>
            <p:ph type="sldNum" sz="quarter" idx="15"/>
          </p:nvPr>
        </p:nvSpPr>
        <p:spPr/>
        <p:txBody>
          <a:bodyPr/>
          <a:lstStyle/>
          <a:p>
            <a:fld id="{4B481FE3-6342-4E36-9936-0AC64538D440}" type="slidenum">
              <a:rPr lang="ru-RU" smtClean="0"/>
              <a:t>7</a:t>
            </a:fld>
            <a:endParaRPr lang="ru-RU"/>
          </a:p>
        </p:txBody>
      </p:sp>
    </p:spTree>
    <p:extLst>
      <p:ext uri="{BB962C8B-B14F-4D97-AF65-F5344CB8AC3E}">
        <p14:creationId xmlns:p14="http://schemas.microsoft.com/office/powerpoint/2010/main" val="758720832"/>
      </p:ext>
    </p:extLst>
  </p:cSld>
  <p:clrMapOvr>
    <a:masterClrMapping/>
  </p:clrMapOvr>
  <p:transition spd="slow">
    <p:push/>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b="1" dirty="0" smtClean="0"/>
              <a:t>First level </a:t>
            </a:r>
            <a:r>
              <a:rPr lang="en-US" dirty="0" smtClean="0"/>
              <a:t>of control</a:t>
            </a:r>
            <a:endParaRPr lang="ru-RU" dirty="0"/>
          </a:p>
        </p:txBody>
      </p:sp>
      <p:sp>
        <p:nvSpPr>
          <p:cNvPr id="7" name="Прямоугольник 6"/>
          <p:cNvSpPr/>
          <p:nvPr/>
        </p:nvSpPr>
        <p:spPr>
          <a:xfrm>
            <a:off x="6932633" y="1499884"/>
            <a:ext cx="4973617" cy="2631490"/>
          </a:xfrm>
          <a:prstGeom prst="rect">
            <a:avLst/>
          </a:prstGeom>
        </p:spPr>
        <p:txBody>
          <a:bodyPr wrap="square">
            <a:spAutoFit/>
          </a:bodyPr>
          <a:ls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spcBef>
                <a:spcPts val="500"/>
              </a:spcBef>
              <a:buBlip>
                <a:blip r:embed="rId2"/>
              </a:buBlip>
            </a:pPr>
            <a:r>
              <a:rPr lang="en-US" sz="2000" dirty="0" smtClean="0">
                <a:latin typeface="Tahoma" panose="020B0604030504040204" pitchFamily="34" charset="0"/>
                <a:ea typeface="Tahoma" panose="020B0604030504040204" pitchFamily="34" charset="0"/>
                <a:cs typeface="Tahoma" panose="020B0604030504040204" pitchFamily="34" charset="0"/>
              </a:rPr>
              <a:t>Current location control</a:t>
            </a:r>
            <a:endParaRPr lang="ru-RU" sz="2000" dirty="0">
              <a:latin typeface="Tahoma" panose="020B0604030504040204" pitchFamily="34" charset="0"/>
              <a:ea typeface="Tahoma" panose="020B0604030504040204" pitchFamily="34" charset="0"/>
              <a:cs typeface="Tahoma" panose="020B0604030504040204" pitchFamily="34" charset="0"/>
            </a:endParaRPr>
          </a:p>
          <a:p>
            <a:pPr marL="285750" indent="-285750">
              <a:spcBef>
                <a:spcPts val="500"/>
              </a:spcBef>
              <a:buBlip>
                <a:blip r:embed="rId2"/>
              </a:buBlip>
            </a:pPr>
            <a:endParaRPr lang="ru-RU" sz="2000" dirty="0">
              <a:latin typeface="Tahoma" panose="020B0604030504040204" pitchFamily="34" charset="0"/>
              <a:ea typeface="Tahoma" panose="020B0604030504040204" pitchFamily="34" charset="0"/>
              <a:cs typeface="Tahoma" panose="020B0604030504040204" pitchFamily="34" charset="0"/>
            </a:endParaRPr>
          </a:p>
          <a:p>
            <a:pPr marL="285750" indent="-285750">
              <a:spcBef>
                <a:spcPts val="500"/>
              </a:spcBef>
              <a:buBlip>
                <a:blip r:embed="rId2"/>
              </a:buBlip>
            </a:pPr>
            <a:r>
              <a:rPr lang="en-US" sz="2000" b="1" dirty="0" smtClean="0">
                <a:latin typeface="Tahoma" panose="020B0604030504040204" pitchFamily="34" charset="0"/>
                <a:ea typeface="Tahoma" panose="020B0604030504040204" pitchFamily="34" charset="0"/>
                <a:cs typeface="Tahoma" panose="020B0604030504040204" pitchFamily="34" charset="0"/>
              </a:rPr>
              <a:t>Sensors’ condition </a:t>
            </a:r>
            <a:r>
              <a:rPr lang="en-US" sz="2000" dirty="0" smtClean="0">
                <a:latin typeface="Tahoma" panose="020B0604030504040204" pitchFamily="34" charset="0"/>
                <a:ea typeface="Tahoma" panose="020B0604030504040204" pitchFamily="34" charset="0"/>
                <a:cs typeface="Tahoma" panose="020B0604030504040204" pitchFamily="34" charset="0"/>
              </a:rPr>
              <a:t>monitoring</a:t>
            </a:r>
            <a:endParaRPr lang="ru-RU" sz="2000" b="1" dirty="0">
              <a:latin typeface="Tahoma" panose="020B0604030504040204" pitchFamily="34" charset="0"/>
              <a:ea typeface="Tahoma" panose="020B0604030504040204" pitchFamily="34" charset="0"/>
              <a:cs typeface="Tahoma" panose="020B0604030504040204" pitchFamily="34" charset="0"/>
            </a:endParaRPr>
          </a:p>
          <a:p>
            <a:pPr marL="285750" indent="-285750">
              <a:spcBef>
                <a:spcPts val="500"/>
              </a:spcBef>
              <a:buBlip>
                <a:blip r:embed="rId2"/>
              </a:buBlip>
            </a:pPr>
            <a:endParaRPr lang="ru-RU" sz="2000" dirty="0">
              <a:latin typeface="Tahoma" panose="020B0604030504040204" pitchFamily="34" charset="0"/>
              <a:ea typeface="Tahoma" panose="020B0604030504040204" pitchFamily="34" charset="0"/>
              <a:cs typeface="Tahoma" panose="020B0604030504040204" pitchFamily="34" charset="0"/>
            </a:endParaRPr>
          </a:p>
          <a:p>
            <a:pPr marL="285750" indent="-285750">
              <a:spcBef>
                <a:spcPts val="500"/>
              </a:spcBef>
              <a:buBlip>
                <a:blip r:embed="rId2"/>
              </a:buBlip>
            </a:pPr>
            <a:r>
              <a:rPr lang="en-US" sz="2000" b="1" dirty="0" smtClean="0">
                <a:latin typeface="Tahoma" panose="020B0604030504040204" pitchFamily="34" charset="0"/>
                <a:ea typeface="Tahoma" panose="020B0604030504040204" pitchFamily="34" charset="0"/>
                <a:cs typeface="Tahoma" panose="020B0604030504040204" pitchFamily="34" charset="0"/>
              </a:rPr>
              <a:t>Grouping </a:t>
            </a:r>
            <a:r>
              <a:rPr lang="en-US" sz="2000" dirty="0" smtClean="0">
                <a:latin typeface="Tahoma" panose="020B0604030504040204" pitchFamily="34" charset="0"/>
                <a:ea typeface="Tahoma" panose="020B0604030504040204" pitchFamily="34" charset="0"/>
                <a:cs typeface="Tahoma" panose="020B0604030504040204" pitchFamily="34" charset="0"/>
              </a:rPr>
              <a:t>objects on map</a:t>
            </a:r>
            <a:endParaRPr lang="ru-RU" sz="2000" dirty="0">
              <a:latin typeface="Tahoma" panose="020B0604030504040204" pitchFamily="34" charset="0"/>
              <a:ea typeface="Tahoma" panose="020B0604030504040204" pitchFamily="34" charset="0"/>
              <a:cs typeface="Tahoma" panose="020B0604030504040204" pitchFamily="34" charset="0"/>
            </a:endParaRPr>
          </a:p>
          <a:p>
            <a:pPr marL="285750" indent="-285750">
              <a:spcBef>
                <a:spcPts val="500"/>
              </a:spcBef>
              <a:buBlip>
                <a:blip r:embed="rId2"/>
              </a:buBlip>
            </a:pPr>
            <a:endParaRPr lang="ru-RU" sz="2000" dirty="0">
              <a:latin typeface="Tahoma" panose="020B0604030504040204" pitchFamily="34" charset="0"/>
              <a:ea typeface="Tahoma" panose="020B0604030504040204" pitchFamily="34" charset="0"/>
              <a:cs typeface="Tahoma" panose="020B0604030504040204" pitchFamily="34" charset="0"/>
            </a:endParaRPr>
          </a:p>
          <a:p>
            <a:pPr marL="285750" indent="-285750">
              <a:spcBef>
                <a:spcPts val="500"/>
              </a:spcBef>
              <a:buBlip>
                <a:blip r:embed="rId2"/>
              </a:buBlip>
            </a:pPr>
            <a:r>
              <a:rPr lang="en-US" sz="2000" dirty="0" smtClean="0">
                <a:latin typeface="Tahoma" panose="020B0604030504040204" pitchFamily="34" charset="0"/>
                <a:ea typeface="Tahoma" panose="020B0604030504040204" pitchFamily="34" charset="0"/>
                <a:cs typeface="Tahoma" panose="020B0604030504040204" pitchFamily="34" charset="0"/>
              </a:rPr>
              <a:t>More than</a:t>
            </a:r>
            <a:r>
              <a:rPr lang="ru-RU" sz="2000" dirty="0" smtClean="0">
                <a:latin typeface="Tahoma" panose="020B0604030504040204" pitchFamily="34" charset="0"/>
                <a:ea typeface="Tahoma" panose="020B0604030504040204" pitchFamily="34" charset="0"/>
                <a:cs typeface="Tahoma" panose="020B0604030504040204" pitchFamily="34" charset="0"/>
              </a:rPr>
              <a:t> </a:t>
            </a:r>
            <a:r>
              <a:rPr lang="ru-RU" sz="2000" b="1" dirty="0">
                <a:latin typeface="Tahoma" panose="020B0604030504040204" pitchFamily="34" charset="0"/>
                <a:ea typeface="Tahoma" panose="020B0604030504040204" pitchFamily="34" charset="0"/>
                <a:cs typeface="Tahoma" panose="020B0604030504040204" pitchFamily="34" charset="0"/>
              </a:rPr>
              <a:t>30 </a:t>
            </a:r>
            <a:r>
              <a:rPr lang="en-US" sz="2000" b="1" dirty="0" smtClean="0">
                <a:latin typeface="Tahoma" panose="020B0604030504040204" pitchFamily="34" charset="0"/>
                <a:ea typeface="Tahoma" panose="020B0604030504040204" pitchFamily="34" charset="0"/>
                <a:cs typeface="Tahoma" panose="020B0604030504040204" pitchFamily="34" charset="0"/>
              </a:rPr>
              <a:t>types of maps</a:t>
            </a:r>
            <a:endParaRPr lang="ru-RU" sz="2000" b="1" dirty="0">
              <a:latin typeface="Tahoma" panose="020B0604030504040204" pitchFamily="34" charset="0"/>
              <a:ea typeface="Tahoma" panose="020B0604030504040204" pitchFamily="34" charset="0"/>
              <a:cs typeface="Tahoma" panose="020B0604030504040204" pitchFamily="34" charset="0"/>
            </a:endParaRPr>
          </a:p>
        </p:txBody>
      </p:sp>
      <p:pic>
        <p:nvPicPr>
          <p:cNvPr id="8" name="Рисунок 7"/>
          <p:cNvPicPr>
            <a:picLocks noChangeAspect="1"/>
          </p:cNvPicPr>
          <p:nvPr/>
        </p:nvPicPr>
        <p:blipFill>
          <a:blip r:embed="rId3"/>
          <a:stretch>
            <a:fillRect/>
          </a:stretch>
        </p:blipFill>
        <p:spPr>
          <a:xfrm>
            <a:off x="227916" y="1159186"/>
            <a:ext cx="6476280" cy="5057508"/>
          </a:xfrm>
          <a:prstGeom prst="rect">
            <a:avLst/>
          </a:prstGeom>
        </p:spPr>
      </p:pic>
      <p:sp>
        <p:nvSpPr>
          <p:cNvPr id="3" name="Номер слайда 2"/>
          <p:cNvSpPr>
            <a:spLocks noGrp="1"/>
          </p:cNvSpPr>
          <p:nvPr>
            <p:ph type="sldNum" sz="quarter" idx="15"/>
          </p:nvPr>
        </p:nvSpPr>
        <p:spPr/>
        <p:txBody>
          <a:bodyPr/>
          <a:lstStyle/>
          <a:p>
            <a:fld id="{4B481FE3-6342-4E36-9936-0AC64538D440}" type="slidenum">
              <a:rPr lang="ru-RU" smtClean="0"/>
              <a:t>8</a:t>
            </a:fld>
            <a:endParaRPr lang="ru-RU"/>
          </a:p>
        </p:txBody>
      </p:sp>
    </p:spTree>
    <p:extLst>
      <p:ext uri="{BB962C8B-B14F-4D97-AF65-F5344CB8AC3E}">
        <p14:creationId xmlns:p14="http://schemas.microsoft.com/office/powerpoint/2010/main" val="913307195"/>
      </p:ext>
    </p:extLst>
  </p:cSld>
  <p:clrMapOvr>
    <a:masterClrMapping/>
  </p:clrMapOvr>
  <p:transition spd="slow">
    <p:push/>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b="1" dirty="0" smtClean="0"/>
              <a:t>Second level </a:t>
            </a:r>
            <a:r>
              <a:rPr lang="en-US" dirty="0" smtClean="0"/>
              <a:t>of control</a:t>
            </a:r>
            <a:endParaRPr lang="ru-RU" dirty="0"/>
          </a:p>
        </p:txBody>
      </p:sp>
      <p:pic>
        <p:nvPicPr>
          <p:cNvPr id="5" name="Рисунок 4"/>
          <p:cNvPicPr>
            <a:picLocks noChangeAspect="1"/>
          </p:cNvPicPr>
          <p:nvPr/>
        </p:nvPicPr>
        <p:blipFill>
          <a:blip r:embed="rId2"/>
          <a:stretch>
            <a:fillRect/>
          </a:stretch>
        </p:blipFill>
        <p:spPr>
          <a:xfrm>
            <a:off x="227916" y="1159186"/>
            <a:ext cx="7052994" cy="4762996"/>
          </a:xfrm>
          <a:prstGeom prst="rect">
            <a:avLst/>
          </a:prstGeom>
        </p:spPr>
      </p:pic>
      <p:sp>
        <p:nvSpPr>
          <p:cNvPr id="9" name="Прямоугольник 8"/>
          <p:cNvSpPr/>
          <p:nvPr/>
        </p:nvSpPr>
        <p:spPr>
          <a:xfrm>
            <a:off x="7446983" y="1391377"/>
            <a:ext cx="4577377" cy="4298613"/>
          </a:xfrm>
          <a:prstGeom prst="rect">
            <a:avLst/>
          </a:prstGeom>
        </p:spPr>
        <p:txBody>
          <a:bodyPr wrap="square">
            <a:spAutoFit/>
          </a:bodyPr>
          <a:ls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spcBef>
                <a:spcPts val="500"/>
              </a:spcBef>
              <a:buBlip>
                <a:blip r:embed="rId3"/>
              </a:buBlip>
            </a:pPr>
            <a:r>
              <a:rPr lang="en-US" sz="2000" b="1" dirty="0" smtClean="0">
                <a:latin typeface="Tahoma" panose="020B0604030504040204" pitchFamily="34" charset="0"/>
                <a:ea typeface="Tahoma" panose="020B0604030504040204" pitchFamily="34" charset="0"/>
                <a:cs typeface="Tahoma" panose="020B0604030504040204" pitchFamily="34" charset="0"/>
              </a:rPr>
              <a:t>Movement history </a:t>
            </a:r>
            <a:r>
              <a:rPr lang="en-US" sz="2000" dirty="0" smtClean="0">
                <a:latin typeface="Tahoma" panose="020B0604030504040204" pitchFamily="34" charset="0"/>
                <a:ea typeface="Tahoma" panose="020B0604030504040204" pitchFamily="34" charset="0"/>
                <a:cs typeface="Tahoma" panose="020B0604030504040204" pitchFamily="34" charset="0"/>
              </a:rPr>
              <a:t>on a map</a:t>
            </a:r>
            <a:endParaRPr lang="ru-RU" sz="2000" dirty="0">
              <a:latin typeface="Tahoma" panose="020B0604030504040204" pitchFamily="34" charset="0"/>
              <a:ea typeface="Tahoma" panose="020B0604030504040204" pitchFamily="34" charset="0"/>
              <a:cs typeface="Tahoma" panose="020B0604030504040204" pitchFamily="34" charset="0"/>
            </a:endParaRPr>
          </a:p>
          <a:p>
            <a:pPr marL="285750" indent="-285750">
              <a:spcBef>
                <a:spcPts val="500"/>
              </a:spcBef>
              <a:buBlip>
                <a:blip r:embed="rId3"/>
              </a:buBlip>
            </a:pPr>
            <a:endParaRPr lang="ru-RU" sz="2000" dirty="0">
              <a:latin typeface="Tahoma" panose="020B0604030504040204" pitchFamily="34" charset="0"/>
              <a:ea typeface="Tahoma" panose="020B0604030504040204" pitchFamily="34" charset="0"/>
              <a:cs typeface="Tahoma" panose="020B0604030504040204" pitchFamily="34" charset="0"/>
            </a:endParaRPr>
          </a:p>
          <a:p>
            <a:pPr marL="285750" indent="-285750">
              <a:spcBef>
                <a:spcPts val="500"/>
              </a:spcBef>
              <a:buBlip>
                <a:blip r:embed="rId3"/>
              </a:buBlip>
            </a:pPr>
            <a:r>
              <a:rPr lang="en-US" sz="2000" dirty="0" smtClean="0">
                <a:latin typeface="Tahoma" panose="020B0604030504040204" pitchFamily="34" charset="0"/>
                <a:ea typeface="Tahoma" panose="020B0604030504040204" pitchFamily="34" charset="0"/>
                <a:cs typeface="Tahoma" panose="020B0604030504040204" pitchFamily="34" charset="0"/>
              </a:rPr>
              <a:t>Stops location</a:t>
            </a:r>
            <a:endParaRPr lang="ru-RU" sz="2000" dirty="0">
              <a:latin typeface="Tahoma" panose="020B0604030504040204" pitchFamily="34" charset="0"/>
              <a:ea typeface="Tahoma" panose="020B0604030504040204" pitchFamily="34" charset="0"/>
              <a:cs typeface="Tahoma" panose="020B0604030504040204" pitchFamily="34" charset="0"/>
            </a:endParaRPr>
          </a:p>
          <a:p>
            <a:pPr marL="285750" indent="-285750">
              <a:spcBef>
                <a:spcPts val="500"/>
              </a:spcBef>
              <a:buBlip>
                <a:blip r:embed="rId3"/>
              </a:buBlip>
            </a:pPr>
            <a:endParaRPr lang="ru-RU" sz="2000" dirty="0">
              <a:latin typeface="Tahoma" panose="020B0604030504040204" pitchFamily="34" charset="0"/>
              <a:ea typeface="Tahoma" panose="020B0604030504040204" pitchFamily="34" charset="0"/>
              <a:cs typeface="Tahoma" panose="020B0604030504040204" pitchFamily="34" charset="0"/>
            </a:endParaRPr>
          </a:p>
          <a:p>
            <a:pPr marL="285750" indent="-285750">
              <a:spcBef>
                <a:spcPts val="500"/>
              </a:spcBef>
              <a:buBlip>
                <a:blip r:embed="rId3"/>
              </a:buBlip>
            </a:pPr>
            <a:r>
              <a:rPr lang="en-US" sz="2000" dirty="0" smtClean="0">
                <a:latin typeface="Tahoma" panose="020B0604030504040204" pitchFamily="34" charset="0"/>
                <a:ea typeface="Tahoma" panose="020B0604030504040204" pitchFamily="34" charset="0"/>
                <a:cs typeface="Tahoma" panose="020B0604030504040204" pitchFamily="34" charset="0"/>
              </a:rPr>
              <a:t>Speed limits </a:t>
            </a:r>
            <a:r>
              <a:rPr lang="en-US" sz="2000" b="1" dirty="0" smtClean="0">
                <a:latin typeface="Tahoma" panose="020B0604030504040204" pitchFamily="34" charset="0"/>
                <a:ea typeface="Tahoma" panose="020B0604030504040204" pitchFamily="34" charset="0"/>
                <a:cs typeface="Tahoma" panose="020B0604030504040204" pitchFamily="34" charset="0"/>
              </a:rPr>
              <a:t>on each part of a road</a:t>
            </a:r>
            <a:endParaRPr lang="ru-RU" sz="2000" b="1" dirty="0" smtClean="0">
              <a:latin typeface="Tahoma" panose="020B0604030504040204" pitchFamily="34" charset="0"/>
              <a:ea typeface="Tahoma" panose="020B0604030504040204" pitchFamily="34" charset="0"/>
              <a:cs typeface="Tahoma" panose="020B0604030504040204" pitchFamily="34" charset="0"/>
            </a:endParaRPr>
          </a:p>
          <a:p>
            <a:pPr>
              <a:spcBef>
                <a:spcPts val="500"/>
              </a:spcBef>
            </a:pPr>
            <a:endParaRPr lang="ru-RU" sz="2000" dirty="0">
              <a:latin typeface="Tahoma" panose="020B0604030504040204" pitchFamily="34" charset="0"/>
              <a:ea typeface="Tahoma" panose="020B0604030504040204" pitchFamily="34" charset="0"/>
              <a:cs typeface="Tahoma" panose="020B0604030504040204" pitchFamily="34" charset="0"/>
            </a:endParaRPr>
          </a:p>
          <a:p>
            <a:pPr marL="285750" indent="-285750">
              <a:spcBef>
                <a:spcPts val="500"/>
              </a:spcBef>
              <a:buBlip>
                <a:blip r:embed="rId3"/>
              </a:buBlip>
            </a:pPr>
            <a:r>
              <a:rPr lang="en-US" sz="2000" dirty="0" smtClean="0">
                <a:latin typeface="Tahoma" panose="020B0604030504040204" pitchFamily="34" charset="0"/>
                <a:ea typeface="Tahoma" panose="020B0604030504040204" pitchFamily="34" charset="0"/>
                <a:cs typeface="Tahoma" panose="020B0604030504040204" pitchFamily="34" charset="0"/>
              </a:rPr>
              <a:t>Accessibility of making </a:t>
            </a:r>
            <a:r>
              <a:rPr lang="en-US" sz="2000" b="1" dirty="0" smtClean="0">
                <a:latin typeface="Tahoma" panose="020B0604030504040204" pitchFamily="34" charset="0"/>
                <a:ea typeface="Tahoma" panose="020B0604030504040204" pitchFamily="34" charset="0"/>
                <a:cs typeface="Tahoma" panose="020B0604030504040204" pitchFamily="34" charset="0"/>
              </a:rPr>
              <a:t>multiple tracks</a:t>
            </a:r>
          </a:p>
          <a:p>
            <a:pPr>
              <a:spcBef>
                <a:spcPts val="500"/>
              </a:spcBef>
            </a:pPr>
            <a:endParaRPr lang="en-US" sz="2000" dirty="0" smtClean="0">
              <a:latin typeface="Tahoma" panose="020B0604030504040204" pitchFamily="34" charset="0"/>
              <a:ea typeface="Tahoma" panose="020B0604030504040204" pitchFamily="34" charset="0"/>
              <a:cs typeface="Tahoma" panose="020B0604030504040204" pitchFamily="34" charset="0"/>
            </a:endParaRPr>
          </a:p>
          <a:p>
            <a:pPr marL="285750" indent="-285750">
              <a:spcBef>
                <a:spcPts val="500"/>
              </a:spcBef>
              <a:buBlip>
                <a:blip r:embed="rId3"/>
              </a:buBlip>
            </a:pPr>
            <a:r>
              <a:rPr lang="en-US" sz="2000" b="1" dirty="0" smtClean="0">
                <a:latin typeface="Tahoma" panose="020B0604030504040204" pitchFamily="34" charset="0"/>
                <a:ea typeface="Tahoma" panose="020B0604030504040204" pitchFamily="34" charset="0"/>
                <a:cs typeface="Tahoma" panose="020B0604030504040204" pitchFamily="34" charset="0"/>
              </a:rPr>
              <a:t>Additional sensors’ readings </a:t>
            </a:r>
            <a:r>
              <a:rPr lang="en-US" sz="2000" dirty="0" smtClean="0">
                <a:latin typeface="Tahoma" panose="020B0604030504040204" pitchFamily="34" charset="0"/>
                <a:ea typeface="Tahoma" panose="020B0604030504040204" pitchFamily="34" charset="0"/>
                <a:cs typeface="Tahoma" panose="020B0604030504040204" pitchFamily="34" charset="0"/>
              </a:rPr>
              <a:t>graphs review</a:t>
            </a:r>
          </a:p>
        </p:txBody>
      </p:sp>
      <p:sp>
        <p:nvSpPr>
          <p:cNvPr id="3" name="Номер слайда 2"/>
          <p:cNvSpPr>
            <a:spLocks noGrp="1"/>
          </p:cNvSpPr>
          <p:nvPr>
            <p:ph type="sldNum" sz="quarter" idx="15"/>
          </p:nvPr>
        </p:nvSpPr>
        <p:spPr/>
        <p:txBody>
          <a:bodyPr/>
          <a:lstStyle/>
          <a:p>
            <a:fld id="{4B481FE3-6342-4E36-9936-0AC64538D440}" type="slidenum">
              <a:rPr lang="ru-RU" smtClean="0"/>
              <a:t>9</a:t>
            </a:fld>
            <a:endParaRPr lang="ru-RU"/>
          </a:p>
        </p:txBody>
      </p:sp>
    </p:spTree>
    <p:extLst>
      <p:ext uri="{BB962C8B-B14F-4D97-AF65-F5344CB8AC3E}">
        <p14:creationId xmlns:p14="http://schemas.microsoft.com/office/powerpoint/2010/main" val="2580152326"/>
      </p:ext>
    </p:extLst>
  </p:cSld>
  <p:clrMapOvr>
    <a:masterClrMapping/>
  </p:clrMapOvr>
  <p:transition spd="slow">
    <p:pu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b="1" dirty="0" smtClean="0"/>
              <a:t>Third </a:t>
            </a:r>
            <a:r>
              <a:rPr lang="en-US" b="1" dirty="0"/>
              <a:t>level </a:t>
            </a:r>
            <a:r>
              <a:rPr lang="en-US" dirty="0"/>
              <a:t>of control</a:t>
            </a:r>
            <a:endParaRPr lang="ru-RU" b="1" dirty="0"/>
          </a:p>
        </p:txBody>
      </p:sp>
      <p:pic>
        <p:nvPicPr>
          <p:cNvPr id="7" name="Picture 1"/>
          <p:cNvPicPr>
            <a:picLocks noChangeAspect="1" noChangeArrowheads="1"/>
          </p:cNvPicPr>
          <p:nvPr/>
        </p:nvPicPr>
        <p:blipFill>
          <a:blip r:embed="rId2"/>
          <a:srcRect/>
          <a:stretch>
            <a:fillRect/>
          </a:stretch>
        </p:blipFill>
        <p:spPr bwMode="auto">
          <a:xfrm>
            <a:off x="172977" y="1160065"/>
            <a:ext cx="7252703" cy="4749845"/>
          </a:xfrm>
          <a:prstGeom prst="rect">
            <a:avLst/>
          </a:prstGeom>
          <a:noFill/>
          <a:ln w="9525">
            <a:noFill/>
            <a:miter lim="800000"/>
            <a:headEnd/>
            <a:tailEnd/>
          </a:ln>
          <a:effectLst/>
        </p:spPr>
      </p:pic>
      <p:grpSp>
        <p:nvGrpSpPr>
          <p:cNvPr id="8" name="Группа 7"/>
          <p:cNvGrpSpPr/>
          <p:nvPr/>
        </p:nvGrpSpPr>
        <p:grpSpPr>
          <a:xfrm>
            <a:off x="3925683" y="2708920"/>
            <a:ext cx="3456384" cy="3131489"/>
            <a:chOff x="2971934" y="1159897"/>
            <a:chExt cx="4602871" cy="3623525"/>
          </a:xfrm>
        </p:grpSpPr>
        <p:pic>
          <p:nvPicPr>
            <p:cNvPr id="10" name="Рисунок 9"/>
            <p:cNvPicPr>
              <a:picLocks noChangeAspect="1"/>
            </p:cNvPicPr>
            <p:nvPr/>
          </p:nvPicPr>
          <p:blipFill>
            <a:blip r:embed="rId3" cstate="print"/>
            <a:stretch>
              <a:fillRect/>
            </a:stretch>
          </p:blipFill>
          <p:spPr>
            <a:xfrm>
              <a:off x="2971934" y="1159897"/>
              <a:ext cx="4602871" cy="3623525"/>
            </a:xfrm>
            <a:prstGeom prst="rect">
              <a:avLst/>
            </a:prstGeom>
            <a:ln w="50800">
              <a:solidFill>
                <a:srgbClr val="7030A0"/>
              </a:solidFill>
              <a:miter lim="800000"/>
            </a:ln>
          </p:spPr>
        </p:pic>
        <p:grpSp>
          <p:nvGrpSpPr>
            <p:cNvPr id="11" name="Группа 10"/>
            <p:cNvGrpSpPr/>
            <p:nvPr/>
          </p:nvGrpSpPr>
          <p:grpSpPr>
            <a:xfrm>
              <a:off x="3123922" y="1397767"/>
              <a:ext cx="1895731" cy="225386"/>
              <a:chOff x="3975506" y="1115704"/>
              <a:chExt cx="1895731" cy="225386"/>
            </a:xfrm>
          </p:grpSpPr>
          <p:sp>
            <p:nvSpPr>
              <p:cNvPr id="12" name="Прямоугольник 11"/>
              <p:cNvSpPr/>
              <p:nvPr/>
            </p:nvSpPr>
            <p:spPr>
              <a:xfrm>
                <a:off x="3975506" y="1116295"/>
                <a:ext cx="1895731" cy="22479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endParaRPr lang="ru-RU"/>
              </a:p>
            </p:txBody>
          </p:sp>
          <p:pic>
            <p:nvPicPr>
              <p:cNvPr id="13" name="Рисунок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82995" y="1115704"/>
                <a:ext cx="1378082" cy="201364"/>
              </a:xfrm>
              <a:prstGeom prst="rect">
                <a:avLst/>
              </a:prstGeom>
              <a:solidFill>
                <a:schemeClr val="bg1"/>
              </a:solidFill>
            </p:spPr>
          </p:pic>
        </p:grpSp>
      </p:grpSp>
      <p:pic>
        <p:nvPicPr>
          <p:cNvPr id="1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70606" y="4615708"/>
            <a:ext cx="1511460" cy="1224701"/>
          </a:xfrm>
          <a:prstGeom prst="rect">
            <a:avLst/>
          </a:prstGeom>
          <a:noFill/>
          <a:ln w="50800">
            <a:solidFill>
              <a:srgbClr val="7030A0"/>
            </a:solidFill>
            <a:miter lim="800000"/>
            <a:headEnd/>
            <a:tailEnd/>
          </a:ln>
          <a:extLst>
            <a:ext uri="{909E8E84-426E-40DD-AFC4-6F175D3DCCD1}">
              <a14:hiddenFill xmlns:a14="http://schemas.microsoft.com/office/drawing/2010/main">
                <a:solidFill>
                  <a:schemeClr val="accent1"/>
                </a:solidFill>
              </a14:hiddenFill>
            </a:ext>
          </a:extLst>
        </p:spPr>
      </p:pic>
      <p:sp>
        <p:nvSpPr>
          <p:cNvPr id="15" name="Прямоугольник 14"/>
          <p:cNvSpPr/>
          <p:nvPr/>
        </p:nvSpPr>
        <p:spPr>
          <a:xfrm>
            <a:off x="7576915" y="3534987"/>
            <a:ext cx="4527456" cy="2554545"/>
          </a:xfrm>
          <a:prstGeom prst="rect">
            <a:avLst/>
          </a:prstGeom>
        </p:spPr>
        <p:txBody>
          <a:bodyPr wrap="square">
            <a:spAutoFit/>
          </a:bodyPr>
          <a:ls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buSzPct val="150000"/>
            </a:pPr>
            <a:endParaRPr lang="ru-RU" sz="2000" dirty="0">
              <a:latin typeface="+mn-lt"/>
            </a:endParaRPr>
          </a:p>
          <a:p>
            <a:pPr>
              <a:buSzPct val="150000"/>
              <a:buBlip>
                <a:blip r:embed="rId6"/>
              </a:buBlip>
            </a:pPr>
            <a:r>
              <a:rPr lang="ru-RU" sz="2000" dirty="0" smtClean="0">
                <a:latin typeface="+mn-lt"/>
              </a:rPr>
              <a:t> </a:t>
            </a:r>
            <a:r>
              <a:rPr lang="en-US" sz="2000" dirty="0"/>
              <a:t>Group reports on entire vehicle fleet or on a group of </a:t>
            </a:r>
            <a:r>
              <a:rPr lang="en-US" sz="2000" dirty="0" smtClean="0"/>
              <a:t>vehicles</a:t>
            </a:r>
          </a:p>
          <a:p>
            <a:pPr>
              <a:buSzPct val="150000"/>
            </a:pPr>
            <a:endParaRPr lang="en-US" sz="2000" dirty="0"/>
          </a:p>
          <a:p>
            <a:pPr>
              <a:buSzPct val="150000"/>
              <a:buBlip>
                <a:blip r:embed="rId6"/>
              </a:buBlip>
            </a:pPr>
            <a:r>
              <a:rPr lang="en-US" sz="2000" dirty="0"/>
              <a:t>Switching from group reports to single </a:t>
            </a:r>
            <a:r>
              <a:rPr lang="en-US" sz="2000" dirty="0" smtClean="0"/>
              <a:t>or to a map in 1 click</a:t>
            </a:r>
            <a:r>
              <a:rPr lang="ru-RU" sz="2000" dirty="0" smtClean="0"/>
              <a:t> </a:t>
            </a:r>
            <a:endParaRPr lang="en-US" sz="2000" dirty="0"/>
          </a:p>
          <a:p>
            <a:pPr>
              <a:buSzPct val="150000"/>
            </a:pPr>
            <a:endParaRPr lang="ru-RU" sz="2000" dirty="0" smtClean="0">
              <a:latin typeface="+mn-lt"/>
            </a:endParaRPr>
          </a:p>
          <a:p>
            <a:pPr>
              <a:buSzPct val="150000"/>
            </a:pPr>
            <a:endParaRPr lang="ru-RU" sz="2000" dirty="0">
              <a:latin typeface="+mn-lt"/>
            </a:endParaRPr>
          </a:p>
        </p:txBody>
      </p:sp>
      <p:sp>
        <p:nvSpPr>
          <p:cNvPr id="16" name="Прямоугольник 15"/>
          <p:cNvSpPr/>
          <p:nvPr/>
        </p:nvSpPr>
        <p:spPr>
          <a:xfrm>
            <a:off x="7576915" y="1236766"/>
            <a:ext cx="4527456" cy="2567369"/>
          </a:xfrm>
          <a:prstGeom prst="rect">
            <a:avLst/>
          </a:prstGeom>
        </p:spPr>
        <p:txBody>
          <a:bodyPr wrap="square">
            <a:spAutoFit/>
          </a:bodyPr>
          <a:ls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spcBef>
                <a:spcPts val="500"/>
              </a:spcBef>
              <a:buBlip>
                <a:blip r:embed="rId7"/>
              </a:buBlip>
            </a:pPr>
            <a:r>
              <a:rPr lang="en-US" sz="2000" dirty="0" smtClean="0">
                <a:latin typeface="Tahoma" panose="020B0604030504040204" pitchFamily="34" charset="0"/>
                <a:ea typeface="Tahoma" panose="020B0604030504040204" pitchFamily="34" charset="0"/>
                <a:cs typeface="Tahoma" panose="020B0604030504040204" pitchFamily="34" charset="0"/>
              </a:rPr>
              <a:t>More than </a:t>
            </a:r>
            <a:r>
              <a:rPr lang="en-US" sz="2000" b="1" dirty="0" smtClean="0">
                <a:latin typeface="Tahoma" panose="020B0604030504040204" pitchFamily="34" charset="0"/>
                <a:ea typeface="Tahoma" panose="020B0604030504040204" pitchFamily="34" charset="0"/>
                <a:cs typeface="Tahoma" panose="020B0604030504040204" pitchFamily="34" charset="0"/>
              </a:rPr>
              <a:t>15 types </a:t>
            </a:r>
            <a:r>
              <a:rPr lang="en-US" sz="2000" dirty="0" smtClean="0">
                <a:latin typeface="Tahoma" panose="020B0604030504040204" pitchFamily="34" charset="0"/>
                <a:ea typeface="Tahoma" panose="020B0604030504040204" pitchFamily="34" charset="0"/>
                <a:cs typeface="Tahoma" panose="020B0604030504040204" pitchFamily="34" charset="0"/>
              </a:rPr>
              <a:t>of reports</a:t>
            </a:r>
          </a:p>
          <a:p>
            <a:pPr>
              <a:spcBef>
                <a:spcPts val="500"/>
              </a:spcBef>
            </a:pPr>
            <a:endParaRPr lang="ru-RU" sz="2000" b="1" dirty="0">
              <a:latin typeface="Tahoma" panose="020B0604030504040204" pitchFamily="34" charset="0"/>
              <a:ea typeface="Tahoma" panose="020B0604030504040204" pitchFamily="34" charset="0"/>
              <a:cs typeface="Tahoma" panose="020B0604030504040204" pitchFamily="34" charset="0"/>
            </a:endParaRPr>
          </a:p>
          <a:p>
            <a:pPr marL="285750" indent="-285750">
              <a:spcBef>
                <a:spcPts val="500"/>
              </a:spcBef>
              <a:buBlip>
                <a:blip r:embed="rId7"/>
              </a:buBlip>
            </a:pPr>
            <a:r>
              <a:rPr lang="en-US" sz="2000" dirty="0" smtClean="0">
                <a:latin typeface="Tahoma" panose="020B0604030504040204" pitchFamily="34" charset="0"/>
                <a:ea typeface="Tahoma" panose="020B0604030504040204" pitchFamily="34" charset="0"/>
                <a:cs typeface="Tahoma" panose="020B0604030504040204" pitchFamily="34" charset="0"/>
              </a:rPr>
              <a:t>Accessibility of making </a:t>
            </a:r>
            <a:r>
              <a:rPr lang="en-US" sz="2000" b="1" dirty="0" smtClean="0">
                <a:latin typeface="Tahoma" panose="020B0604030504040204" pitchFamily="34" charset="0"/>
                <a:ea typeface="Tahoma" panose="020B0604030504040204" pitchFamily="34" charset="0"/>
                <a:cs typeface="Tahoma" panose="020B0604030504040204" pitchFamily="34" charset="0"/>
              </a:rPr>
              <a:t>individually configured</a:t>
            </a:r>
            <a:r>
              <a:rPr lang="en-US" sz="2000" dirty="0" smtClean="0">
                <a:latin typeface="Tahoma" panose="020B0604030504040204" pitchFamily="34" charset="0"/>
                <a:ea typeface="Tahoma" panose="020B0604030504040204" pitchFamily="34" charset="0"/>
                <a:cs typeface="Tahoma" panose="020B0604030504040204" pitchFamily="34" charset="0"/>
              </a:rPr>
              <a:t> reports</a:t>
            </a:r>
            <a:endParaRPr lang="ru-RU" sz="2000" dirty="0" smtClean="0">
              <a:latin typeface="Tahoma" panose="020B0604030504040204" pitchFamily="34" charset="0"/>
              <a:ea typeface="Tahoma" panose="020B0604030504040204" pitchFamily="34" charset="0"/>
              <a:cs typeface="Tahoma" panose="020B0604030504040204" pitchFamily="34" charset="0"/>
            </a:endParaRPr>
          </a:p>
          <a:p>
            <a:pPr>
              <a:spcBef>
                <a:spcPts val="500"/>
              </a:spcBef>
            </a:pPr>
            <a:endParaRPr lang="ru-RU" sz="2000" b="1" dirty="0">
              <a:latin typeface="Tahoma" panose="020B0604030504040204" pitchFamily="34" charset="0"/>
              <a:ea typeface="Tahoma" panose="020B0604030504040204" pitchFamily="34" charset="0"/>
              <a:cs typeface="Tahoma" panose="020B0604030504040204" pitchFamily="34" charset="0"/>
            </a:endParaRPr>
          </a:p>
          <a:p>
            <a:pPr marL="285750" indent="-285750">
              <a:spcBef>
                <a:spcPts val="500"/>
              </a:spcBef>
              <a:buBlip>
                <a:blip r:embed="rId7"/>
              </a:buBlip>
            </a:pPr>
            <a:r>
              <a:rPr lang="en-US" sz="2000" dirty="0">
                <a:latin typeface="Tahoma" panose="020B0604030504040204" pitchFamily="34" charset="0"/>
                <a:ea typeface="Tahoma" panose="020B0604030504040204" pitchFamily="34" charset="0"/>
                <a:cs typeface="Tahoma" panose="020B0604030504040204" pitchFamily="34" charset="0"/>
              </a:rPr>
              <a:t>Saving reports in a </a:t>
            </a:r>
            <a:r>
              <a:rPr lang="en-US" sz="2000" b="1" dirty="0">
                <a:latin typeface="Tahoma" panose="020B0604030504040204" pitchFamily="34" charset="0"/>
                <a:ea typeface="Tahoma" panose="020B0604030504040204" pitchFamily="34" charset="0"/>
                <a:cs typeface="Tahoma" panose="020B0604030504040204" pitchFamily="34" charset="0"/>
              </a:rPr>
              <a:t>template</a:t>
            </a:r>
            <a:endParaRPr lang="ru-RU" sz="2000" b="1" dirty="0">
              <a:latin typeface="Tahoma" panose="020B0604030504040204" pitchFamily="34" charset="0"/>
              <a:ea typeface="Tahoma" panose="020B0604030504040204" pitchFamily="34" charset="0"/>
              <a:cs typeface="Tahoma" panose="020B0604030504040204" pitchFamily="34" charset="0"/>
            </a:endParaRPr>
          </a:p>
          <a:p>
            <a:pPr>
              <a:spcBef>
                <a:spcPts val="500"/>
              </a:spcBef>
            </a:pPr>
            <a:endParaRPr lang="ru-RU" sz="2000" b="1" dirty="0">
              <a:latin typeface="Tahoma" panose="020B0604030504040204" pitchFamily="34" charset="0"/>
              <a:ea typeface="Tahoma" panose="020B0604030504040204" pitchFamily="34" charset="0"/>
              <a:cs typeface="Tahoma" panose="020B0604030504040204" pitchFamily="34" charset="0"/>
            </a:endParaRPr>
          </a:p>
        </p:txBody>
      </p:sp>
      <p:sp>
        <p:nvSpPr>
          <p:cNvPr id="3" name="Номер слайда 2"/>
          <p:cNvSpPr>
            <a:spLocks noGrp="1"/>
          </p:cNvSpPr>
          <p:nvPr>
            <p:ph type="sldNum" sz="quarter" idx="15"/>
          </p:nvPr>
        </p:nvSpPr>
        <p:spPr/>
        <p:txBody>
          <a:bodyPr/>
          <a:lstStyle/>
          <a:p>
            <a:fld id="{4B481FE3-6342-4E36-9936-0AC64538D440}" type="slidenum">
              <a:rPr lang="ru-RU" smtClean="0"/>
              <a:t>10</a:t>
            </a:fld>
            <a:endParaRPr lang="ru-RU"/>
          </a:p>
        </p:txBody>
      </p:sp>
    </p:spTree>
    <p:extLst>
      <p:ext uri="{BB962C8B-B14F-4D97-AF65-F5344CB8AC3E}">
        <p14:creationId xmlns:p14="http://schemas.microsoft.com/office/powerpoint/2010/main" val="4018391581"/>
      </p:ext>
    </p:extLst>
  </p:cSld>
  <p:clrMapOvr>
    <a:masterClrMapping/>
  </p:clrMapOvr>
  <p:transition spd="slow">
    <p:pu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b="1" dirty="0" smtClean="0"/>
              <a:t>Forth </a:t>
            </a:r>
            <a:r>
              <a:rPr lang="en-US" b="1" dirty="0"/>
              <a:t>level </a:t>
            </a:r>
            <a:r>
              <a:rPr lang="en-US" dirty="0"/>
              <a:t>of control</a:t>
            </a:r>
            <a:endParaRPr lang="ru-RU" b="1" dirty="0"/>
          </a:p>
        </p:txBody>
      </p:sp>
      <p:pic>
        <p:nvPicPr>
          <p:cNvPr id="15" name="Рисунок 14"/>
          <p:cNvPicPr>
            <a:picLocks noChangeAspect="1"/>
          </p:cNvPicPr>
          <p:nvPr/>
        </p:nvPicPr>
        <p:blipFill>
          <a:blip r:embed="rId2" cstate="print"/>
          <a:stretch>
            <a:fillRect/>
          </a:stretch>
        </p:blipFill>
        <p:spPr>
          <a:xfrm>
            <a:off x="303752" y="1339536"/>
            <a:ext cx="4504033" cy="2982643"/>
          </a:xfrm>
          <a:prstGeom prst="rect">
            <a:avLst/>
          </a:prstGeom>
        </p:spPr>
      </p:pic>
      <p:pic>
        <p:nvPicPr>
          <p:cNvPr id="16" name="Рисунок 15"/>
          <p:cNvPicPr>
            <a:picLocks noChangeAspect="1"/>
          </p:cNvPicPr>
          <p:nvPr/>
        </p:nvPicPr>
        <p:blipFill>
          <a:blip r:embed="rId3" cstate="print"/>
          <a:stretch>
            <a:fillRect/>
          </a:stretch>
        </p:blipFill>
        <p:spPr>
          <a:xfrm>
            <a:off x="1443617" y="2309289"/>
            <a:ext cx="4436830" cy="2955913"/>
          </a:xfrm>
          <a:prstGeom prst="rect">
            <a:avLst/>
          </a:prstGeom>
        </p:spPr>
      </p:pic>
      <p:pic>
        <p:nvPicPr>
          <p:cNvPr id="17" name="Рисунок 16"/>
          <p:cNvPicPr>
            <a:picLocks noChangeAspect="1"/>
          </p:cNvPicPr>
          <p:nvPr/>
        </p:nvPicPr>
        <p:blipFill>
          <a:blip r:embed="rId4"/>
          <a:stretch>
            <a:fillRect/>
          </a:stretch>
        </p:blipFill>
        <p:spPr>
          <a:xfrm>
            <a:off x="3248824" y="3051308"/>
            <a:ext cx="3761552" cy="3263146"/>
          </a:xfrm>
          <a:prstGeom prst="rect">
            <a:avLst/>
          </a:prstGeom>
        </p:spPr>
      </p:pic>
      <p:sp>
        <p:nvSpPr>
          <p:cNvPr id="2" name="Прямоугольник 1"/>
          <p:cNvSpPr/>
          <p:nvPr/>
        </p:nvSpPr>
        <p:spPr>
          <a:xfrm>
            <a:off x="7306661" y="1339536"/>
            <a:ext cx="4598295" cy="3139321"/>
          </a:xfrm>
          <a:prstGeom prst="rect">
            <a:avLst/>
          </a:prstGeom>
        </p:spPr>
        <p:txBody>
          <a:bodyPr wrap="square">
            <a:spAutoFit/>
          </a:bodyPr>
          <a:lstStyle/>
          <a:p>
            <a:pPr marL="342900" indent="-342900">
              <a:buSzPct val="150000"/>
              <a:buBlip>
                <a:blip r:embed="rId5"/>
              </a:buBlip>
            </a:pPr>
            <a:r>
              <a:rPr lang="en-US" b="1" dirty="0" smtClean="0"/>
              <a:t>Automatically sending </a:t>
            </a:r>
            <a:r>
              <a:rPr lang="en-US" dirty="0" smtClean="0"/>
              <a:t>reports on schedule</a:t>
            </a:r>
          </a:p>
          <a:p>
            <a:pPr>
              <a:buSzPct val="150000"/>
            </a:pPr>
            <a:endParaRPr lang="ru-RU" dirty="0"/>
          </a:p>
          <a:p>
            <a:pPr marL="342900" indent="-342900">
              <a:buSzPct val="150000"/>
              <a:buBlip>
                <a:blip r:embed="rId5"/>
              </a:buBlip>
            </a:pPr>
            <a:r>
              <a:rPr lang="en-US" b="1" dirty="0" smtClean="0"/>
              <a:t>Sending reports </a:t>
            </a:r>
            <a:r>
              <a:rPr lang="en-US" dirty="0" smtClean="0"/>
              <a:t>based on configured templates</a:t>
            </a:r>
          </a:p>
          <a:p>
            <a:pPr>
              <a:buSzPct val="150000"/>
            </a:pPr>
            <a:endParaRPr lang="ru-RU" dirty="0"/>
          </a:p>
          <a:p>
            <a:pPr marL="342900" indent="-342900">
              <a:buSzPct val="150000"/>
              <a:buBlip>
                <a:blip r:embed="rId5"/>
              </a:buBlip>
            </a:pPr>
            <a:r>
              <a:rPr lang="en-US" b="1" dirty="0" smtClean="0"/>
              <a:t>Flexible event configuration </a:t>
            </a:r>
            <a:r>
              <a:rPr lang="en-US" dirty="0" smtClean="0"/>
              <a:t>for notifications </a:t>
            </a:r>
          </a:p>
          <a:p>
            <a:pPr marL="342900" indent="-342900">
              <a:buSzPct val="150000"/>
              <a:buBlip>
                <a:blip r:embed="rId5"/>
              </a:buBlip>
            </a:pPr>
            <a:endParaRPr lang="ru-RU" dirty="0"/>
          </a:p>
          <a:p>
            <a:pPr marL="342900" indent="-342900">
              <a:buSzPct val="150000"/>
              <a:buBlip>
                <a:blip r:embed="rId5"/>
              </a:buBlip>
            </a:pPr>
            <a:r>
              <a:rPr lang="en-US" b="1" dirty="0"/>
              <a:t>Sending </a:t>
            </a:r>
            <a:r>
              <a:rPr lang="en-US" b="1" dirty="0" smtClean="0"/>
              <a:t>notifications </a:t>
            </a:r>
            <a:r>
              <a:rPr lang="en-US" dirty="0" smtClean="0"/>
              <a:t>based </a:t>
            </a:r>
            <a:r>
              <a:rPr lang="en-US" dirty="0"/>
              <a:t>on configured </a:t>
            </a:r>
            <a:r>
              <a:rPr lang="en-US" dirty="0" smtClean="0"/>
              <a:t>templates on email</a:t>
            </a:r>
            <a:endParaRPr lang="ru-RU" dirty="0"/>
          </a:p>
        </p:txBody>
      </p:sp>
      <p:sp>
        <p:nvSpPr>
          <p:cNvPr id="4" name="Номер слайда 3"/>
          <p:cNvSpPr>
            <a:spLocks noGrp="1"/>
          </p:cNvSpPr>
          <p:nvPr>
            <p:ph type="sldNum" sz="quarter" idx="15"/>
          </p:nvPr>
        </p:nvSpPr>
        <p:spPr/>
        <p:txBody>
          <a:bodyPr/>
          <a:lstStyle/>
          <a:p>
            <a:fld id="{4B481FE3-6342-4E36-9936-0AC64538D440}" type="slidenum">
              <a:rPr lang="ru-RU" smtClean="0"/>
              <a:t>11</a:t>
            </a:fld>
            <a:endParaRPr lang="ru-RU"/>
          </a:p>
        </p:txBody>
      </p:sp>
    </p:spTree>
    <p:extLst>
      <p:ext uri="{BB962C8B-B14F-4D97-AF65-F5344CB8AC3E}">
        <p14:creationId xmlns:p14="http://schemas.microsoft.com/office/powerpoint/2010/main" val="214902945"/>
      </p:ext>
    </p:extLst>
  </p:cSld>
  <p:clrMapOvr>
    <a:masterClrMapping/>
  </p:clrMapOvr>
  <p:transition spd="slow">
    <p:pu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4000" dirty="0" smtClean="0"/>
              <a:t>Flexible integration system</a:t>
            </a:r>
            <a:endParaRPr lang="ru-RU" sz="4000" dirty="0"/>
          </a:p>
        </p:txBody>
      </p:sp>
      <p:sp>
        <p:nvSpPr>
          <p:cNvPr id="4" name="Номер слайда 3"/>
          <p:cNvSpPr>
            <a:spLocks noGrp="1"/>
          </p:cNvSpPr>
          <p:nvPr>
            <p:ph type="sldNum" sz="quarter" idx="15"/>
          </p:nvPr>
        </p:nvSpPr>
        <p:spPr/>
        <p:txBody>
          <a:bodyPr/>
          <a:lstStyle/>
          <a:p>
            <a:fld id="{4B481FE3-6342-4E36-9936-0AC64538D440}" type="slidenum">
              <a:rPr lang="ru-RU" smtClean="0"/>
              <a:t>12</a:t>
            </a:fld>
            <a:endParaRPr lang="ru-RU"/>
          </a:p>
        </p:txBody>
      </p:sp>
      <p:sp>
        <p:nvSpPr>
          <p:cNvPr id="6" name="Прямоугольник 5"/>
          <p:cNvSpPr/>
          <p:nvPr/>
        </p:nvSpPr>
        <p:spPr>
          <a:xfrm>
            <a:off x="5985163" y="1466585"/>
            <a:ext cx="6123709" cy="3672800"/>
          </a:xfrm>
          <a:prstGeom prst="rect">
            <a:avLst/>
          </a:prstGeom>
        </p:spPr>
        <p:txBody>
          <a:bodyPr wrap="square">
            <a:spAutoFit/>
          </a:bodyPr>
          <a:ls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lnSpc>
                <a:spcPct val="200000"/>
              </a:lnSpc>
              <a:spcBef>
                <a:spcPts val="500"/>
              </a:spcBef>
              <a:buBlip>
                <a:blip r:embed="rId2"/>
              </a:buBlip>
            </a:pPr>
            <a:r>
              <a:rPr lang="en-US" b="1" dirty="0" smtClean="0">
                <a:latin typeface="+mn-lt"/>
                <a:cs typeface="+mn-cs"/>
              </a:rPr>
              <a:t>With 1C </a:t>
            </a:r>
            <a:r>
              <a:rPr lang="en-US" dirty="0" smtClean="0">
                <a:latin typeface="+mn-lt"/>
                <a:cs typeface="+mn-cs"/>
              </a:rPr>
              <a:t>including personally customized versions</a:t>
            </a:r>
          </a:p>
          <a:p>
            <a:pPr marL="285750" indent="-285750">
              <a:lnSpc>
                <a:spcPct val="200000"/>
              </a:lnSpc>
              <a:spcBef>
                <a:spcPts val="500"/>
              </a:spcBef>
              <a:buBlip>
                <a:blip r:embed="rId2"/>
              </a:buBlip>
            </a:pPr>
            <a:r>
              <a:rPr lang="en-US" b="1" dirty="0" smtClean="0">
                <a:latin typeface="+mn-lt"/>
                <a:cs typeface="+mn-cs"/>
              </a:rPr>
              <a:t>With</a:t>
            </a:r>
            <a:r>
              <a:rPr lang="ru-RU" b="1" dirty="0" smtClean="0">
                <a:latin typeface="+mn-lt"/>
                <a:cs typeface="+mn-cs"/>
              </a:rPr>
              <a:t> </a:t>
            </a:r>
            <a:r>
              <a:rPr lang="en-US" b="1" dirty="0" smtClean="0">
                <a:latin typeface="+mn-lt"/>
                <a:cs typeface="+mn-cs"/>
              </a:rPr>
              <a:t>ERP systems</a:t>
            </a:r>
            <a:r>
              <a:rPr lang="ru-RU" b="1" dirty="0" smtClean="0">
                <a:latin typeface="+mn-lt"/>
                <a:cs typeface="+mn-cs"/>
              </a:rPr>
              <a:t> </a:t>
            </a:r>
            <a:r>
              <a:rPr lang="en-US" dirty="0" smtClean="0">
                <a:latin typeface="+mn-lt"/>
                <a:cs typeface="+mn-cs"/>
              </a:rPr>
              <a:t>on any platform</a:t>
            </a:r>
            <a:endParaRPr lang="ru-RU" dirty="0" smtClean="0">
              <a:latin typeface="+mn-lt"/>
              <a:cs typeface="+mn-cs"/>
            </a:endParaRPr>
          </a:p>
          <a:p>
            <a:pPr marL="285750" indent="-285750">
              <a:lnSpc>
                <a:spcPct val="200000"/>
              </a:lnSpc>
              <a:spcBef>
                <a:spcPts val="500"/>
              </a:spcBef>
              <a:buBlip>
                <a:blip r:embed="rId2"/>
              </a:buBlip>
            </a:pPr>
            <a:r>
              <a:rPr lang="en-US" b="1" dirty="0" smtClean="0"/>
              <a:t>With carpool planning systems</a:t>
            </a:r>
          </a:p>
          <a:p>
            <a:pPr marL="285750" indent="-285750">
              <a:lnSpc>
                <a:spcPct val="200000"/>
              </a:lnSpc>
              <a:spcBef>
                <a:spcPts val="500"/>
              </a:spcBef>
              <a:buBlip>
                <a:blip r:embed="rId2"/>
              </a:buBlip>
            </a:pPr>
            <a:r>
              <a:rPr lang="en-US" b="1" dirty="0" smtClean="0">
                <a:latin typeface="+mn-lt"/>
                <a:cs typeface="+mn-cs"/>
              </a:rPr>
              <a:t>With your website</a:t>
            </a:r>
            <a:endParaRPr lang="ru-RU" b="1" dirty="0" smtClean="0">
              <a:latin typeface="+mn-lt"/>
              <a:cs typeface="+mn-cs"/>
            </a:endParaRPr>
          </a:p>
          <a:p>
            <a:pPr marL="285750" indent="-285750">
              <a:lnSpc>
                <a:spcPct val="200000"/>
              </a:lnSpc>
              <a:spcBef>
                <a:spcPts val="500"/>
              </a:spcBef>
              <a:buBlip>
                <a:blip r:embed="rId2"/>
              </a:buBlip>
            </a:pPr>
            <a:r>
              <a:rPr lang="en-US" b="1" dirty="0" smtClean="0">
                <a:latin typeface="+mn-lt"/>
                <a:cs typeface="+mn-cs"/>
              </a:rPr>
              <a:t>With any other system </a:t>
            </a:r>
            <a:r>
              <a:rPr lang="en-US" dirty="0" smtClean="0">
                <a:latin typeface="+mn-lt"/>
                <a:cs typeface="+mn-cs"/>
              </a:rPr>
              <a:t>using an open interaction protocol</a:t>
            </a:r>
            <a:endParaRPr lang="ru-RU" dirty="0">
              <a:latin typeface="+mn-lt"/>
              <a:cs typeface="+mn-cs"/>
            </a:endParaRPr>
          </a:p>
        </p:txBody>
      </p:sp>
      <p:pic>
        <p:nvPicPr>
          <p:cNvPr id="1026" name="Picture 2" descr="http://weclipart.com/gimg/401A83D6A354F9AC/integration-clipar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229" y="1905854"/>
            <a:ext cx="4255325" cy="3723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9205035"/>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dirty="0" smtClean="0"/>
              <a:t>SCOUT</a:t>
            </a:r>
            <a:r>
              <a:rPr lang="ru-RU" dirty="0" smtClean="0"/>
              <a:t>-</a:t>
            </a:r>
            <a:r>
              <a:rPr lang="en-US" dirty="0" smtClean="0"/>
              <a:t>Click</a:t>
            </a:r>
            <a:r>
              <a:rPr lang="ru-RU" dirty="0" smtClean="0"/>
              <a:t>: </a:t>
            </a:r>
            <a:r>
              <a:rPr lang="en-US" dirty="0" smtClean="0"/>
              <a:t>Mobile Interface</a:t>
            </a:r>
            <a:endParaRPr lang="ru-RU" b="1" dirty="0"/>
          </a:p>
        </p:txBody>
      </p:sp>
      <p:grpSp>
        <p:nvGrpSpPr>
          <p:cNvPr id="7" name="Группа 6"/>
          <p:cNvGrpSpPr/>
          <p:nvPr/>
        </p:nvGrpSpPr>
        <p:grpSpPr>
          <a:xfrm>
            <a:off x="1219215" y="949043"/>
            <a:ext cx="2506436" cy="4546363"/>
            <a:chOff x="1554754" y="1183499"/>
            <a:chExt cx="2506436" cy="4546363"/>
          </a:xfrm>
        </p:grpSpPr>
        <p:pic>
          <p:nvPicPr>
            <p:cNvPr id="8" name="Picture 2" descr="http://meetrain.com/images/iphone5.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4754" y="1183499"/>
              <a:ext cx="2506436" cy="4546363"/>
            </a:xfrm>
            <a:prstGeom prst="rect">
              <a:avLst/>
            </a:prstGeom>
            <a:noFill/>
            <a:extLst>
              <a:ext uri="{909E8E84-426E-40DD-AFC4-6F175D3DCCD1}">
                <a14:hiddenFill xmlns:a14="http://schemas.microsoft.com/office/drawing/2010/main">
                  <a:solidFill>
                    <a:srgbClr val="FFFFFF"/>
                  </a:solidFill>
                </a14:hiddenFill>
              </a:ext>
            </a:extLst>
          </p:spPr>
        </p:pic>
        <p:pic>
          <p:nvPicPr>
            <p:cNvPr id="10" name="Рисунок 9"/>
            <p:cNvPicPr>
              <a:picLocks noChangeAspect="1"/>
            </p:cNvPicPr>
            <p:nvPr/>
          </p:nvPicPr>
          <p:blipFill rotWithShape="1">
            <a:blip r:embed="rId3" cstate="print">
              <a:extLst>
                <a:ext uri="{28A0092B-C50C-407E-A947-70E740481C1C}">
                  <a14:useLocalDpi xmlns:a14="http://schemas.microsoft.com/office/drawing/2010/main" val="0"/>
                </a:ext>
              </a:extLst>
            </a:blip>
            <a:srcRect l="8173" t="-1" r="7320" b="9616"/>
            <a:stretch/>
          </p:blipFill>
          <p:spPr>
            <a:xfrm>
              <a:off x="1954160" y="1925035"/>
              <a:ext cx="1656000" cy="2952000"/>
            </a:xfrm>
            <a:prstGeom prst="rect">
              <a:avLst/>
            </a:prstGeom>
          </p:spPr>
        </p:pic>
      </p:grpSp>
      <p:grpSp>
        <p:nvGrpSpPr>
          <p:cNvPr id="11" name="Группа 10"/>
          <p:cNvGrpSpPr/>
          <p:nvPr/>
        </p:nvGrpSpPr>
        <p:grpSpPr>
          <a:xfrm>
            <a:off x="4911513" y="1188947"/>
            <a:ext cx="2114447" cy="4838004"/>
            <a:chOff x="4911513" y="1188947"/>
            <a:chExt cx="2114447" cy="4838004"/>
          </a:xfrm>
        </p:grpSpPr>
        <p:grpSp>
          <p:nvGrpSpPr>
            <p:cNvPr id="12" name="Группа 11"/>
            <p:cNvGrpSpPr/>
            <p:nvPr/>
          </p:nvGrpSpPr>
          <p:grpSpPr>
            <a:xfrm>
              <a:off x="4911513" y="1188947"/>
              <a:ext cx="2114447" cy="3986355"/>
              <a:chOff x="3992937" y="1515158"/>
              <a:chExt cx="2114447" cy="3986355"/>
            </a:xfrm>
          </p:grpSpPr>
          <p:pic>
            <p:nvPicPr>
              <p:cNvPr id="14" name="Picture 4" descr="http://myapp.no/images/Omnia7Frame.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2937" y="1515158"/>
                <a:ext cx="2114447" cy="3986355"/>
              </a:xfrm>
              <a:prstGeom prst="rect">
                <a:avLst/>
              </a:prstGeom>
              <a:noFill/>
              <a:extLst>
                <a:ext uri="{909E8E84-426E-40DD-AFC4-6F175D3DCCD1}">
                  <a14:hiddenFill xmlns:a14="http://schemas.microsoft.com/office/drawing/2010/main">
                    <a:solidFill>
                      <a:srgbClr val="FFFFFF"/>
                    </a:solidFill>
                  </a14:hiddenFill>
                </a:ext>
              </a:extLst>
            </p:spPr>
          </p:pic>
          <p:pic>
            <p:nvPicPr>
              <p:cNvPr id="18" name="Рисунок 17"/>
              <p:cNvPicPr>
                <a:picLocks noChangeAspect="1"/>
              </p:cNvPicPr>
              <p:nvPr/>
            </p:nvPicPr>
            <p:blipFill rotWithShape="1">
              <a:blip r:embed="rId3" cstate="print">
                <a:extLst>
                  <a:ext uri="{28A0092B-C50C-407E-A947-70E740481C1C}">
                    <a14:useLocalDpi xmlns:a14="http://schemas.microsoft.com/office/drawing/2010/main" val="0"/>
                  </a:ext>
                </a:extLst>
              </a:blip>
              <a:srcRect l="4830" r="3313" b="8889"/>
              <a:stretch/>
            </p:blipFill>
            <p:spPr>
              <a:xfrm>
                <a:off x="4164858" y="1964048"/>
                <a:ext cx="1800000" cy="2975675"/>
              </a:xfrm>
              <a:prstGeom prst="rect">
                <a:avLst/>
              </a:prstGeom>
            </p:spPr>
          </p:pic>
        </p:grpSp>
        <p:pic>
          <p:nvPicPr>
            <p:cNvPr id="13" name="Picture 6" descr="http://upload.wikimedia.org/wikipedia/commons/thumb/c/c2/Windows_Phone_8_logo_and_wordmark_%28purple%29.svg/1000px-Windows_Phone_8_logo_and_wordmark_%28purple%29.svg.png?uselang=ru"/>
            <p:cNvPicPr>
              <a:picLocks noChangeAspect="1" noChangeArrowheads="1"/>
            </p:cNvPicPr>
            <p:nvPr/>
          </p:nvPicPr>
          <p:blipFill rotWithShape="1">
            <a:blip r:embed="rId5">
              <a:extLst>
                <a:ext uri="{28A0092B-C50C-407E-A947-70E740481C1C}">
                  <a14:useLocalDpi xmlns:a14="http://schemas.microsoft.com/office/drawing/2010/main" val="0"/>
                </a:ext>
              </a:extLst>
            </a:blip>
            <a:srcRect r="82838"/>
            <a:stretch/>
          </p:blipFill>
          <p:spPr bwMode="auto">
            <a:xfrm>
              <a:off x="5496661" y="5221432"/>
              <a:ext cx="973546" cy="80551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9" name="Группа 18"/>
          <p:cNvGrpSpPr/>
          <p:nvPr/>
        </p:nvGrpSpPr>
        <p:grpSpPr>
          <a:xfrm>
            <a:off x="8733858" y="783771"/>
            <a:ext cx="2746737" cy="5290459"/>
            <a:chOff x="8733858" y="783771"/>
            <a:chExt cx="2746737" cy="5290459"/>
          </a:xfrm>
        </p:grpSpPr>
        <p:grpSp>
          <p:nvGrpSpPr>
            <p:cNvPr id="20" name="Группа 19"/>
            <p:cNvGrpSpPr/>
            <p:nvPr/>
          </p:nvGrpSpPr>
          <p:grpSpPr>
            <a:xfrm>
              <a:off x="8733858" y="783771"/>
              <a:ext cx="2746737" cy="4796706"/>
              <a:chOff x="4625284" y="1066018"/>
              <a:chExt cx="2746737" cy="4796706"/>
            </a:xfrm>
          </p:grpSpPr>
          <p:pic>
            <p:nvPicPr>
              <p:cNvPr id="22" name="Picture 8" descr="http://cdn.androidpolice.com/wp-content/uploads/2011/10/png.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625284" y="1066018"/>
                <a:ext cx="2746737" cy="4796706"/>
              </a:xfrm>
              <a:prstGeom prst="rect">
                <a:avLst/>
              </a:prstGeom>
              <a:noFill/>
              <a:extLst>
                <a:ext uri="{909E8E84-426E-40DD-AFC4-6F175D3DCCD1}">
                  <a14:hiddenFill xmlns:a14="http://schemas.microsoft.com/office/drawing/2010/main">
                    <a:solidFill>
                      <a:srgbClr val="FFFFFF"/>
                    </a:solidFill>
                  </a14:hiddenFill>
                </a:ext>
              </a:extLst>
            </p:spPr>
          </p:pic>
          <p:pic>
            <p:nvPicPr>
              <p:cNvPr id="23" name="Рисунок 22"/>
              <p:cNvPicPr>
                <a:picLocks noChangeAspect="1"/>
              </p:cNvPicPr>
              <p:nvPr/>
            </p:nvPicPr>
            <p:blipFill rotWithShape="1">
              <a:blip r:embed="rId3" cstate="print">
                <a:extLst>
                  <a:ext uri="{28A0092B-C50C-407E-A947-70E740481C1C}">
                    <a14:useLocalDpi xmlns:a14="http://schemas.microsoft.com/office/drawing/2010/main" val="0"/>
                  </a:ext>
                </a:extLst>
              </a:blip>
              <a:srcRect l="4830" r="3313" b="8889"/>
              <a:stretch/>
            </p:blipFill>
            <p:spPr>
              <a:xfrm>
                <a:off x="5098652" y="1941162"/>
                <a:ext cx="1800000" cy="2975675"/>
              </a:xfrm>
              <a:prstGeom prst="rect">
                <a:avLst/>
              </a:prstGeom>
            </p:spPr>
          </p:pic>
        </p:grpSp>
        <p:pic>
          <p:nvPicPr>
            <p:cNvPr id="21" name="Picture 10" descr="http://www.linuxuser.co.uk/wp-content/uploads/2012/04/Android_robot.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769443" y="5286440"/>
              <a:ext cx="675566" cy="787790"/>
            </a:xfrm>
            <a:prstGeom prst="rect">
              <a:avLst/>
            </a:prstGeom>
            <a:noFill/>
            <a:extLst>
              <a:ext uri="{909E8E84-426E-40DD-AFC4-6F175D3DCCD1}">
                <a14:hiddenFill xmlns:a14="http://schemas.microsoft.com/office/drawing/2010/main">
                  <a:solidFill>
                    <a:srgbClr val="FFFFFF"/>
                  </a:solidFill>
                </a14:hiddenFill>
              </a:ext>
            </a:extLst>
          </p:spPr>
        </p:pic>
      </p:grpSp>
      <p:pic>
        <p:nvPicPr>
          <p:cNvPr id="24" name="Рисунок 23"/>
          <p:cNvPicPr>
            <a:picLocks noChangeAspect="1"/>
          </p:cNvPicPr>
          <p:nvPr/>
        </p:nvPicPr>
        <p:blipFill>
          <a:blip r:embed="rId8"/>
          <a:stretch>
            <a:fillRect/>
          </a:stretch>
        </p:blipFill>
        <p:spPr>
          <a:xfrm>
            <a:off x="5083434" y="1492793"/>
            <a:ext cx="1798679" cy="3141797"/>
          </a:xfrm>
          <a:prstGeom prst="rect">
            <a:avLst/>
          </a:prstGeom>
        </p:spPr>
      </p:pic>
      <p:pic>
        <p:nvPicPr>
          <p:cNvPr id="25" name="Рисунок 24"/>
          <p:cNvPicPr>
            <a:picLocks noChangeAspect="1"/>
          </p:cNvPicPr>
          <p:nvPr/>
        </p:nvPicPr>
        <p:blipFill>
          <a:blip r:embed="rId9"/>
          <a:stretch>
            <a:fillRect/>
          </a:stretch>
        </p:blipFill>
        <p:spPr>
          <a:xfrm>
            <a:off x="9207226" y="1492793"/>
            <a:ext cx="1802611" cy="3184348"/>
          </a:xfrm>
          <a:prstGeom prst="rect">
            <a:avLst/>
          </a:prstGeom>
        </p:spPr>
      </p:pic>
      <p:pic>
        <p:nvPicPr>
          <p:cNvPr id="26" name="Рисунок 2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040246" y="5214202"/>
            <a:ext cx="812749" cy="812749"/>
          </a:xfrm>
          <a:prstGeom prst="rect">
            <a:avLst/>
          </a:prstGeom>
        </p:spPr>
      </p:pic>
      <p:sp>
        <p:nvSpPr>
          <p:cNvPr id="3" name="Номер слайда 2"/>
          <p:cNvSpPr>
            <a:spLocks noGrp="1"/>
          </p:cNvSpPr>
          <p:nvPr>
            <p:ph type="sldNum" sz="quarter" idx="15"/>
          </p:nvPr>
        </p:nvSpPr>
        <p:spPr/>
        <p:txBody>
          <a:bodyPr/>
          <a:lstStyle/>
          <a:p>
            <a:fld id="{4B481FE3-6342-4E36-9936-0AC64538D440}" type="slidenum">
              <a:rPr lang="ru-RU" smtClean="0"/>
              <a:t>13</a:t>
            </a:fld>
            <a:endParaRPr lang="ru-RU"/>
          </a:p>
        </p:txBody>
      </p:sp>
    </p:spTree>
    <p:extLst>
      <p:ext uri="{BB962C8B-B14F-4D97-AF65-F5344CB8AC3E}">
        <p14:creationId xmlns:p14="http://schemas.microsoft.com/office/powerpoint/2010/main" val="1857279205"/>
      </p:ext>
    </p:extLst>
  </p:cSld>
  <p:clrMapOvr>
    <a:masterClrMapping/>
  </p:clrMapOvr>
  <p:transition spd="slow">
    <p:pu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11529" y="925830"/>
            <a:ext cx="10618469" cy="2426075"/>
          </a:xfrm>
        </p:spPr>
        <p:txBody>
          <a:bodyPr>
            <a:noAutofit/>
          </a:bodyPr>
          <a:lstStyle/>
          <a:p>
            <a:r>
              <a:rPr lang="en-US" dirty="0" smtClean="0"/>
              <a:t>Which of my drivers violates the traffic rules?</a:t>
            </a:r>
            <a:endParaRPr lang="ru-RU" dirty="0"/>
          </a:p>
        </p:txBody>
      </p:sp>
      <p:sp>
        <p:nvSpPr>
          <p:cNvPr id="3" name="Подзаголовок 2"/>
          <p:cNvSpPr>
            <a:spLocks noGrp="1"/>
          </p:cNvSpPr>
          <p:nvPr>
            <p:ph type="subTitle" idx="1"/>
          </p:nvPr>
        </p:nvSpPr>
        <p:spPr>
          <a:xfrm>
            <a:off x="845819" y="3385266"/>
            <a:ext cx="5154931" cy="541452"/>
          </a:xfrm>
        </p:spPr>
        <p:txBody>
          <a:bodyPr>
            <a:normAutofit/>
          </a:bodyPr>
          <a:lstStyle/>
          <a:p>
            <a:r>
              <a:rPr lang="en-US" b="1" dirty="0" smtClean="0"/>
              <a:t>Solution</a:t>
            </a:r>
            <a:r>
              <a:rPr lang="ru-RU" b="1" dirty="0" smtClean="0"/>
              <a:t>: </a:t>
            </a:r>
            <a:r>
              <a:rPr lang="en-US" dirty="0" smtClean="0"/>
              <a:t>Safe driving</a:t>
            </a:r>
            <a:endParaRPr lang="ru-RU" dirty="0"/>
          </a:p>
        </p:txBody>
      </p:sp>
      <p:pic>
        <p:nvPicPr>
          <p:cNvPr id="8" name="Рисунок 7"/>
          <p:cNvPicPr>
            <a:picLocks noChangeAspect="1"/>
          </p:cNvPicPr>
          <p:nvPr/>
        </p:nvPicPr>
        <p:blipFill>
          <a:blip r:embed="rId2"/>
          <a:stretch>
            <a:fillRect/>
          </a:stretch>
        </p:blipFill>
        <p:spPr>
          <a:xfrm>
            <a:off x="7285485" y="3437310"/>
            <a:ext cx="2238750" cy="1923750"/>
          </a:xfrm>
          <a:prstGeom prst="rect">
            <a:avLst/>
          </a:prstGeom>
        </p:spPr>
      </p:pic>
      <p:sp>
        <p:nvSpPr>
          <p:cNvPr id="5" name="Номер слайда 4"/>
          <p:cNvSpPr>
            <a:spLocks noGrp="1"/>
          </p:cNvSpPr>
          <p:nvPr>
            <p:ph type="sldNum" sz="quarter" idx="11"/>
          </p:nvPr>
        </p:nvSpPr>
        <p:spPr/>
        <p:txBody>
          <a:bodyPr/>
          <a:lstStyle/>
          <a:p>
            <a:fld id="{4B481FE3-6342-4E36-9936-0AC64538D440}" type="slidenum">
              <a:rPr lang="ru-RU" smtClean="0"/>
              <a:t>14</a:t>
            </a:fld>
            <a:endParaRPr lang="ru-RU"/>
          </a:p>
        </p:txBody>
      </p:sp>
    </p:spTree>
    <p:extLst>
      <p:ext uri="{BB962C8B-B14F-4D97-AF65-F5344CB8AC3E}">
        <p14:creationId xmlns:p14="http://schemas.microsoft.com/office/powerpoint/2010/main" val="583851375"/>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dirty="0"/>
              <a:t>Implementation benefits</a:t>
            </a:r>
            <a:endParaRPr lang="ru-RU" dirty="0"/>
          </a:p>
        </p:txBody>
      </p:sp>
      <p:sp>
        <p:nvSpPr>
          <p:cNvPr id="2" name="Прямоугольник 1"/>
          <p:cNvSpPr/>
          <p:nvPr/>
        </p:nvSpPr>
        <p:spPr>
          <a:xfrm>
            <a:off x="480060" y="5371581"/>
            <a:ext cx="5543550" cy="6754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rPr>
              <a:t>Payback period</a:t>
            </a:r>
            <a:r>
              <a:rPr lang="ru-RU" sz="24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ru-RU" sz="2400" dirty="0">
                <a:solidFill>
                  <a:schemeClr val="bg1"/>
                </a:solidFill>
                <a:latin typeface="Tahoma" panose="020B0604030504040204" pitchFamily="34" charset="0"/>
                <a:ea typeface="Tahoma" panose="020B0604030504040204" pitchFamily="34" charset="0"/>
                <a:cs typeface="Tahoma" panose="020B0604030504040204" pitchFamily="34" charset="0"/>
              </a:rPr>
              <a:t>3</a:t>
            </a: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 – </a:t>
            </a:r>
            <a:r>
              <a:rPr lang="ru-RU" sz="2400" dirty="0">
                <a:solidFill>
                  <a:schemeClr val="bg1"/>
                </a:solidFill>
                <a:latin typeface="Tahoma" panose="020B0604030504040204" pitchFamily="34" charset="0"/>
                <a:ea typeface="Tahoma" panose="020B0604030504040204" pitchFamily="34" charset="0"/>
                <a:cs typeface="Tahoma" panose="020B0604030504040204" pitchFamily="34" charset="0"/>
              </a:rPr>
              <a:t>1</a:t>
            </a: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2</a:t>
            </a:r>
            <a:r>
              <a:rPr lang="ru-RU" sz="24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month</a:t>
            </a:r>
          </a:p>
        </p:txBody>
      </p:sp>
      <p:sp>
        <p:nvSpPr>
          <p:cNvPr id="4" name="Прямоугольник 3"/>
          <p:cNvSpPr/>
          <p:nvPr/>
        </p:nvSpPr>
        <p:spPr>
          <a:xfrm>
            <a:off x="693420" y="1562248"/>
            <a:ext cx="8880348" cy="3416320"/>
          </a:xfrm>
          <a:prstGeom prst="rect">
            <a:avLst/>
          </a:prstGeom>
        </p:spPr>
        <p:txBody>
          <a:bodyPr wrap="square">
            <a:spAutoFit/>
          </a:bodyPr>
          <a:lstStyle/>
          <a:p>
            <a:pPr marL="285750" indent="-285750">
              <a:buBlip>
                <a:blip r:embed="rId2"/>
              </a:buBlip>
            </a:pPr>
            <a:r>
              <a:rPr lang="en-US" sz="2400" dirty="0" smtClean="0"/>
              <a:t>Reducing the number of accidents</a:t>
            </a:r>
            <a:r>
              <a:rPr lang="ru-RU" sz="2400" dirty="0" smtClean="0"/>
              <a:t> </a:t>
            </a:r>
            <a:r>
              <a:rPr lang="en-US" sz="2400" dirty="0" smtClean="0"/>
              <a:t>involving company’s stuff</a:t>
            </a:r>
          </a:p>
          <a:p>
            <a:endParaRPr lang="ru-RU" sz="2400" dirty="0"/>
          </a:p>
          <a:p>
            <a:pPr marL="285750" indent="-285750">
              <a:buBlip>
                <a:blip r:embed="rId2"/>
              </a:buBlip>
            </a:pPr>
            <a:r>
              <a:rPr lang="en-US" sz="2400" dirty="0" smtClean="0"/>
              <a:t>Reducing expenses on POL and maintenance, increasing vehicles’ workability</a:t>
            </a:r>
          </a:p>
          <a:p>
            <a:endParaRPr lang="en-US" sz="2400" dirty="0" smtClean="0"/>
          </a:p>
          <a:p>
            <a:pPr marL="285750" indent="-285750">
              <a:buBlip>
                <a:blip r:embed="rId2"/>
              </a:buBlip>
            </a:pPr>
            <a:r>
              <a:rPr lang="en-US" sz="2400" dirty="0" smtClean="0"/>
              <a:t>Reducing expenses on vehicle fines, repairs and insurance</a:t>
            </a:r>
            <a:endParaRPr lang="ru-RU" sz="2400" dirty="0"/>
          </a:p>
          <a:p>
            <a:endParaRPr lang="ru-RU" sz="2400" dirty="0" smtClean="0"/>
          </a:p>
          <a:p>
            <a:pPr marL="285750" indent="-285750">
              <a:buBlip>
                <a:blip r:embed="rId2"/>
              </a:buBlip>
            </a:pPr>
            <a:r>
              <a:rPr lang="en-US" sz="2400" dirty="0" smtClean="0"/>
              <a:t>Reducing</a:t>
            </a:r>
            <a:r>
              <a:rPr lang="ru-RU" sz="2400" dirty="0" smtClean="0"/>
              <a:t> </a:t>
            </a:r>
            <a:r>
              <a:rPr lang="en-US" sz="2400" dirty="0" smtClean="0"/>
              <a:t>responsibility risks for persons in charge</a:t>
            </a:r>
          </a:p>
          <a:p>
            <a:endParaRPr lang="ru-RU" sz="2400" dirty="0"/>
          </a:p>
        </p:txBody>
      </p:sp>
      <p:sp>
        <p:nvSpPr>
          <p:cNvPr id="5" name="Номер слайда 4"/>
          <p:cNvSpPr>
            <a:spLocks noGrp="1"/>
          </p:cNvSpPr>
          <p:nvPr>
            <p:ph type="sldNum" sz="quarter" idx="15"/>
          </p:nvPr>
        </p:nvSpPr>
        <p:spPr/>
        <p:txBody>
          <a:bodyPr/>
          <a:lstStyle/>
          <a:p>
            <a:fld id="{4B481FE3-6342-4E36-9936-0AC64538D440}" type="slidenum">
              <a:rPr lang="ru-RU" smtClean="0"/>
              <a:t>15</a:t>
            </a:fld>
            <a:endParaRPr lang="ru-RU"/>
          </a:p>
        </p:txBody>
      </p:sp>
    </p:spTree>
    <p:extLst>
      <p:ext uri="{BB962C8B-B14F-4D97-AF65-F5344CB8AC3E}">
        <p14:creationId xmlns:p14="http://schemas.microsoft.com/office/powerpoint/2010/main" val="2282087485"/>
      </p:ext>
    </p:extLst>
  </p:cSld>
  <p:clrMapOvr>
    <a:masterClrMapping/>
  </p:clrMapOvr>
  <p:transition spd="slow">
    <p:pu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dirty="0"/>
              <a:t>Implementation benefits</a:t>
            </a:r>
            <a:r>
              <a:rPr lang="ru-RU" dirty="0" smtClean="0"/>
              <a:t>: </a:t>
            </a:r>
            <a:r>
              <a:rPr lang="en-US" b="1" dirty="0" smtClean="0"/>
              <a:t>PepsiCo company</a:t>
            </a:r>
            <a:endParaRPr lang="ru-RU" b="1" dirty="0"/>
          </a:p>
        </p:txBody>
      </p:sp>
      <p:pic>
        <p:nvPicPr>
          <p:cNvPr id="15" name="Рисунок 14"/>
          <p:cNvPicPr>
            <a:picLocks noChangeAspect="1"/>
          </p:cNvPicPr>
          <p:nvPr/>
        </p:nvPicPr>
        <p:blipFill rotWithShape="1">
          <a:blip r:embed="rId2"/>
          <a:srcRect t="15710" b="12315"/>
          <a:stretch/>
        </p:blipFill>
        <p:spPr>
          <a:xfrm>
            <a:off x="5670424" y="1676400"/>
            <a:ext cx="5737026" cy="2768600"/>
          </a:xfrm>
          <a:prstGeom prst="rect">
            <a:avLst/>
          </a:prstGeom>
        </p:spPr>
      </p:pic>
      <p:pic>
        <p:nvPicPr>
          <p:cNvPr id="21" name="Рисунок 20"/>
          <p:cNvPicPr>
            <a:picLocks noChangeAspect="1"/>
          </p:cNvPicPr>
          <p:nvPr/>
        </p:nvPicPr>
        <p:blipFill>
          <a:blip r:embed="rId3"/>
          <a:stretch>
            <a:fillRect/>
          </a:stretch>
        </p:blipFill>
        <p:spPr>
          <a:xfrm>
            <a:off x="5906983" y="4992335"/>
            <a:ext cx="5185397" cy="1655521"/>
          </a:xfrm>
          <a:prstGeom prst="rect">
            <a:avLst/>
          </a:prstGeom>
        </p:spPr>
      </p:pic>
      <p:grpSp>
        <p:nvGrpSpPr>
          <p:cNvPr id="2" name="Группа 1"/>
          <p:cNvGrpSpPr/>
          <p:nvPr/>
        </p:nvGrpSpPr>
        <p:grpSpPr>
          <a:xfrm>
            <a:off x="352354" y="1247788"/>
            <a:ext cx="5278815" cy="3514646"/>
            <a:chOff x="3338452" y="1282761"/>
            <a:chExt cx="5278815" cy="3514646"/>
          </a:xfrm>
        </p:grpSpPr>
        <p:pic>
          <p:nvPicPr>
            <p:cNvPr id="22" name="Рисунок 21"/>
            <p:cNvPicPr>
              <a:picLocks noChangeAspect="1"/>
            </p:cNvPicPr>
            <p:nvPr/>
          </p:nvPicPr>
          <p:blipFill>
            <a:blip r:embed="rId4"/>
            <a:stretch>
              <a:fillRect/>
            </a:stretch>
          </p:blipFill>
          <p:spPr>
            <a:xfrm>
              <a:off x="3338452" y="2002016"/>
              <a:ext cx="2653733" cy="2795391"/>
            </a:xfrm>
            <a:prstGeom prst="rect">
              <a:avLst/>
            </a:prstGeom>
          </p:spPr>
        </p:pic>
        <p:pic>
          <p:nvPicPr>
            <p:cNvPr id="23" name="Рисунок 22"/>
            <p:cNvPicPr>
              <a:picLocks noChangeAspect="1"/>
            </p:cNvPicPr>
            <p:nvPr/>
          </p:nvPicPr>
          <p:blipFill>
            <a:blip r:embed="rId5"/>
            <a:stretch>
              <a:fillRect/>
            </a:stretch>
          </p:blipFill>
          <p:spPr>
            <a:xfrm>
              <a:off x="6335988" y="2765669"/>
              <a:ext cx="2281279" cy="1911686"/>
            </a:xfrm>
            <a:prstGeom prst="rect">
              <a:avLst/>
            </a:prstGeom>
          </p:spPr>
        </p:pic>
        <p:pic>
          <p:nvPicPr>
            <p:cNvPr id="24" name="Рисунок 23"/>
            <p:cNvPicPr>
              <a:picLocks noChangeAspect="1"/>
            </p:cNvPicPr>
            <p:nvPr/>
          </p:nvPicPr>
          <p:blipFill>
            <a:blip r:embed="rId6"/>
            <a:stretch>
              <a:fillRect/>
            </a:stretch>
          </p:blipFill>
          <p:spPr>
            <a:xfrm>
              <a:off x="3760914" y="1282761"/>
              <a:ext cx="3791250" cy="1383750"/>
            </a:xfrm>
            <a:prstGeom prst="rect">
              <a:avLst/>
            </a:prstGeom>
          </p:spPr>
        </p:pic>
      </p:grpSp>
      <p:sp>
        <p:nvSpPr>
          <p:cNvPr id="4" name="Номер слайда 3"/>
          <p:cNvSpPr>
            <a:spLocks noGrp="1"/>
          </p:cNvSpPr>
          <p:nvPr>
            <p:ph type="sldNum" sz="quarter" idx="15"/>
          </p:nvPr>
        </p:nvSpPr>
        <p:spPr/>
        <p:txBody>
          <a:bodyPr/>
          <a:lstStyle/>
          <a:p>
            <a:fld id="{4B481FE3-6342-4E36-9936-0AC64538D440}" type="slidenum">
              <a:rPr lang="ru-RU" smtClean="0"/>
              <a:t>16</a:t>
            </a:fld>
            <a:endParaRPr lang="ru-RU"/>
          </a:p>
        </p:txBody>
      </p:sp>
      <p:sp>
        <p:nvSpPr>
          <p:cNvPr id="3" name="Прямоугольник 2"/>
          <p:cNvSpPr/>
          <p:nvPr/>
        </p:nvSpPr>
        <p:spPr>
          <a:xfrm>
            <a:off x="3207224" y="2359067"/>
            <a:ext cx="2423945" cy="34002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000" dirty="0" smtClean="0">
                <a:solidFill>
                  <a:schemeClr val="accent1">
                    <a:lumMod val="75000"/>
                  </a:schemeClr>
                </a:solidFill>
              </a:rPr>
              <a:t>&gt;8 000</a:t>
            </a:r>
          </a:p>
          <a:p>
            <a:r>
              <a:rPr lang="en-US" sz="2800" dirty="0" smtClean="0">
                <a:solidFill>
                  <a:schemeClr val="accent1">
                    <a:lumMod val="75000"/>
                  </a:schemeClr>
                </a:solidFill>
              </a:rPr>
              <a:t>transport units</a:t>
            </a:r>
          </a:p>
          <a:p>
            <a:endParaRPr lang="en-US" sz="2800" dirty="0" smtClean="0">
              <a:solidFill>
                <a:schemeClr val="accent1">
                  <a:lumMod val="75000"/>
                </a:schemeClr>
              </a:solidFill>
            </a:endParaRPr>
          </a:p>
          <a:p>
            <a:r>
              <a:rPr lang="en-US" sz="4000" dirty="0" smtClean="0">
                <a:solidFill>
                  <a:schemeClr val="accent1">
                    <a:lumMod val="75000"/>
                  </a:schemeClr>
                </a:solidFill>
              </a:rPr>
              <a:t>25 00 </a:t>
            </a:r>
          </a:p>
          <a:p>
            <a:r>
              <a:rPr lang="en-US" sz="2800" dirty="0" smtClean="0">
                <a:solidFill>
                  <a:schemeClr val="accent1">
                    <a:lumMod val="75000"/>
                  </a:schemeClr>
                </a:solidFill>
              </a:rPr>
              <a:t>employees</a:t>
            </a:r>
            <a:endParaRPr lang="ru-RU" sz="2800" dirty="0">
              <a:solidFill>
                <a:schemeClr val="accent1">
                  <a:lumMod val="75000"/>
                </a:schemeClr>
              </a:solidFill>
            </a:endParaRPr>
          </a:p>
        </p:txBody>
      </p:sp>
      <p:sp>
        <p:nvSpPr>
          <p:cNvPr id="5" name="Прямоугольник 4"/>
          <p:cNvSpPr/>
          <p:nvPr/>
        </p:nvSpPr>
        <p:spPr>
          <a:xfrm>
            <a:off x="5902949" y="4978686"/>
            <a:ext cx="5189432" cy="1669170"/>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chemeClr val="tx1"/>
                </a:solidFill>
              </a:rPr>
              <a:t>3,5 times less</a:t>
            </a:r>
          </a:p>
          <a:p>
            <a:r>
              <a:rPr lang="en-US" sz="2400" dirty="0" smtClean="0">
                <a:solidFill>
                  <a:schemeClr val="tx1"/>
                </a:solidFill>
              </a:rPr>
              <a:t>car accidents</a:t>
            </a:r>
            <a:r>
              <a:rPr lang="ru-RU" sz="2400" dirty="0" smtClean="0">
                <a:solidFill>
                  <a:schemeClr val="tx1"/>
                </a:solidFill>
              </a:rPr>
              <a:t> </a:t>
            </a:r>
            <a:r>
              <a:rPr lang="en-US" sz="2400" dirty="0" smtClean="0">
                <a:solidFill>
                  <a:schemeClr val="tx1"/>
                </a:solidFill>
              </a:rPr>
              <a:t>in </a:t>
            </a:r>
          </a:p>
          <a:p>
            <a:r>
              <a:rPr lang="en-US" sz="3200" dirty="0" smtClean="0">
                <a:solidFill>
                  <a:schemeClr val="tx1"/>
                </a:solidFill>
              </a:rPr>
              <a:t>less than a year</a:t>
            </a:r>
          </a:p>
        </p:txBody>
      </p:sp>
      <p:sp>
        <p:nvSpPr>
          <p:cNvPr id="7" name="TextBox 6"/>
          <p:cNvSpPr txBox="1"/>
          <p:nvPr/>
        </p:nvSpPr>
        <p:spPr>
          <a:xfrm>
            <a:off x="7061200" y="1233449"/>
            <a:ext cx="3370987" cy="369332"/>
          </a:xfrm>
          <a:prstGeom prst="rect">
            <a:avLst/>
          </a:prstGeom>
          <a:noFill/>
        </p:spPr>
        <p:txBody>
          <a:bodyPr wrap="none" rtlCol="0">
            <a:spAutoFit/>
          </a:bodyPr>
          <a:lstStyle/>
          <a:p>
            <a:r>
              <a:rPr lang="en-US" dirty="0" smtClean="0"/>
              <a:t>Road accidents to 1 million km.</a:t>
            </a:r>
            <a:endParaRPr lang="ru-RU" dirty="0"/>
          </a:p>
        </p:txBody>
      </p:sp>
      <p:sp>
        <p:nvSpPr>
          <p:cNvPr id="8" name="TextBox 7"/>
          <p:cNvSpPr txBox="1"/>
          <p:nvPr/>
        </p:nvSpPr>
        <p:spPr>
          <a:xfrm>
            <a:off x="5732128" y="4452831"/>
            <a:ext cx="2563330" cy="369332"/>
          </a:xfrm>
          <a:prstGeom prst="rect">
            <a:avLst/>
          </a:prstGeom>
          <a:noFill/>
        </p:spPr>
        <p:txBody>
          <a:bodyPr wrap="none" rtlCol="0">
            <a:spAutoFit/>
          </a:bodyPr>
          <a:lstStyle/>
          <a:p>
            <a:r>
              <a:rPr lang="en-US" dirty="0" smtClean="0"/>
              <a:t>% of equipped vehicles</a:t>
            </a:r>
            <a:endParaRPr lang="ru-RU" dirty="0"/>
          </a:p>
        </p:txBody>
      </p:sp>
    </p:spTree>
    <p:extLst>
      <p:ext uri="{BB962C8B-B14F-4D97-AF65-F5344CB8AC3E}">
        <p14:creationId xmlns:p14="http://schemas.microsoft.com/office/powerpoint/2010/main" val="1710995917"/>
      </p:ext>
    </p:extLst>
  </p:cSld>
  <p:clrMapOvr>
    <a:masterClrMapping/>
  </p:clrMapOvr>
  <p:transition spd="slow">
    <p:push/>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dirty="0" smtClean="0"/>
              <a:t>Safe driving solution benefits</a:t>
            </a:r>
            <a:endParaRPr lang="ru-RU" b="1" dirty="0"/>
          </a:p>
        </p:txBody>
      </p:sp>
      <p:pic>
        <p:nvPicPr>
          <p:cNvPr id="8" name="Рисунок 7"/>
          <p:cNvPicPr>
            <a:picLocks noChangeAspect="1"/>
          </p:cNvPicPr>
          <p:nvPr/>
        </p:nvPicPr>
        <p:blipFill rotWithShape="1">
          <a:blip r:embed="rId2"/>
          <a:srcRect t="8787"/>
          <a:stretch/>
        </p:blipFill>
        <p:spPr>
          <a:xfrm>
            <a:off x="259275" y="1600200"/>
            <a:ext cx="7096030" cy="4277600"/>
          </a:xfrm>
          <a:prstGeom prst="rect">
            <a:avLst/>
          </a:prstGeom>
        </p:spPr>
      </p:pic>
      <p:pic>
        <p:nvPicPr>
          <p:cNvPr id="10" name="Рисунок 9"/>
          <p:cNvPicPr>
            <a:picLocks noChangeAspect="1"/>
          </p:cNvPicPr>
          <p:nvPr/>
        </p:nvPicPr>
        <p:blipFill>
          <a:blip r:embed="rId3"/>
          <a:stretch>
            <a:fillRect/>
          </a:stretch>
        </p:blipFill>
        <p:spPr>
          <a:xfrm>
            <a:off x="7229726" y="1335310"/>
            <a:ext cx="3791250" cy="1383750"/>
          </a:xfrm>
          <a:prstGeom prst="rect">
            <a:avLst/>
          </a:prstGeom>
        </p:spPr>
      </p:pic>
      <p:sp>
        <p:nvSpPr>
          <p:cNvPr id="3" name="Номер слайда 2"/>
          <p:cNvSpPr>
            <a:spLocks noGrp="1"/>
          </p:cNvSpPr>
          <p:nvPr>
            <p:ph type="sldNum" sz="quarter" idx="15"/>
          </p:nvPr>
        </p:nvSpPr>
        <p:spPr/>
        <p:txBody>
          <a:bodyPr/>
          <a:lstStyle/>
          <a:p>
            <a:fld id="{4B481FE3-6342-4E36-9936-0AC64538D440}" type="slidenum">
              <a:rPr lang="ru-RU" smtClean="0"/>
              <a:t>17</a:t>
            </a:fld>
            <a:endParaRPr lang="ru-RU"/>
          </a:p>
        </p:txBody>
      </p:sp>
      <p:sp>
        <p:nvSpPr>
          <p:cNvPr id="2" name="Прямоугольник 1"/>
          <p:cNvSpPr/>
          <p:nvPr/>
        </p:nvSpPr>
        <p:spPr>
          <a:xfrm>
            <a:off x="2743200" y="4965700"/>
            <a:ext cx="1689100" cy="647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TextBox 3"/>
          <p:cNvSpPr txBox="1"/>
          <p:nvPr/>
        </p:nvSpPr>
        <p:spPr>
          <a:xfrm>
            <a:off x="2743200" y="5135661"/>
            <a:ext cx="1986441" cy="307777"/>
          </a:xfrm>
          <a:prstGeom prst="rect">
            <a:avLst/>
          </a:prstGeom>
          <a:noFill/>
        </p:spPr>
        <p:txBody>
          <a:bodyPr wrap="none" rtlCol="0">
            <a:spAutoFit/>
          </a:bodyPr>
          <a:lstStyle/>
          <a:p>
            <a:r>
              <a:rPr lang="en-US" sz="1400" dirty="0" smtClean="0"/>
              <a:t>After 100% equipment</a:t>
            </a:r>
            <a:endParaRPr lang="ru-RU" sz="1400" dirty="0"/>
          </a:p>
        </p:txBody>
      </p:sp>
      <p:sp>
        <p:nvSpPr>
          <p:cNvPr id="11" name="Прямоугольник 10"/>
          <p:cNvSpPr/>
          <p:nvPr/>
        </p:nvSpPr>
        <p:spPr>
          <a:xfrm>
            <a:off x="822879" y="4965698"/>
            <a:ext cx="1771650" cy="6477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Box 8"/>
          <p:cNvSpPr txBox="1"/>
          <p:nvPr/>
        </p:nvSpPr>
        <p:spPr>
          <a:xfrm>
            <a:off x="478372" y="5135661"/>
            <a:ext cx="2116157" cy="307777"/>
          </a:xfrm>
          <a:prstGeom prst="rect">
            <a:avLst/>
          </a:prstGeom>
          <a:noFill/>
        </p:spPr>
        <p:txBody>
          <a:bodyPr wrap="none" rtlCol="0">
            <a:spAutoFit/>
          </a:bodyPr>
          <a:lstStyle/>
          <a:p>
            <a:r>
              <a:rPr lang="en-US" sz="1400" dirty="0" smtClean="0"/>
              <a:t>Before 100% equipment</a:t>
            </a:r>
            <a:endParaRPr lang="ru-RU" sz="1400" dirty="0"/>
          </a:p>
        </p:txBody>
      </p:sp>
      <p:sp>
        <p:nvSpPr>
          <p:cNvPr id="5" name="TextBox 4"/>
          <p:cNvSpPr txBox="1"/>
          <p:nvPr/>
        </p:nvSpPr>
        <p:spPr>
          <a:xfrm>
            <a:off x="3009900" y="1209210"/>
            <a:ext cx="2385846" cy="369332"/>
          </a:xfrm>
          <a:prstGeom prst="rect">
            <a:avLst/>
          </a:prstGeom>
          <a:noFill/>
        </p:spPr>
        <p:txBody>
          <a:bodyPr wrap="none" rtlCol="0">
            <a:spAutoFit/>
          </a:bodyPr>
          <a:lstStyle/>
          <a:p>
            <a:r>
              <a:rPr lang="en-US" dirty="0" smtClean="0"/>
              <a:t>Daily speed violations</a:t>
            </a:r>
            <a:endParaRPr lang="ru-RU" dirty="0"/>
          </a:p>
        </p:txBody>
      </p:sp>
      <p:sp>
        <p:nvSpPr>
          <p:cNvPr id="7" name="Прямоугольник 6"/>
          <p:cNvSpPr/>
          <p:nvPr/>
        </p:nvSpPr>
        <p:spPr>
          <a:xfrm>
            <a:off x="4729641" y="4965698"/>
            <a:ext cx="2500085" cy="9121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TextBox 11"/>
          <p:cNvSpPr txBox="1"/>
          <p:nvPr/>
        </p:nvSpPr>
        <p:spPr>
          <a:xfrm>
            <a:off x="3838732" y="4525476"/>
            <a:ext cx="928459" cy="307777"/>
          </a:xfrm>
          <a:prstGeom prst="rect">
            <a:avLst/>
          </a:prstGeom>
          <a:solidFill>
            <a:schemeClr val="bg1"/>
          </a:solidFill>
        </p:spPr>
        <p:txBody>
          <a:bodyPr wrap="none" rtlCol="0">
            <a:spAutoFit/>
          </a:bodyPr>
          <a:lstStyle/>
          <a:p>
            <a:r>
              <a:rPr lang="en-US" sz="1400" dirty="0" smtClean="0"/>
              <a:t>violations</a:t>
            </a:r>
            <a:endParaRPr lang="ru-RU" sz="1400" dirty="0"/>
          </a:p>
        </p:txBody>
      </p:sp>
      <p:sp>
        <p:nvSpPr>
          <p:cNvPr id="13" name="TextBox 12"/>
          <p:cNvSpPr txBox="1"/>
          <p:nvPr/>
        </p:nvSpPr>
        <p:spPr>
          <a:xfrm>
            <a:off x="5142244" y="4525475"/>
            <a:ext cx="717056" cy="307777"/>
          </a:xfrm>
          <a:prstGeom prst="rect">
            <a:avLst/>
          </a:prstGeom>
          <a:solidFill>
            <a:schemeClr val="bg1"/>
          </a:solidFill>
        </p:spPr>
        <p:txBody>
          <a:bodyPr wrap="none" rtlCol="0">
            <a:spAutoFit/>
          </a:bodyPr>
          <a:lstStyle/>
          <a:p>
            <a:r>
              <a:rPr lang="en-US" sz="1400" dirty="0" smtClean="0"/>
              <a:t>drivers</a:t>
            </a:r>
            <a:endParaRPr lang="ru-RU" sz="1400" dirty="0"/>
          </a:p>
        </p:txBody>
      </p:sp>
    </p:spTree>
    <p:extLst>
      <p:ext uri="{BB962C8B-B14F-4D97-AF65-F5344CB8AC3E}">
        <p14:creationId xmlns:p14="http://schemas.microsoft.com/office/powerpoint/2010/main" val="1275467653"/>
      </p:ext>
    </p:extLst>
  </p:cSld>
  <p:clrMapOvr>
    <a:masterClrMapping/>
  </p:clrMapOvr>
  <p:transition spd="slow">
    <p:push/>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b="1" dirty="0" smtClean="0"/>
              <a:t>Equipment</a:t>
            </a:r>
            <a:r>
              <a:rPr lang="ru-RU" b="1" dirty="0" smtClean="0"/>
              <a:t>:</a:t>
            </a:r>
            <a:r>
              <a:rPr lang="ru-RU" dirty="0" smtClean="0"/>
              <a:t> </a:t>
            </a:r>
            <a:r>
              <a:rPr lang="en-US" dirty="0" smtClean="0"/>
              <a:t>Monitoring module with buzzer</a:t>
            </a:r>
            <a:endParaRPr lang="ru-RU" b="1" dirty="0"/>
          </a:p>
        </p:txBody>
      </p:sp>
      <p:pic>
        <p:nvPicPr>
          <p:cNvPr id="7" name="Picture 10" descr="http://scout-gps.ru/upload/iblock/886/mt_700_std_600_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988" y="2117559"/>
            <a:ext cx="3957093" cy="2690824"/>
          </a:xfrm>
          <a:prstGeom prst="rect">
            <a:avLst/>
          </a:prstGeom>
          <a:noFill/>
          <a:extLst>
            <a:ext uri="{909E8E84-426E-40DD-AFC4-6F175D3DCCD1}">
              <a14:hiddenFill xmlns:a14="http://schemas.microsoft.com/office/drawing/2010/main">
                <a:solidFill>
                  <a:srgbClr val="FFFFFF"/>
                </a:solidFill>
              </a14:hiddenFill>
            </a:ext>
          </a:extLst>
        </p:spPr>
      </p:pic>
      <p:pic>
        <p:nvPicPr>
          <p:cNvPr id="2" name="Рисунок 1"/>
          <p:cNvPicPr>
            <a:picLocks noChangeAspect="1"/>
          </p:cNvPicPr>
          <p:nvPr/>
        </p:nvPicPr>
        <p:blipFill>
          <a:blip r:embed="rId3"/>
          <a:stretch>
            <a:fillRect/>
          </a:stretch>
        </p:blipFill>
        <p:spPr>
          <a:xfrm>
            <a:off x="3519907" y="2117559"/>
            <a:ext cx="1462500" cy="1451250"/>
          </a:xfrm>
          <a:prstGeom prst="rect">
            <a:avLst/>
          </a:prstGeom>
        </p:spPr>
      </p:pic>
      <p:sp>
        <p:nvSpPr>
          <p:cNvPr id="11" name="Прямоугольник 10"/>
          <p:cNvSpPr/>
          <p:nvPr/>
        </p:nvSpPr>
        <p:spPr>
          <a:xfrm>
            <a:off x="5401777" y="1761395"/>
            <a:ext cx="6477401" cy="3046988"/>
          </a:xfrm>
          <a:prstGeom prst="rect">
            <a:avLst/>
          </a:prstGeom>
        </p:spPr>
        <p:txBody>
          <a:bodyPr wrap="square">
            <a:spAutoFit/>
          </a:bodyPr>
          <a:lstStyle/>
          <a:p>
            <a:pPr marL="285750" indent="-285750">
              <a:buBlip>
                <a:blip r:embed="rId4"/>
              </a:buBlip>
            </a:pPr>
            <a:r>
              <a:rPr lang="en-US" sz="2400" dirty="0" smtClean="0"/>
              <a:t>Sound signalization device that alerts a driver </a:t>
            </a:r>
            <a:r>
              <a:rPr lang="en-US" sz="2400" b="1" dirty="0" smtClean="0"/>
              <a:t>about dangerous maneuvers</a:t>
            </a:r>
            <a:endParaRPr lang="ru-RU" sz="2400" b="1" dirty="0" smtClean="0"/>
          </a:p>
          <a:p>
            <a:endParaRPr lang="ru-RU" sz="2400" dirty="0"/>
          </a:p>
          <a:p>
            <a:pPr marL="285750" indent="-285750">
              <a:buBlip>
                <a:blip r:embed="rId4"/>
              </a:buBlip>
            </a:pPr>
            <a:r>
              <a:rPr lang="en-US" sz="2400" dirty="0" smtClean="0"/>
              <a:t>Embedded</a:t>
            </a:r>
            <a:r>
              <a:rPr lang="ru-RU" sz="2400" dirty="0" smtClean="0"/>
              <a:t> </a:t>
            </a:r>
            <a:r>
              <a:rPr lang="en-US" sz="2400" b="1" dirty="0" smtClean="0"/>
              <a:t>acceleration and braking </a:t>
            </a:r>
            <a:r>
              <a:rPr lang="en-US" sz="2400" dirty="0" smtClean="0"/>
              <a:t>sensor</a:t>
            </a:r>
          </a:p>
          <a:p>
            <a:endParaRPr lang="ru-RU" sz="2400" dirty="0"/>
          </a:p>
          <a:p>
            <a:pPr marL="285750" indent="-285750">
              <a:buBlip>
                <a:blip r:embed="rId4"/>
              </a:buBlip>
            </a:pPr>
            <a:r>
              <a:rPr lang="en-US" sz="2400" b="1" dirty="0" smtClean="0"/>
              <a:t>Headlamps and belt use </a:t>
            </a:r>
            <a:r>
              <a:rPr lang="en-US" sz="2400" dirty="0" smtClean="0"/>
              <a:t>sensor connection</a:t>
            </a:r>
            <a:r>
              <a:rPr lang="ru-RU" sz="2400" dirty="0" smtClean="0"/>
              <a:t> </a:t>
            </a:r>
          </a:p>
        </p:txBody>
      </p:sp>
      <p:sp>
        <p:nvSpPr>
          <p:cNvPr id="4" name="Номер слайда 3"/>
          <p:cNvSpPr>
            <a:spLocks noGrp="1"/>
          </p:cNvSpPr>
          <p:nvPr>
            <p:ph type="sldNum" sz="quarter" idx="15"/>
          </p:nvPr>
        </p:nvSpPr>
        <p:spPr/>
        <p:txBody>
          <a:bodyPr/>
          <a:lstStyle/>
          <a:p>
            <a:fld id="{4B481FE3-6342-4E36-9936-0AC64538D440}" type="slidenum">
              <a:rPr lang="ru-RU" smtClean="0"/>
              <a:t>18</a:t>
            </a:fld>
            <a:endParaRPr lang="ru-RU"/>
          </a:p>
        </p:txBody>
      </p:sp>
    </p:spTree>
    <p:extLst>
      <p:ext uri="{BB962C8B-B14F-4D97-AF65-F5344CB8AC3E}">
        <p14:creationId xmlns:p14="http://schemas.microsoft.com/office/powerpoint/2010/main" val="2448348630"/>
      </p:ext>
    </p:extLst>
  </p:cSld>
  <p:clrMapOvr>
    <a:masterClrMapping/>
  </p:clrMapOvr>
  <p:transition spd="slow">
    <p:pu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Рисунок 17"/>
          <p:cNvPicPr>
            <a:picLocks noChangeAspect="1"/>
          </p:cNvPicPr>
          <p:nvPr/>
        </p:nvPicPr>
        <p:blipFill>
          <a:blip r:embed="rId2"/>
          <a:stretch>
            <a:fillRect/>
          </a:stretch>
        </p:blipFill>
        <p:spPr>
          <a:xfrm>
            <a:off x="207446" y="1283581"/>
            <a:ext cx="11777108" cy="3325958"/>
          </a:xfrm>
          <a:prstGeom prst="rect">
            <a:avLst/>
          </a:prstGeom>
        </p:spPr>
      </p:pic>
      <p:sp>
        <p:nvSpPr>
          <p:cNvPr id="6" name="Заголовок 5"/>
          <p:cNvSpPr>
            <a:spLocks noGrp="1"/>
          </p:cNvSpPr>
          <p:nvPr>
            <p:ph type="title"/>
          </p:nvPr>
        </p:nvSpPr>
        <p:spPr/>
        <p:txBody>
          <a:bodyPr/>
          <a:lstStyle/>
          <a:p>
            <a:r>
              <a:rPr lang="ru-RU" b="1" dirty="0"/>
              <a:t>Отчет</a:t>
            </a:r>
            <a:r>
              <a:rPr lang="ru-RU" dirty="0"/>
              <a:t> по Безопасному вождению</a:t>
            </a:r>
            <a:endParaRPr lang="ru-RU" b="1" dirty="0"/>
          </a:p>
        </p:txBody>
      </p:sp>
      <p:grpSp>
        <p:nvGrpSpPr>
          <p:cNvPr id="2" name="Группа 1"/>
          <p:cNvGrpSpPr/>
          <p:nvPr/>
        </p:nvGrpSpPr>
        <p:grpSpPr>
          <a:xfrm>
            <a:off x="1384300" y="4879942"/>
            <a:ext cx="2667979" cy="992172"/>
            <a:chOff x="5715000" y="2946560"/>
            <a:chExt cx="2667979" cy="992172"/>
          </a:xfrm>
        </p:grpSpPr>
        <p:sp>
          <p:nvSpPr>
            <p:cNvPr id="10" name="Прямоугольник 9"/>
            <p:cNvSpPr/>
            <p:nvPr/>
          </p:nvSpPr>
          <p:spPr>
            <a:xfrm>
              <a:off x="5863330" y="2946560"/>
              <a:ext cx="371391" cy="345843"/>
            </a:xfrm>
            <a:prstGeom prst="rect">
              <a:avLst/>
            </a:prstGeom>
            <a:solidFill>
              <a:srgbClr val="B7DB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400">
                <a:solidFill>
                  <a:schemeClr val="tx1"/>
                </a:solidFill>
              </a:endParaRPr>
            </a:p>
          </p:txBody>
        </p:sp>
        <p:sp>
          <p:nvSpPr>
            <p:cNvPr id="13" name="TextBox 12"/>
            <p:cNvSpPr txBox="1"/>
            <p:nvPr/>
          </p:nvSpPr>
          <p:spPr>
            <a:xfrm>
              <a:off x="5715000" y="3292401"/>
              <a:ext cx="2667979" cy="646331"/>
            </a:xfrm>
            <a:prstGeom prst="rect">
              <a:avLst/>
            </a:prstGeom>
            <a:noFill/>
          </p:spPr>
          <p:txBody>
            <a:bodyPr wrap="square" rtlCol="0">
              <a:spAutoFit/>
            </a:bodyPr>
            <a:lstStyle/>
            <a:p>
              <a:r>
                <a:rPr lang="en-US" b="1" dirty="0" smtClean="0">
                  <a:latin typeface="Tahoma" panose="020B0604030504040204" pitchFamily="34" charset="0"/>
                  <a:ea typeface="Tahoma" panose="020B0604030504040204" pitchFamily="34" charset="0"/>
                  <a:cs typeface="Tahoma" panose="020B0604030504040204" pitchFamily="34" charset="0"/>
                </a:rPr>
                <a:t>Good</a:t>
              </a:r>
              <a:endParaRPr lang="ru-RU" b="1" dirty="0" smtClean="0">
                <a:latin typeface="Tahoma" panose="020B0604030504040204" pitchFamily="34" charset="0"/>
                <a:ea typeface="Tahoma" panose="020B0604030504040204" pitchFamily="34" charset="0"/>
                <a:cs typeface="Tahoma" panose="020B0604030504040204" pitchFamily="34" charset="0"/>
              </a:endParaRPr>
            </a:p>
            <a:p>
              <a:r>
                <a:rPr lang="en-US" dirty="0" smtClean="0">
                  <a:latin typeface="Tahoma" panose="020B0604030504040204" pitchFamily="34" charset="0"/>
                  <a:ea typeface="Tahoma" panose="020B0604030504040204" pitchFamily="34" charset="0"/>
                  <a:cs typeface="Tahoma" panose="020B0604030504040204" pitchFamily="34" charset="0"/>
                </a:rPr>
                <a:t>over</a:t>
              </a:r>
              <a:r>
                <a:rPr lang="ru-RU" dirty="0" smtClean="0">
                  <a:latin typeface="Tahoma" panose="020B0604030504040204" pitchFamily="34" charset="0"/>
                  <a:ea typeface="Tahoma" panose="020B0604030504040204" pitchFamily="34" charset="0"/>
                  <a:cs typeface="Tahoma" panose="020B0604030504040204" pitchFamily="34" charset="0"/>
                </a:rPr>
                <a:t> </a:t>
              </a:r>
              <a:r>
                <a:rPr lang="ru-RU" dirty="0">
                  <a:latin typeface="Tahoma" panose="020B0604030504040204" pitchFamily="34" charset="0"/>
                  <a:ea typeface="Tahoma" panose="020B0604030504040204" pitchFamily="34" charset="0"/>
                  <a:cs typeface="Tahoma" panose="020B0604030504040204" pitchFamily="34" charset="0"/>
                </a:rPr>
                <a:t>90 </a:t>
              </a:r>
              <a:r>
                <a:rPr lang="en-US" dirty="0" smtClean="0">
                  <a:latin typeface="Tahoma" panose="020B0604030504040204" pitchFamily="34" charset="0"/>
                  <a:ea typeface="Tahoma" panose="020B0604030504040204" pitchFamily="34" charset="0"/>
                  <a:cs typeface="Tahoma" panose="020B0604030504040204" pitchFamily="34" charset="0"/>
                </a:rPr>
                <a:t>points</a:t>
              </a:r>
              <a:endParaRPr lang="en-US" dirty="0">
                <a:latin typeface="Tahoma" panose="020B0604030504040204" pitchFamily="34" charset="0"/>
                <a:ea typeface="Tahoma" panose="020B0604030504040204" pitchFamily="34" charset="0"/>
                <a:cs typeface="Tahoma" panose="020B0604030504040204" pitchFamily="34" charset="0"/>
              </a:endParaRPr>
            </a:p>
          </p:txBody>
        </p:sp>
      </p:grpSp>
      <p:grpSp>
        <p:nvGrpSpPr>
          <p:cNvPr id="4" name="Группа 3"/>
          <p:cNvGrpSpPr/>
          <p:nvPr/>
        </p:nvGrpSpPr>
        <p:grpSpPr>
          <a:xfrm>
            <a:off x="3258774" y="4865851"/>
            <a:ext cx="3099916" cy="1026827"/>
            <a:chOff x="5715000" y="4176281"/>
            <a:chExt cx="3099916" cy="1026827"/>
          </a:xfrm>
        </p:grpSpPr>
        <p:sp>
          <p:nvSpPr>
            <p:cNvPr id="12" name="Прямоугольник 11"/>
            <p:cNvSpPr/>
            <p:nvPr/>
          </p:nvSpPr>
          <p:spPr>
            <a:xfrm>
              <a:off x="5905744" y="4176281"/>
              <a:ext cx="371391" cy="370050"/>
            </a:xfrm>
            <a:prstGeom prst="rect">
              <a:avLst/>
            </a:prstGeom>
            <a:solidFill>
              <a:srgbClr val="FFF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400">
                <a:solidFill>
                  <a:schemeClr val="tx1"/>
                </a:solidFill>
              </a:endParaRPr>
            </a:p>
          </p:txBody>
        </p:sp>
        <p:sp>
          <p:nvSpPr>
            <p:cNvPr id="14" name="TextBox 13"/>
            <p:cNvSpPr txBox="1"/>
            <p:nvPr/>
          </p:nvSpPr>
          <p:spPr>
            <a:xfrm>
              <a:off x="5715000" y="4556777"/>
              <a:ext cx="3099916" cy="646331"/>
            </a:xfrm>
            <a:prstGeom prst="rect">
              <a:avLst/>
            </a:prstGeom>
            <a:noFill/>
          </p:spPr>
          <p:txBody>
            <a:bodyPr wrap="square" rtlCol="0">
              <a:spAutoFit/>
            </a:bodyPr>
            <a:lstStyle/>
            <a:p>
              <a:r>
                <a:rPr lang="en-US" b="1" dirty="0" smtClean="0">
                  <a:latin typeface="Tahoma" panose="020B0604030504040204" pitchFamily="34" charset="0"/>
                  <a:ea typeface="Tahoma" panose="020B0604030504040204" pitchFamily="34" charset="0"/>
                  <a:cs typeface="Tahoma" panose="020B0604030504040204" pitchFamily="34" charset="0"/>
                </a:rPr>
                <a:t>Satisfactory</a:t>
              </a:r>
              <a:endParaRPr lang="ru-RU" b="1" dirty="0" smtClean="0">
                <a:latin typeface="Tahoma" panose="020B0604030504040204" pitchFamily="34" charset="0"/>
                <a:ea typeface="Tahoma" panose="020B0604030504040204" pitchFamily="34" charset="0"/>
                <a:cs typeface="Tahoma" panose="020B0604030504040204" pitchFamily="34" charset="0"/>
              </a:endParaRPr>
            </a:p>
            <a:p>
              <a:r>
                <a:rPr lang="en-US" dirty="0" smtClean="0">
                  <a:latin typeface="Tahoma" panose="020B0604030504040204" pitchFamily="34" charset="0"/>
                  <a:ea typeface="Tahoma" panose="020B0604030504040204" pitchFamily="34" charset="0"/>
                  <a:cs typeface="Tahoma" panose="020B0604030504040204" pitchFamily="34" charset="0"/>
                </a:rPr>
                <a:t>from</a:t>
              </a:r>
              <a:r>
                <a:rPr lang="ru-RU" dirty="0" smtClean="0">
                  <a:latin typeface="Tahoma" panose="020B0604030504040204" pitchFamily="34" charset="0"/>
                  <a:ea typeface="Tahoma" panose="020B0604030504040204" pitchFamily="34" charset="0"/>
                  <a:cs typeface="Tahoma" panose="020B0604030504040204" pitchFamily="34" charset="0"/>
                </a:rPr>
                <a:t> </a:t>
              </a:r>
              <a:r>
                <a:rPr lang="ru-RU" dirty="0">
                  <a:latin typeface="Tahoma" panose="020B0604030504040204" pitchFamily="34" charset="0"/>
                  <a:ea typeface="Tahoma" panose="020B0604030504040204" pitchFamily="34" charset="0"/>
                  <a:cs typeface="Tahoma" panose="020B0604030504040204" pitchFamily="34" charset="0"/>
                </a:rPr>
                <a:t>70 </a:t>
              </a:r>
              <a:r>
                <a:rPr lang="en-US" dirty="0" smtClean="0">
                  <a:latin typeface="Tahoma" panose="020B0604030504040204" pitchFamily="34" charset="0"/>
                  <a:ea typeface="Tahoma" panose="020B0604030504040204" pitchFamily="34" charset="0"/>
                  <a:cs typeface="Tahoma" panose="020B0604030504040204" pitchFamily="34" charset="0"/>
                </a:rPr>
                <a:t>to</a:t>
              </a:r>
              <a:r>
                <a:rPr lang="ru-RU" dirty="0" smtClean="0">
                  <a:latin typeface="Tahoma" panose="020B0604030504040204" pitchFamily="34" charset="0"/>
                  <a:ea typeface="Tahoma" panose="020B0604030504040204" pitchFamily="34" charset="0"/>
                  <a:cs typeface="Tahoma" panose="020B0604030504040204" pitchFamily="34" charset="0"/>
                </a:rPr>
                <a:t> </a:t>
              </a:r>
              <a:r>
                <a:rPr lang="ru-RU" dirty="0">
                  <a:latin typeface="Tahoma" panose="020B0604030504040204" pitchFamily="34" charset="0"/>
                  <a:ea typeface="Tahoma" panose="020B0604030504040204" pitchFamily="34" charset="0"/>
                  <a:cs typeface="Tahoma" panose="020B0604030504040204" pitchFamily="34" charset="0"/>
                </a:rPr>
                <a:t>90 </a:t>
              </a:r>
              <a:r>
                <a:rPr lang="en-US" dirty="0" smtClean="0">
                  <a:latin typeface="Tahoma" panose="020B0604030504040204" pitchFamily="34" charset="0"/>
                  <a:ea typeface="Tahoma" panose="020B0604030504040204" pitchFamily="34" charset="0"/>
                  <a:cs typeface="Tahoma" panose="020B0604030504040204" pitchFamily="34" charset="0"/>
                </a:rPr>
                <a:t>points</a:t>
              </a:r>
              <a:endParaRPr lang="en-US" dirty="0">
                <a:latin typeface="Tahoma" panose="020B0604030504040204" pitchFamily="34" charset="0"/>
                <a:ea typeface="Tahoma" panose="020B0604030504040204" pitchFamily="34" charset="0"/>
                <a:cs typeface="Tahoma" panose="020B0604030504040204" pitchFamily="34" charset="0"/>
              </a:endParaRPr>
            </a:p>
          </p:txBody>
        </p:sp>
      </p:grpSp>
      <p:grpSp>
        <p:nvGrpSpPr>
          <p:cNvPr id="5" name="Группа 4"/>
          <p:cNvGrpSpPr/>
          <p:nvPr/>
        </p:nvGrpSpPr>
        <p:grpSpPr>
          <a:xfrm>
            <a:off x="5886127" y="4899800"/>
            <a:ext cx="2899295" cy="977056"/>
            <a:chOff x="5715000" y="5268351"/>
            <a:chExt cx="2899295" cy="977056"/>
          </a:xfrm>
        </p:grpSpPr>
        <p:sp>
          <p:nvSpPr>
            <p:cNvPr id="9" name="Прямоугольник 8"/>
            <p:cNvSpPr/>
            <p:nvPr/>
          </p:nvSpPr>
          <p:spPr>
            <a:xfrm>
              <a:off x="5853861" y="5268351"/>
              <a:ext cx="371391" cy="335712"/>
            </a:xfrm>
            <a:prstGeom prst="rect">
              <a:avLst/>
            </a:prstGeom>
            <a:solidFill>
              <a:srgbClr val="E377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400">
                <a:solidFill>
                  <a:schemeClr val="tx1"/>
                </a:solidFill>
              </a:endParaRPr>
            </a:p>
          </p:txBody>
        </p:sp>
        <p:sp>
          <p:nvSpPr>
            <p:cNvPr id="15" name="TextBox 14"/>
            <p:cNvSpPr txBox="1"/>
            <p:nvPr/>
          </p:nvSpPr>
          <p:spPr>
            <a:xfrm>
              <a:off x="5715000" y="5599076"/>
              <a:ext cx="2899295" cy="646331"/>
            </a:xfrm>
            <a:prstGeom prst="rect">
              <a:avLst/>
            </a:prstGeom>
            <a:noFill/>
          </p:spPr>
          <p:txBody>
            <a:bodyPr wrap="square" rtlCol="0">
              <a:spAutoFit/>
            </a:bodyPr>
            <a:lstStyle/>
            <a:p>
              <a:r>
                <a:rPr lang="en-US" b="1" dirty="0" smtClean="0">
                  <a:latin typeface="Tahoma" panose="020B0604030504040204" pitchFamily="34" charset="0"/>
                  <a:ea typeface="Tahoma" panose="020B0604030504040204" pitchFamily="34" charset="0"/>
                  <a:cs typeface="Tahoma" panose="020B0604030504040204" pitchFamily="34" charset="0"/>
                </a:rPr>
                <a:t>Bad</a:t>
              </a:r>
              <a:endParaRPr lang="ru-RU" b="1" dirty="0" smtClean="0">
                <a:latin typeface="Tahoma" panose="020B0604030504040204" pitchFamily="34" charset="0"/>
                <a:ea typeface="Tahoma" panose="020B0604030504040204" pitchFamily="34" charset="0"/>
                <a:cs typeface="Tahoma" panose="020B0604030504040204" pitchFamily="34" charset="0"/>
              </a:endParaRPr>
            </a:p>
            <a:p>
              <a:r>
                <a:rPr lang="en-US" dirty="0" smtClean="0">
                  <a:latin typeface="Tahoma" panose="020B0604030504040204" pitchFamily="34" charset="0"/>
                  <a:ea typeface="Tahoma" panose="020B0604030504040204" pitchFamily="34" charset="0"/>
                  <a:cs typeface="Tahoma" panose="020B0604030504040204" pitchFamily="34" charset="0"/>
                </a:rPr>
                <a:t>Less than</a:t>
              </a:r>
              <a:r>
                <a:rPr lang="ru-RU" dirty="0" smtClean="0">
                  <a:latin typeface="Tahoma" panose="020B0604030504040204" pitchFamily="34" charset="0"/>
                  <a:ea typeface="Tahoma" panose="020B0604030504040204" pitchFamily="34" charset="0"/>
                  <a:cs typeface="Tahoma" panose="020B0604030504040204" pitchFamily="34" charset="0"/>
                </a:rPr>
                <a:t> </a:t>
              </a:r>
              <a:r>
                <a:rPr lang="ru-RU" dirty="0">
                  <a:latin typeface="Tahoma" panose="020B0604030504040204" pitchFamily="34" charset="0"/>
                  <a:ea typeface="Tahoma" panose="020B0604030504040204" pitchFamily="34" charset="0"/>
                  <a:cs typeface="Tahoma" panose="020B0604030504040204" pitchFamily="34" charset="0"/>
                </a:rPr>
                <a:t>70 </a:t>
              </a:r>
              <a:r>
                <a:rPr lang="en-US" dirty="0" smtClean="0">
                  <a:latin typeface="Tahoma" panose="020B0604030504040204" pitchFamily="34" charset="0"/>
                  <a:ea typeface="Tahoma" panose="020B0604030504040204" pitchFamily="34" charset="0"/>
                  <a:cs typeface="Tahoma" panose="020B0604030504040204" pitchFamily="34" charset="0"/>
                </a:rPr>
                <a:t>points</a:t>
              </a:r>
              <a:endParaRPr lang="en-US" dirty="0">
                <a:latin typeface="Tahoma" panose="020B0604030504040204" pitchFamily="34" charset="0"/>
                <a:ea typeface="Tahoma" panose="020B0604030504040204" pitchFamily="34" charset="0"/>
                <a:cs typeface="Tahoma" panose="020B0604030504040204" pitchFamily="34" charset="0"/>
              </a:endParaRPr>
            </a:p>
          </p:txBody>
        </p:sp>
      </p:grpSp>
      <p:sp>
        <p:nvSpPr>
          <p:cNvPr id="16" name="TextBox 15"/>
          <p:cNvSpPr txBox="1"/>
          <p:nvPr/>
        </p:nvSpPr>
        <p:spPr>
          <a:xfrm>
            <a:off x="8785422" y="4948784"/>
            <a:ext cx="2785362" cy="923330"/>
          </a:xfrm>
          <a:prstGeom prst="rect">
            <a:avLst/>
          </a:prstGeom>
          <a:noFill/>
        </p:spPr>
        <p:txBody>
          <a:bodyPr wrap="square" numCol="1" rtlCol="0">
            <a:spAutoFit/>
          </a:bodyPr>
          <a:lstStyle/>
          <a:p>
            <a:r>
              <a:rPr lang="en-US" dirty="0" smtClean="0">
                <a:latin typeface="Tahoma" panose="020B0604030504040204" pitchFamily="34" charset="0"/>
                <a:ea typeface="Tahoma" panose="020B0604030504040204" pitchFamily="34" charset="0"/>
                <a:cs typeface="Tahoma" panose="020B0604030504040204" pitchFamily="34" charset="0"/>
              </a:rPr>
              <a:t>Maximum</a:t>
            </a:r>
            <a:r>
              <a:rPr lang="ru-RU" dirty="0" smtClean="0">
                <a:latin typeface="Tahoma" panose="020B0604030504040204" pitchFamily="34" charset="0"/>
                <a:ea typeface="Tahoma" panose="020B0604030504040204" pitchFamily="34" charset="0"/>
                <a:cs typeface="Tahoma" panose="020B0604030504040204" pitchFamily="34" charset="0"/>
              </a:rPr>
              <a:t> – </a:t>
            </a:r>
            <a:r>
              <a:rPr lang="ru-RU" dirty="0">
                <a:latin typeface="Tahoma" panose="020B0604030504040204" pitchFamily="34" charset="0"/>
                <a:ea typeface="Tahoma" panose="020B0604030504040204" pitchFamily="34" charset="0"/>
                <a:cs typeface="Tahoma" panose="020B0604030504040204" pitchFamily="34" charset="0"/>
              </a:rPr>
              <a:t>100 </a:t>
            </a:r>
            <a:r>
              <a:rPr lang="en-US" dirty="0" smtClean="0">
                <a:latin typeface="Tahoma" panose="020B0604030504040204" pitchFamily="34" charset="0"/>
                <a:ea typeface="Tahoma" panose="020B0604030504040204" pitchFamily="34" charset="0"/>
                <a:cs typeface="Tahoma" panose="020B0604030504040204" pitchFamily="34" charset="0"/>
              </a:rPr>
              <a:t>points</a:t>
            </a:r>
            <a:endParaRPr lang="ru-RU" dirty="0" smtClean="0">
              <a:latin typeface="Tahoma" panose="020B0604030504040204" pitchFamily="34" charset="0"/>
              <a:ea typeface="Tahoma" panose="020B0604030504040204" pitchFamily="34" charset="0"/>
              <a:cs typeface="Tahoma" panose="020B0604030504040204" pitchFamily="34" charset="0"/>
            </a:endParaRPr>
          </a:p>
          <a:p>
            <a:endParaRPr lang="ru-RU" dirty="0">
              <a:latin typeface="Tahoma" panose="020B0604030504040204" pitchFamily="34" charset="0"/>
              <a:ea typeface="Tahoma" panose="020B0604030504040204" pitchFamily="34" charset="0"/>
              <a:cs typeface="Tahoma" panose="020B0604030504040204" pitchFamily="34" charset="0"/>
            </a:endParaRPr>
          </a:p>
          <a:p>
            <a:r>
              <a:rPr lang="en-US" dirty="0" smtClean="0">
                <a:latin typeface="Tahoma" panose="020B0604030504040204" pitchFamily="34" charset="0"/>
                <a:ea typeface="Tahoma" panose="020B0604030504040204" pitchFamily="34" charset="0"/>
                <a:cs typeface="Tahoma" panose="020B0604030504040204" pitchFamily="34" charset="0"/>
              </a:rPr>
              <a:t>Minimum</a:t>
            </a:r>
            <a:r>
              <a:rPr lang="ru-RU" dirty="0" smtClean="0">
                <a:latin typeface="Tahoma" panose="020B0604030504040204" pitchFamily="34" charset="0"/>
                <a:ea typeface="Tahoma" panose="020B0604030504040204" pitchFamily="34" charset="0"/>
                <a:cs typeface="Tahoma" panose="020B0604030504040204" pitchFamily="34" charset="0"/>
              </a:rPr>
              <a:t> – </a:t>
            </a:r>
            <a:r>
              <a:rPr lang="ru-RU" dirty="0">
                <a:latin typeface="Tahoma" panose="020B0604030504040204" pitchFamily="34" charset="0"/>
                <a:ea typeface="Tahoma" panose="020B0604030504040204" pitchFamily="34" charset="0"/>
                <a:cs typeface="Tahoma" panose="020B0604030504040204" pitchFamily="34" charset="0"/>
              </a:rPr>
              <a:t>0 </a:t>
            </a:r>
            <a:r>
              <a:rPr lang="en-US" dirty="0" smtClean="0">
                <a:latin typeface="Tahoma" panose="020B0604030504040204" pitchFamily="34" charset="0"/>
                <a:ea typeface="Tahoma" panose="020B0604030504040204" pitchFamily="34" charset="0"/>
                <a:cs typeface="Tahoma" panose="020B0604030504040204" pitchFamily="34" charset="0"/>
              </a:rPr>
              <a:t>points</a:t>
            </a:r>
            <a:endParaRPr lang="fr-FR" dirty="0">
              <a:latin typeface="Tahoma" panose="020B0604030504040204" pitchFamily="34" charset="0"/>
              <a:ea typeface="Tahoma" panose="020B0604030504040204" pitchFamily="34" charset="0"/>
              <a:cs typeface="Tahoma" panose="020B0604030504040204" pitchFamily="34" charset="0"/>
            </a:endParaRPr>
          </a:p>
        </p:txBody>
      </p:sp>
      <p:sp>
        <p:nvSpPr>
          <p:cNvPr id="3" name="Номер слайда 2"/>
          <p:cNvSpPr>
            <a:spLocks noGrp="1"/>
          </p:cNvSpPr>
          <p:nvPr>
            <p:ph type="sldNum" sz="quarter" idx="15"/>
          </p:nvPr>
        </p:nvSpPr>
        <p:spPr/>
        <p:txBody>
          <a:bodyPr/>
          <a:lstStyle/>
          <a:p>
            <a:fld id="{4B481FE3-6342-4E36-9936-0AC64538D440}" type="slidenum">
              <a:rPr lang="ru-RU" smtClean="0"/>
              <a:t>19</a:t>
            </a:fld>
            <a:endParaRPr lang="ru-RU"/>
          </a:p>
        </p:txBody>
      </p:sp>
    </p:spTree>
    <p:extLst>
      <p:ext uri="{BB962C8B-B14F-4D97-AF65-F5344CB8AC3E}">
        <p14:creationId xmlns:p14="http://schemas.microsoft.com/office/powerpoint/2010/main" val="3983137607"/>
      </p:ext>
    </p:extLst>
  </p:cSld>
  <p:clrMapOvr>
    <a:masterClrMapping/>
  </p:clrMapOvr>
  <p:transition spd="slow">
    <p:pu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dirty="0" smtClean="0"/>
              <a:t>Speed limit </a:t>
            </a:r>
            <a:endParaRPr lang="ru-RU" b="1" dirty="0"/>
          </a:p>
        </p:txBody>
      </p:sp>
      <p:pic>
        <p:nvPicPr>
          <p:cNvPr id="9"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8160"/>
          <a:stretch/>
        </p:blipFill>
        <p:spPr bwMode="auto">
          <a:xfrm>
            <a:off x="192426" y="1199949"/>
            <a:ext cx="5903574" cy="44252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Прямоугольник 2"/>
          <p:cNvSpPr/>
          <p:nvPr/>
        </p:nvSpPr>
        <p:spPr>
          <a:xfrm>
            <a:off x="6572250" y="1663898"/>
            <a:ext cx="4966314" cy="1365052"/>
          </a:xfrm>
          <a:prstGeom prst="rect">
            <a:avLst/>
          </a:prstGeom>
          <a:noFill/>
          <a:ln w="50800">
            <a:solidFill>
              <a:srgbClr val="FF0066"/>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r>
              <a:rPr lang="en-US" sz="2400" dirty="0" smtClean="0">
                <a:solidFill>
                  <a:schemeClr val="tx1"/>
                </a:solidFill>
              </a:rPr>
              <a:t>The System considers current speed limits depending on a part of a road</a:t>
            </a:r>
            <a:endParaRPr lang="ru-RU" sz="2400" dirty="0">
              <a:solidFill>
                <a:schemeClr val="tx1"/>
              </a:solidFill>
            </a:endParaRPr>
          </a:p>
        </p:txBody>
      </p:sp>
      <p:sp>
        <p:nvSpPr>
          <p:cNvPr id="4" name="Номер слайда 3"/>
          <p:cNvSpPr>
            <a:spLocks noGrp="1"/>
          </p:cNvSpPr>
          <p:nvPr>
            <p:ph type="sldNum" sz="quarter" idx="15"/>
          </p:nvPr>
        </p:nvSpPr>
        <p:spPr/>
        <p:txBody>
          <a:bodyPr/>
          <a:lstStyle/>
          <a:p>
            <a:fld id="{4B481FE3-6342-4E36-9936-0AC64538D440}" type="slidenum">
              <a:rPr lang="ru-RU" smtClean="0"/>
              <a:t>20</a:t>
            </a:fld>
            <a:endParaRPr lang="ru-RU"/>
          </a:p>
        </p:txBody>
      </p:sp>
    </p:spTree>
    <p:extLst>
      <p:ext uri="{BB962C8B-B14F-4D97-AF65-F5344CB8AC3E}">
        <p14:creationId xmlns:p14="http://schemas.microsoft.com/office/powerpoint/2010/main" val="3336861731"/>
      </p:ext>
    </p:extLst>
  </p:cSld>
  <p:clrMapOvr>
    <a:masterClrMapping/>
  </p:clrMapOvr>
  <p:transition spd="slow">
    <p:push/>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b="1" dirty="0" smtClean="0"/>
              <a:t>Profiles </a:t>
            </a:r>
            <a:endParaRPr lang="ru-RU" b="1" dirty="0"/>
          </a:p>
        </p:txBody>
      </p:sp>
      <p:pic>
        <p:nvPicPr>
          <p:cNvPr id="8" name="Рисунок 7"/>
          <p:cNvPicPr>
            <a:picLocks noChangeAspect="1"/>
          </p:cNvPicPr>
          <p:nvPr/>
        </p:nvPicPr>
        <p:blipFill rotWithShape="1">
          <a:blip r:embed="rId2"/>
          <a:srcRect l="987"/>
          <a:stretch/>
        </p:blipFill>
        <p:spPr>
          <a:xfrm>
            <a:off x="269752" y="1268760"/>
            <a:ext cx="7219672" cy="4546777"/>
          </a:xfrm>
          <a:prstGeom prst="rect">
            <a:avLst/>
          </a:prstGeom>
        </p:spPr>
      </p:pic>
      <p:sp>
        <p:nvSpPr>
          <p:cNvPr id="11" name="Прямоугольник 10"/>
          <p:cNvSpPr/>
          <p:nvPr/>
        </p:nvSpPr>
        <p:spPr>
          <a:xfrm>
            <a:off x="7795260" y="1761395"/>
            <a:ext cx="4083918" cy="1938992"/>
          </a:xfrm>
          <a:prstGeom prst="rect">
            <a:avLst/>
          </a:prstGeom>
        </p:spPr>
        <p:txBody>
          <a:bodyPr wrap="square">
            <a:spAutoFit/>
          </a:bodyPr>
          <a:lstStyle/>
          <a:p>
            <a:pPr marL="285750" indent="-285750">
              <a:buBlip>
                <a:blip r:embed="rId3"/>
              </a:buBlip>
            </a:pPr>
            <a:r>
              <a:rPr lang="en-US" sz="2400" dirty="0" smtClean="0"/>
              <a:t>Flexible configuration of each violation parameter</a:t>
            </a:r>
          </a:p>
          <a:p>
            <a:endParaRPr lang="ru-RU" sz="2400" dirty="0"/>
          </a:p>
          <a:p>
            <a:pPr marL="285750" indent="-285750">
              <a:buBlip>
                <a:blip r:embed="rId3"/>
              </a:buBlip>
            </a:pPr>
            <a:r>
              <a:rPr lang="en-US" sz="2400" dirty="0" smtClean="0"/>
              <a:t>Profiles for each vehicle type</a:t>
            </a:r>
            <a:endParaRPr lang="ru-RU" sz="2400" dirty="0"/>
          </a:p>
        </p:txBody>
      </p:sp>
      <p:sp>
        <p:nvSpPr>
          <p:cNvPr id="3" name="Номер слайда 2"/>
          <p:cNvSpPr>
            <a:spLocks noGrp="1"/>
          </p:cNvSpPr>
          <p:nvPr>
            <p:ph type="sldNum" sz="quarter" idx="15"/>
          </p:nvPr>
        </p:nvSpPr>
        <p:spPr/>
        <p:txBody>
          <a:bodyPr/>
          <a:lstStyle/>
          <a:p>
            <a:fld id="{4B481FE3-6342-4E36-9936-0AC64538D440}" type="slidenum">
              <a:rPr lang="ru-RU" smtClean="0"/>
              <a:t>21</a:t>
            </a:fld>
            <a:endParaRPr lang="ru-RU"/>
          </a:p>
        </p:txBody>
      </p:sp>
    </p:spTree>
    <p:extLst>
      <p:ext uri="{BB962C8B-B14F-4D97-AF65-F5344CB8AC3E}">
        <p14:creationId xmlns:p14="http://schemas.microsoft.com/office/powerpoint/2010/main" val="703719576"/>
      </p:ext>
    </p:extLst>
  </p:cSld>
  <p:clrMapOvr>
    <a:masterClrMapping/>
  </p:clrMapOvr>
  <p:transition spd="slow">
    <p:push/>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dirty="0" smtClean="0"/>
              <a:t>Vehicle and driver reports</a:t>
            </a:r>
            <a:endParaRPr lang="ru-RU" b="1" dirty="0"/>
          </a:p>
        </p:txBody>
      </p:sp>
      <p:pic>
        <p:nvPicPr>
          <p:cNvPr id="5" name="Рисунок 4"/>
          <p:cNvPicPr>
            <a:picLocks noChangeAspect="1"/>
          </p:cNvPicPr>
          <p:nvPr/>
        </p:nvPicPr>
        <p:blipFill>
          <a:blip r:embed="rId2"/>
          <a:stretch>
            <a:fillRect/>
          </a:stretch>
        </p:blipFill>
        <p:spPr>
          <a:xfrm>
            <a:off x="162305" y="3269141"/>
            <a:ext cx="7958284" cy="2126011"/>
          </a:xfrm>
          <a:prstGeom prst="rect">
            <a:avLst/>
          </a:prstGeom>
        </p:spPr>
      </p:pic>
      <p:pic>
        <p:nvPicPr>
          <p:cNvPr id="7" name="Рисунок 6"/>
          <p:cNvPicPr>
            <a:picLocks noChangeAspect="1"/>
          </p:cNvPicPr>
          <p:nvPr/>
        </p:nvPicPr>
        <p:blipFill rotWithShape="1">
          <a:blip r:embed="rId3"/>
          <a:srcRect t="11667"/>
          <a:stretch/>
        </p:blipFill>
        <p:spPr>
          <a:xfrm>
            <a:off x="246278" y="1149953"/>
            <a:ext cx="7874311" cy="2304074"/>
          </a:xfrm>
          <a:prstGeom prst="rect">
            <a:avLst/>
          </a:prstGeom>
        </p:spPr>
      </p:pic>
      <p:sp>
        <p:nvSpPr>
          <p:cNvPr id="11" name="Прямоугольник 10"/>
          <p:cNvSpPr/>
          <p:nvPr/>
        </p:nvSpPr>
        <p:spPr>
          <a:xfrm>
            <a:off x="8042257" y="1374843"/>
            <a:ext cx="3943365" cy="1015663"/>
          </a:xfrm>
          <a:prstGeom prst="rect">
            <a:avLst/>
          </a:prstGeom>
        </p:spPr>
        <p:txBody>
          <a:bodyPr wrap="square">
            <a:spAutoFit/>
          </a:bodyPr>
          <a:lstStyle/>
          <a:p>
            <a:pPr marL="285750" indent="-285750">
              <a:buBlip>
                <a:blip r:embed="rId4"/>
              </a:buBlip>
            </a:pPr>
            <a:r>
              <a:rPr lang="en-US" sz="2000" dirty="0" smtClean="0"/>
              <a:t>Driver identification is done via tachograph integration or additional equipment use </a:t>
            </a:r>
            <a:endParaRPr lang="ru-RU" sz="2000" dirty="0" smtClean="0"/>
          </a:p>
        </p:txBody>
      </p:sp>
      <p:pic>
        <p:nvPicPr>
          <p:cNvPr id="9" name="Picture 2" descr="http://www.stream-nvr.ru/uploads/products/bbe9e9a8cd4b2f70b841a3db5b060e9c.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98110" y="3637118"/>
            <a:ext cx="2838450" cy="1609726"/>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2514927" y="5601542"/>
            <a:ext cx="6444116" cy="707886"/>
          </a:xfrm>
          <a:prstGeom prst="rect">
            <a:avLst/>
          </a:prstGeom>
        </p:spPr>
        <p:txBody>
          <a:bodyPr wrap="square">
            <a:spAutoFit/>
          </a:bodyPr>
          <a:lstStyle/>
          <a:p>
            <a:pPr marL="285750" indent="-285750">
              <a:buBlip>
                <a:blip r:embed="rId4"/>
              </a:buBlip>
            </a:pPr>
            <a:r>
              <a:rPr lang="en-US" sz="2000" dirty="0" smtClean="0"/>
              <a:t>System considers only driver’s violations, not the vehicle’s</a:t>
            </a:r>
            <a:endParaRPr lang="ru-RU" sz="2000" dirty="0"/>
          </a:p>
        </p:txBody>
      </p:sp>
      <p:sp>
        <p:nvSpPr>
          <p:cNvPr id="4" name="Номер слайда 3"/>
          <p:cNvSpPr>
            <a:spLocks noGrp="1"/>
          </p:cNvSpPr>
          <p:nvPr>
            <p:ph type="sldNum" sz="quarter" idx="15"/>
          </p:nvPr>
        </p:nvSpPr>
        <p:spPr/>
        <p:txBody>
          <a:bodyPr/>
          <a:lstStyle/>
          <a:p>
            <a:fld id="{4B481FE3-6342-4E36-9936-0AC64538D440}" type="slidenum">
              <a:rPr lang="ru-RU" smtClean="0"/>
              <a:t>22</a:t>
            </a:fld>
            <a:endParaRPr lang="ru-RU"/>
          </a:p>
        </p:txBody>
      </p:sp>
    </p:spTree>
    <p:extLst>
      <p:ext uri="{BB962C8B-B14F-4D97-AF65-F5344CB8AC3E}">
        <p14:creationId xmlns:p14="http://schemas.microsoft.com/office/powerpoint/2010/main" val="3534315440"/>
      </p:ext>
    </p:extLst>
  </p:cSld>
  <p:clrMapOvr>
    <a:masterClrMapping/>
  </p:clrMapOvr>
  <p:transition spd="slow">
    <p:push/>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45820" y="1069897"/>
            <a:ext cx="6974348" cy="2426075"/>
          </a:xfrm>
        </p:spPr>
        <p:txBody>
          <a:bodyPr>
            <a:noAutofit/>
          </a:bodyPr>
          <a:lstStyle/>
          <a:p>
            <a:r>
              <a:rPr lang="en-US" dirty="0" smtClean="0"/>
              <a:t>Where does fuel disappear</a:t>
            </a:r>
            <a:r>
              <a:rPr lang="ru-RU" dirty="0" smtClean="0"/>
              <a:t>?</a:t>
            </a:r>
            <a:endParaRPr lang="ru-RU" dirty="0"/>
          </a:p>
        </p:txBody>
      </p:sp>
      <p:sp>
        <p:nvSpPr>
          <p:cNvPr id="3" name="Подзаголовок 2"/>
          <p:cNvSpPr>
            <a:spLocks noGrp="1"/>
          </p:cNvSpPr>
          <p:nvPr>
            <p:ph type="subTitle" idx="1"/>
          </p:nvPr>
        </p:nvSpPr>
        <p:spPr>
          <a:xfrm>
            <a:off x="845819" y="3385266"/>
            <a:ext cx="5154931" cy="541452"/>
          </a:xfrm>
        </p:spPr>
        <p:txBody>
          <a:bodyPr>
            <a:normAutofit/>
          </a:bodyPr>
          <a:lstStyle/>
          <a:p>
            <a:r>
              <a:rPr lang="en-US" b="1" dirty="0" smtClean="0"/>
              <a:t>Solution</a:t>
            </a:r>
            <a:r>
              <a:rPr lang="ru-RU" b="1" dirty="0" smtClean="0"/>
              <a:t>: </a:t>
            </a:r>
            <a:r>
              <a:rPr lang="en-US" dirty="0" smtClean="0"/>
              <a:t>Fuel control</a:t>
            </a:r>
            <a:endParaRPr lang="ru-RU" dirty="0"/>
          </a:p>
        </p:txBody>
      </p:sp>
      <p:pic>
        <p:nvPicPr>
          <p:cNvPr id="4" name="Рисунок 3"/>
          <p:cNvPicPr>
            <a:picLocks noChangeAspect="1"/>
          </p:cNvPicPr>
          <p:nvPr/>
        </p:nvPicPr>
        <p:blipFill>
          <a:blip r:embed="rId2"/>
          <a:stretch>
            <a:fillRect/>
          </a:stretch>
        </p:blipFill>
        <p:spPr>
          <a:xfrm>
            <a:off x="7599224" y="1394721"/>
            <a:ext cx="1990545" cy="1990545"/>
          </a:xfrm>
          <a:prstGeom prst="rect">
            <a:avLst/>
          </a:prstGeom>
        </p:spPr>
      </p:pic>
      <p:sp>
        <p:nvSpPr>
          <p:cNvPr id="6" name="Номер слайда 5"/>
          <p:cNvSpPr>
            <a:spLocks noGrp="1"/>
          </p:cNvSpPr>
          <p:nvPr>
            <p:ph type="sldNum" sz="quarter" idx="11"/>
          </p:nvPr>
        </p:nvSpPr>
        <p:spPr/>
        <p:txBody>
          <a:bodyPr/>
          <a:lstStyle/>
          <a:p>
            <a:fld id="{4B481FE3-6342-4E36-9936-0AC64538D440}" type="slidenum">
              <a:rPr lang="ru-RU" smtClean="0"/>
              <a:t>23</a:t>
            </a:fld>
            <a:endParaRPr lang="ru-RU"/>
          </a:p>
        </p:txBody>
      </p:sp>
    </p:spTree>
    <p:extLst>
      <p:ext uri="{BB962C8B-B14F-4D97-AF65-F5344CB8AC3E}">
        <p14:creationId xmlns:p14="http://schemas.microsoft.com/office/powerpoint/2010/main" val="1817003253"/>
      </p:ext>
    </p:extLst>
  </p:cSld>
  <p:clrMapOvr>
    <a:masterClrMapping/>
  </p:clrMapOvr>
  <p:transition spd="slow">
    <p:push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dirty="0"/>
              <a:t>Implementation benefits</a:t>
            </a:r>
            <a:endParaRPr lang="ru-RU" dirty="0"/>
          </a:p>
        </p:txBody>
      </p:sp>
      <p:pic>
        <p:nvPicPr>
          <p:cNvPr id="5" name="Рисунок 4"/>
          <p:cNvPicPr>
            <a:picLocks noChangeAspect="1"/>
          </p:cNvPicPr>
          <p:nvPr/>
        </p:nvPicPr>
        <p:blipFill>
          <a:blip r:embed="rId2"/>
          <a:stretch>
            <a:fillRect/>
          </a:stretch>
        </p:blipFill>
        <p:spPr>
          <a:xfrm>
            <a:off x="7855861" y="3567478"/>
            <a:ext cx="3371970" cy="1350445"/>
          </a:xfrm>
          <a:prstGeom prst="rect">
            <a:avLst/>
          </a:prstGeom>
        </p:spPr>
      </p:pic>
      <p:pic>
        <p:nvPicPr>
          <p:cNvPr id="11" name="Рисунок 10"/>
          <p:cNvPicPr>
            <a:picLocks noChangeAspect="1"/>
          </p:cNvPicPr>
          <p:nvPr/>
        </p:nvPicPr>
        <p:blipFill>
          <a:blip r:embed="rId3"/>
          <a:stretch>
            <a:fillRect/>
          </a:stretch>
        </p:blipFill>
        <p:spPr>
          <a:xfrm>
            <a:off x="7855861" y="1440866"/>
            <a:ext cx="3794502" cy="1367015"/>
          </a:xfrm>
          <a:prstGeom prst="rect">
            <a:avLst/>
          </a:prstGeom>
        </p:spPr>
      </p:pic>
      <p:sp>
        <p:nvSpPr>
          <p:cNvPr id="9" name="Прямоугольник 8"/>
          <p:cNvSpPr/>
          <p:nvPr/>
        </p:nvSpPr>
        <p:spPr>
          <a:xfrm>
            <a:off x="422910" y="1440866"/>
            <a:ext cx="6960870" cy="3416320"/>
          </a:xfrm>
          <a:prstGeom prst="rect">
            <a:avLst/>
          </a:prstGeom>
        </p:spPr>
        <p:txBody>
          <a:bodyPr wrap="square">
            <a:spAutoFit/>
          </a:bodyPr>
          <a:lstStyle/>
          <a:p>
            <a:pPr marL="285750" indent="-285750">
              <a:buBlip>
                <a:blip r:embed="rId4"/>
              </a:buBlip>
            </a:pPr>
            <a:r>
              <a:rPr lang="en-US" sz="2400" dirty="0" smtClean="0"/>
              <a:t>Reducing fuel norms and detecting vehicles with increased consumption </a:t>
            </a:r>
          </a:p>
          <a:p>
            <a:endParaRPr lang="ru-RU" sz="2400" dirty="0"/>
          </a:p>
          <a:p>
            <a:pPr marL="285750" indent="-285750">
              <a:buBlip>
                <a:blip r:embed="rId4"/>
              </a:buBlip>
            </a:pPr>
            <a:r>
              <a:rPr lang="en-US" sz="2400" dirty="0" smtClean="0"/>
              <a:t>Excluding schemes with waybills</a:t>
            </a:r>
          </a:p>
          <a:p>
            <a:endParaRPr lang="ru-RU" sz="2400" dirty="0"/>
          </a:p>
          <a:p>
            <a:pPr marL="285750" indent="-285750">
              <a:buBlip>
                <a:blip r:embed="rId4"/>
              </a:buBlip>
            </a:pPr>
            <a:r>
              <a:rPr lang="en-US" sz="2400" dirty="0" smtClean="0">
                <a:latin typeface="Tahoma" panose="020B0604030504040204" pitchFamily="34" charset="0"/>
                <a:ea typeface="Tahoma" panose="020B0604030504040204" pitchFamily="34" charset="0"/>
                <a:cs typeface="Tahoma" panose="020B0604030504040204" pitchFamily="34" charset="0"/>
              </a:rPr>
              <a:t>Detecting</a:t>
            </a:r>
            <a:r>
              <a:rPr lang="ru-RU" sz="2400" dirty="0" smtClean="0">
                <a:latin typeface="Tahoma" panose="020B0604030504040204" pitchFamily="34" charset="0"/>
                <a:ea typeface="Tahoma" panose="020B0604030504040204" pitchFamily="34" charset="0"/>
                <a:cs typeface="Tahoma" panose="020B0604030504040204" pitchFamily="34" charset="0"/>
              </a:rPr>
              <a:t> </a:t>
            </a:r>
            <a:r>
              <a:rPr lang="en-US" sz="2400" dirty="0" smtClean="0">
                <a:latin typeface="Tahoma" panose="020B0604030504040204" pitchFamily="34" charset="0"/>
                <a:ea typeface="Tahoma" panose="020B0604030504040204" pitchFamily="34" charset="0"/>
                <a:cs typeface="Tahoma" panose="020B0604030504040204" pitchFamily="34" charset="0"/>
              </a:rPr>
              <a:t>venal fueling and oil discharges</a:t>
            </a:r>
            <a:endParaRPr lang="en-US" sz="2400" dirty="0">
              <a:latin typeface="Tahoma" panose="020B0604030504040204" pitchFamily="34" charset="0"/>
              <a:ea typeface="Tahoma" panose="020B0604030504040204" pitchFamily="34" charset="0"/>
              <a:cs typeface="Tahoma" panose="020B0604030504040204" pitchFamily="34" charset="0"/>
            </a:endParaRPr>
          </a:p>
          <a:p>
            <a:endParaRPr lang="ru-RU" sz="2400" dirty="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285750" indent="-285750">
              <a:buBlip>
                <a:blip r:embed="rId4"/>
              </a:buBlip>
            </a:pPr>
            <a:r>
              <a:rPr lang="en-US" sz="2400" dirty="0"/>
              <a:t>Reducing expenses on </a:t>
            </a:r>
            <a:r>
              <a:rPr lang="en-US" sz="2400" dirty="0" smtClean="0"/>
              <a:t>POL </a:t>
            </a:r>
            <a:r>
              <a:rPr lang="en-US" sz="2400" dirty="0"/>
              <a:t>and maintenance, increasing vehicles’ workability</a:t>
            </a:r>
          </a:p>
        </p:txBody>
      </p:sp>
      <p:sp>
        <p:nvSpPr>
          <p:cNvPr id="3" name="Номер слайда 2"/>
          <p:cNvSpPr>
            <a:spLocks noGrp="1"/>
          </p:cNvSpPr>
          <p:nvPr>
            <p:ph type="sldNum" sz="quarter" idx="15"/>
          </p:nvPr>
        </p:nvSpPr>
        <p:spPr/>
        <p:txBody>
          <a:bodyPr/>
          <a:lstStyle/>
          <a:p>
            <a:fld id="{4B481FE3-6342-4E36-9936-0AC64538D440}" type="slidenum">
              <a:rPr lang="ru-RU" smtClean="0"/>
              <a:t>24</a:t>
            </a:fld>
            <a:endParaRPr lang="ru-RU"/>
          </a:p>
        </p:txBody>
      </p:sp>
      <p:sp>
        <p:nvSpPr>
          <p:cNvPr id="7" name="Прямоугольник 6"/>
          <p:cNvSpPr/>
          <p:nvPr/>
        </p:nvSpPr>
        <p:spPr>
          <a:xfrm>
            <a:off x="9226038" y="1224740"/>
            <a:ext cx="2424325" cy="1583141"/>
          </a:xfrm>
          <a:prstGeom prst="rect">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schemeClr val="tx1"/>
                </a:solidFill>
              </a:rPr>
              <a:t>up to </a:t>
            </a:r>
            <a:r>
              <a:rPr lang="en-US" sz="3200" dirty="0" smtClean="0">
                <a:solidFill>
                  <a:schemeClr val="accent2"/>
                </a:solidFill>
              </a:rPr>
              <a:t>40%</a:t>
            </a:r>
          </a:p>
          <a:p>
            <a:pPr algn="ctr"/>
            <a:r>
              <a:rPr lang="en-US" sz="1600" dirty="0" smtClean="0">
                <a:solidFill>
                  <a:schemeClr val="tx1"/>
                </a:solidFill>
              </a:rPr>
              <a:t>reduce in vehicle fleet maintenance expenses</a:t>
            </a:r>
            <a:endParaRPr lang="ru-RU" sz="1600" dirty="0">
              <a:solidFill>
                <a:schemeClr val="tx1"/>
              </a:solidFill>
            </a:endParaRPr>
          </a:p>
        </p:txBody>
      </p:sp>
      <p:sp>
        <p:nvSpPr>
          <p:cNvPr id="8" name="Прямоугольник 7"/>
          <p:cNvSpPr/>
          <p:nvPr/>
        </p:nvSpPr>
        <p:spPr>
          <a:xfrm>
            <a:off x="9275587" y="3479795"/>
            <a:ext cx="2424325" cy="1583141"/>
          </a:xfrm>
          <a:prstGeom prst="rect">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schemeClr val="tx1"/>
                </a:solidFill>
              </a:rPr>
              <a:t>from </a:t>
            </a:r>
            <a:r>
              <a:rPr lang="en-US" sz="3200" dirty="0" smtClean="0">
                <a:solidFill>
                  <a:schemeClr val="accent2"/>
                </a:solidFill>
              </a:rPr>
              <a:t>10</a:t>
            </a:r>
            <a:r>
              <a:rPr lang="en-US" sz="1600" dirty="0" smtClean="0">
                <a:solidFill>
                  <a:schemeClr val="tx1"/>
                </a:solidFill>
              </a:rPr>
              <a:t> to </a:t>
            </a:r>
            <a:r>
              <a:rPr lang="en-US" sz="3200" dirty="0" smtClean="0">
                <a:solidFill>
                  <a:schemeClr val="accent2"/>
                </a:solidFill>
              </a:rPr>
              <a:t>40%</a:t>
            </a:r>
            <a:endParaRPr lang="en-US" sz="2000" dirty="0" smtClean="0">
              <a:solidFill>
                <a:schemeClr val="accent2"/>
              </a:solidFill>
            </a:endParaRPr>
          </a:p>
          <a:p>
            <a:pPr algn="ctr"/>
            <a:r>
              <a:rPr lang="en-US" sz="1600" dirty="0" smtClean="0">
                <a:solidFill>
                  <a:schemeClr val="tx1"/>
                </a:solidFill>
              </a:rPr>
              <a:t>mileage reduction</a:t>
            </a:r>
            <a:endParaRPr lang="ru-RU" sz="1600" dirty="0">
              <a:solidFill>
                <a:schemeClr val="tx1"/>
              </a:solidFill>
            </a:endParaRPr>
          </a:p>
        </p:txBody>
      </p:sp>
    </p:spTree>
    <p:extLst>
      <p:ext uri="{BB962C8B-B14F-4D97-AF65-F5344CB8AC3E}">
        <p14:creationId xmlns:p14="http://schemas.microsoft.com/office/powerpoint/2010/main" val="592072234"/>
      </p:ext>
    </p:extLst>
  </p:cSld>
  <p:clrMapOvr>
    <a:masterClrMapping/>
  </p:clrMapOvr>
  <p:transition spd="slow">
    <p:push/>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b="1" dirty="0" smtClean="0"/>
              <a:t>Equipment</a:t>
            </a:r>
            <a:r>
              <a:rPr lang="ru-RU" b="1" dirty="0" smtClean="0"/>
              <a:t>:</a:t>
            </a:r>
            <a:r>
              <a:rPr lang="ru-RU" dirty="0" smtClean="0"/>
              <a:t> </a:t>
            </a:r>
            <a:r>
              <a:rPr lang="en-US" dirty="0" smtClean="0"/>
              <a:t>Fuel level sensor </a:t>
            </a:r>
            <a:r>
              <a:rPr lang="ru-RU" dirty="0" smtClean="0"/>
              <a:t>(</a:t>
            </a:r>
            <a:r>
              <a:rPr lang="en-US" dirty="0" smtClean="0"/>
              <a:t>FLS</a:t>
            </a:r>
            <a:r>
              <a:rPr lang="ru-RU" dirty="0" smtClean="0"/>
              <a:t>)</a:t>
            </a:r>
            <a:endParaRPr lang="ru-RU" dirty="0"/>
          </a:p>
        </p:txBody>
      </p:sp>
      <p:sp>
        <p:nvSpPr>
          <p:cNvPr id="9" name="Прямоугольник 8"/>
          <p:cNvSpPr/>
          <p:nvPr/>
        </p:nvSpPr>
        <p:spPr>
          <a:xfrm>
            <a:off x="3920490" y="1392619"/>
            <a:ext cx="7738110" cy="5016758"/>
          </a:xfrm>
          <a:prstGeom prst="rect">
            <a:avLst/>
          </a:prstGeom>
        </p:spPr>
        <p:txBody>
          <a:bodyPr wrap="square">
            <a:spAutoFit/>
          </a:bodyPr>
          <a:lstStyle/>
          <a:p>
            <a:pPr marL="271463" indent="-271463">
              <a:buBlip>
                <a:blip r:embed="rId2"/>
              </a:buBlip>
            </a:pPr>
            <a:r>
              <a:rPr lang="en-US" sz="2000" b="1" dirty="0" smtClean="0"/>
              <a:t>Small and durable</a:t>
            </a:r>
            <a:r>
              <a:rPr lang="ru-RU" sz="2000" b="1" dirty="0" smtClean="0"/>
              <a:t> </a:t>
            </a:r>
            <a:r>
              <a:rPr lang="en-US" sz="2000" b="1" dirty="0" smtClean="0"/>
              <a:t>case and corrugation </a:t>
            </a:r>
          </a:p>
          <a:p>
            <a:r>
              <a:rPr lang="en-US" sz="2000" dirty="0" smtClean="0"/>
              <a:t>It allows to both easily and securely fix the FLS on fuel tanks of the majority of machinery types</a:t>
            </a:r>
          </a:p>
          <a:p>
            <a:endParaRPr lang="ru-RU" sz="2000" dirty="0" smtClean="0"/>
          </a:p>
          <a:p>
            <a:pPr marL="271463" indent="-271463">
              <a:buBlip>
                <a:blip r:embed="rId2"/>
              </a:buBlip>
            </a:pPr>
            <a:r>
              <a:rPr lang="en-US" sz="2000" b="1" dirty="0" smtClean="0"/>
              <a:t>Remote configuration and replacement of embedded software </a:t>
            </a:r>
          </a:p>
          <a:p>
            <a:r>
              <a:rPr lang="en-US" sz="2000" dirty="0" smtClean="0"/>
              <a:t>It significantly facilitates system’s maintenance and</a:t>
            </a:r>
            <a:r>
              <a:rPr lang="ru-RU" sz="2000" dirty="0" smtClean="0"/>
              <a:t> </a:t>
            </a:r>
            <a:r>
              <a:rPr lang="en-US" sz="2000" dirty="0" smtClean="0"/>
              <a:t>saves users’ money</a:t>
            </a:r>
          </a:p>
          <a:p>
            <a:endParaRPr lang="ru-RU" sz="2000" dirty="0"/>
          </a:p>
          <a:p>
            <a:pPr marL="342900" indent="-342900">
              <a:buBlip>
                <a:blip r:embed="rId2"/>
              </a:buBlip>
            </a:pPr>
            <a:r>
              <a:rPr lang="en-US" sz="2000" b="1" dirty="0" smtClean="0"/>
              <a:t>Different length variations: </a:t>
            </a:r>
            <a:endParaRPr lang="ru-RU" sz="2000" b="1" dirty="0" smtClean="0"/>
          </a:p>
          <a:p>
            <a:r>
              <a:rPr lang="ru-RU" sz="2000" dirty="0" smtClean="0"/>
              <a:t>700, 1000, 1500, 2000, 3000 </a:t>
            </a:r>
            <a:r>
              <a:rPr lang="en-US" sz="2000" dirty="0" smtClean="0"/>
              <a:t>mm</a:t>
            </a:r>
            <a:endParaRPr lang="ru-RU" sz="2000" dirty="0" smtClean="0"/>
          </a:p>
          <a:p>
            <a:pPr marL="342900" indent="-342900">
              <a:buBlip>
                <a:blip r:embed="rId2"/>
              </a:buBlip>
            </a:pPr>
            <a:endParaRPr lang="ru-RU" sz="2000" dirty="0"/>
          </a:p>
          <a:p>
            <a:pPr marL="342900" indent="-342900">
              <a:buBlip>
                <a:blip r:embed="rId2"/>
              </a:buBlip>
            </a:pPr>
            <a:r>
              <a:rPr lang="en-US" sz="2000" b="1" dirty="0" smtClean="0"/>
              <a:t>High range of measurable POL </a:t>
            </a:r>
          </a:p>
          <a:p>
            <a:r>
              <a:rPr lang="en-US" sz="2000" dirty="0" smtClean="0"/>
              <a:t>The main petrol brands, summer and winter diesel fuel, other liquid petroleum products that keep their physical state at temperatures from </a:t>
            </a:r>
            <a:r>
              <a:rPr lang="ru-RU" sz="2000" dirty="0" smtClean="0"/>
              <a:t>-</a:t>
            </a:r>
            <a:r>
              <a:rPr lang="ru-RU" sz="2000" dirty="0"/>
              <a:t>40 </a:t>
            </a:r>
            <a:r>
              <a:rPr lang="en-US" sz="2000" dirty="0" smtClean="0"/>
              <a:t>to</a:t>
            </a:r>
            <a:r>
              <a:rPr lang="ru-RU" sz="2000" dirty="0" smtClean="0"/>
              <a:t> </a:t>
            </a:r>
            <a:r>
              <a:rPr lang="ru-RU" sz="2000" dirty="0"/>
              <a:t>+</a:t>
            </a:r>
            <a:r>
              <a:rPr lang="ru-RU" sz="2000" dirty="0" smtClean="0"/>
              <a:t>80°С</a:t>
            </a:r>
            <a:endParaRPr lang="ru-RU" sz="2000" dirty="0">
              <a:latin typeface="Tahoma" panose="020B0604030504040204" pitchFamily="34" charset="0"/>
              <a:ea typeface="Tahoma" panose="020B0604030504040204" pitchFamily="34" charset="0"/>
              <a:cs typeface="Tahoma" panose="020B0604030504040204" pitchFamily="34" charset="0"/>
            </a:endParaRPr>
          </a:p>
        </p:txBody>
      </p:sp>
      <p:pic>
        <p:nvPicPr>
          <p:cNvPr id="8" name="Picture 2" descr="E:\Работа СКАУТ\ДУТ PetrolX\ФОТКИ\IMG_9974.JPG"/>
          <p:cNvPicPr>
            <a:picLocks noChangeAspect="1" noChangeArrowheads="1"/>
          </p:cNvPicPr>
          <p:nvPr/>
        </p:nvPicPr>
        <p:blipFill>
          <a:blip r:embed="rId3" cstate="print"/>
          <a:srcRect/>
          <a:stretch>
            <a:fillRect/>
          </a:stretch>
        </p:blipFill>
        <p:spPr bwMode="auto">
          <a:xfrm>
            <a:off x="475477" y="2054191"/>
            <a:ext cx="2679204" cy="1805568"/>
          </a:xfrm>
          <a:prstGeom prst="rect">
            <a:avLst/>
          </a:prstGeom>
          <a:noFill/>
          <a:ln w="63500">
            <a:solidFill>
              <a:schemeClr val="bg1">
                <a:lumMod val="75000"/>
              </a:schemeClr>
            </a:solidFill>
            <a:miter lim="800000"/>
          </a:ln>
        </p:spPr>
      </p:pic>
      <p:pic>
        <p:nvPicPr>
          <p:cNvPr id="10" name="Picture 3" descr="E:\Работа СКАУТ\ДУТ PetrolX\ФОТКИ\IMG_0051.JPG"/>
          <p:cNvPicPr>
            <a:picLocks noChangeAspect="1" noChangeArrowheads="1"/>
          </p:cNvPicPr>
          <p:nvPr/>
        </p:nvPicPr>
        <p:blipFill>
          <a:blip r:embed="rId4" cstate="print"/>
          <a:srcRect/>
          <a:stretch>
            <a:fillRect/>
          </a:stretch>
        </p:blipFill>
        <p:spPr bwMode="auto">
          <a:xfrm>
            <a:off x="476919" y="4103333"/>
            <a:ext cx="2677762" cy="1785175"/>
          </a:xfrm>
          <a:prstGeom prst="rect">
            <a:avLst/>
          </a:prstGeom>
          <a:noFill/>
          <a:ln w="63500">
            <a:solidFill>
              <a:schemeClr val="bg1">
                <a:lumMod val="75000"/>
              </a:schemeClr>
            </a:solidFill>
            <a:miter lim="800000"/>
          </a:ln>
        </p:spPr>
      </p:pic>
      <p:sp>
        <p:nvSpPr>
          <p:cNvPr id="3" name="Номер слайда 2"/>
          <p:cNvSpPr>
            <a:spLocks noGrp="1"/>
          </p:cNvSpPr>
          <p:nvPr>
            <p:ph type="sldNum" sz="quarter" idx="15"/>
          </p:nvPr>
        </p:nvSpPr>
        <p:spPr/>
        <p:txBody>
          <a:bodyPr/>
          <a:lstStyle/>
          <a:p>
            <a:fld id="{4B481FE3-6342-4E36-9936-0AC64538D440}" type="slidenum">
              <a:rPr lang="ru-RU" smtClean="0"/>
              <a:t>25</a:t>
            </a:fld>
            <a:endParaRPr lang="ru-RU"/>
          </a:p>
        </p:txBody>
      </p:sp>
      <p:sp>
        <p:nvSpPr>
          <p:cNvPr id="13" name="Пятиугольник 12"/>
          <p:cNvSpPr/>
          <p:nvPr/>
        </p:nvSpPr>
        <p:spPr>
          <a:xfrm>
            <a:off x="0" y="1204132"/>
            <a:ext cx="3739487" cy="696036"/>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5-YEAR</a:t>
            </a:r>
            <a:r>
              <a:rPr lang="en-US" sz="2000" dirty="0"/>
              <a:t> WARRANTY</a:t>
            </a:r>
            <a:endParaRPr lang="ru-RU" sz="2000" dirty="0"/>
          </a:p>
        </p:txBody>
      </p:sp>
    </p:spTree>
    <p:extLst>
      <p:ext uri="{BB962C8B-B14F-4D97-AF65-F5344CB8AC3E}">
        <p14:creationId xmlns:p14="http://schemas.microsoft.com/office/powerpoint/2010/main" val="318482989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b="1" dirty="0" smtClean="0"/>
              <a:t>Group report </a:t>
            </a:r>
            <a:r>
              <a:rPr lang="en-US" dirty="0" smtClean="0"/>
              <a:t>on fueling and discharges</a:t>
            </a:r>
            <a:endParaRPr lang="ru-RU" dirty="0"/>
          </a:p>
        </p:txBody>
      </p:sp>
      <p:pic>
        <p:nvPicPr>
          <p:cNvPr id="7" name="Рисунок 6"/>
          <p:cNvPicPr>
            <a:picLocks noChangeAspect="1"/>
          </p:cNvPicPr>
          <p:nvPr/>
        </p:nvPicPr>
        <p:blipFill>
          <a:blip r:embed="rId2"/>
          <a:stretch>
            <a:fillRect/>
          </a:stretch>
        </p:blipFill>
        <p:spPr>
          <a:xfrm>
            <a:off x="339914" y="1266210"/>
            <a:ext cx="8784976" cy="3329328"/>
          </a:xfrm>
          <a:prstGeom prst="rect">
            <a:avLst/>
          </a:prstGeom>
        </p:spPr>
      </p:pic>
      <p:sp>
        <p:nvSpPr>
          <p:cNvPr id="14" name="Прямоугольник 13"/>
          <p:cNvSpPr/>
          <p:nvPr/>
        </p:nvSpPr>
        <p:spPr>
          <a:xfrm>
            <a:off x="339914" y="4810188"/>
            <a:ext cx="10938510" cy="1015663"/>
          </a:xfrm>
          <a:prstGeom prst="rect">
            <a:avLst/>
          </a:prstGeom>
        </p:spPr>
        <p:txBody>
          <a:bodyPr wrap="square">
            <a:spAutoFit/>
          </a:bodyPr>
          <a:lstStyle/>
          <a:p>
            <a:pPr marL="342900" indent="-342900">
              <a:buBlip>
                <a:blip r:embed="rId3"/>
              </a:buBlip>
            </a:pPr>
            <a:r>
              <a:rPr lang="en-US" sz="2000" dirty="0" smtClean="0"/>
              <a:t>Group report provides a summary on one vehicle as well as on the whole vehicle fleet</a:t>
            </a:r>
          </a:p>
          <a:p>
            <a:pPr marL="342900" indent="-342900">
              <a:buBlip>
                <a:blip r:embed="rId3"/>
              </a:buBlip>
            </a:pPr>
            <a:r>
              <a:rPr lang="en-US" sz="2000" dirty="0" smtClean="0"/>
              <a:t>For cargo vehicles fuel consumption is calculated on 100 km</a:t>
            </a:r>
          </a:p>
          <a:p>
            <a:pPr marL="342900" indent="-342900">
              <a:buBlip>
                <a:blip r:embed="rId3"/>
              </a:buBlip>
            </a:pPr>
            <a:r>
              <a:rPr lang="en-US" sz="2000" dirty="0" smtClean="0"/>
              <a:t>Switching to single reports in 1 click</a:t>
            </a:r>
            <a:endParaRPr lang="ru-RU" sz="2000" dirty="0"/>
          </a:p>
        </p:txBody>
      </p:sp>
      <p:sp>
        <p:nvSpPr>
          <p:cNvPr id="3" name="Номер слайда 2"/>
          <p:cNvSpPr>
            <a:spLocks noGrp="1"/>
          </p:cNvSpPr>
          <p:nvPr>
            <p:ph type="sldNum" sz="quarter" idx="15"/>
          </p:nvPr>
        </p:nvSpPr>
        <p:spPr/>
        <p:txBody>
          <a:bodyPr/>
          <a:lstStyle/>
          <a:p>
            <a:fld id="{4B481FE3-6342-4E36-9936-0AC64538D440}" type="slidenum">
              <a:rPr lang="ru-RU" smtClean="0"/>
              <a:t>26</a:t>
            </a:fld>
            <a:endParaRPr lang="ru-RU"/>
          </a:p>
        </p:txBody>
      </p:sp>
    </p:spTree>
    <p:extLst>
      <p:ext uri="{BB962C8B-B14F-4D97-AF65-F5344CB8AC3E}">
        <p14:creationId xmlns:p14="http://schemas.microsoft.com/office/powerpoint/2010/main" val="3542820521"/>
      </p:ext>
    </p:extLst>
  </p:cSld>
  <p:clrMapOvr>
    <a:masterClrMapping/>
  </p:clrMapOvr>
  <p:transition spd="slow">
    <p:push/>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b="1" dirty="0" smtClean="0"/>
              <a:t>Single report on </a:t>
            </a:r>
            <a:r>
              <a:rPr lang="en-US" dirty="0"/>
              <a:t>fueling and discharges</a:t>
            </a:r>
            <a:endParaRPr lang="ru-RU" dirty="0"/>
          </a:p>
        </p:txBody>
      </p:sp>
      <p:pic>
        <p:nvPicPr>
          <p:cNvPr id="11" name="Рисунок 10"/>
          <p:cNvPicPr>
            <a:picLocks noChangeAspect="1"/>
          </p:cNvPicPr>
          <p:nvPr/>
        </p:nvPicPr>
        <p:blipFill>
          <a:blip r:embed="rId2"/>
          <a:stretch>
            <a:fillRect/>
          </a:stretch>
        </p:blipFill>
        <p:spPr>
          <a:xfrm>
            <a:off x="6122640" y="3717032"/>
            <a:ext cx="5324475" cy="1752600"/>
          </a:xfrm>
          <a:prstGeom prst="rect">
            <a:avLst/>
          </a:prstGeom>
        </p:spPr>
      </p:pic>
      <p:sp>
        <p:nvSpPr>
          <p:cNvPr id="13" name="Прямоугольник 12"/>
          <p:cNvSpPr/>
          <p:nvPr/>
        </p:nvSpPr>
        <p:spPr>
          <a:xfrm>
            <a:off x="6096000" y="1423710"/>
            <a:ext cx="5474970" cy="1631216"/>
          </a:xfrm>
          <a:prstGeom prst="rect">
            <a:avLst/>
          </a:prstGeom>
        </p:spPr>
        <p:txBody>
          <a:bodyPr wrap="square">
            <a:spAutoFit/>
          </a:bodyPr>
          <a:lstStyle/>
          <a:p>
            <a:pPr marL="342900" indent="-342900">
              <a:buBlip>
                <a:blip r:embed="rId3"/>
              </a:buBlip>
            </a:pPr>
            <a:r>
              <a:rPr lang="en-US" sz="2000" dirty="0" smtClean="0"/>
              <a:t>Single report demonstrates a volume of each fueling and discharge for one vehicle</a:t>
            </a:r>
          </a:p>
          <a:p>
            <a:endParaRPr lang="ru-RU" sz="2000" dirty="0"/>
          </a:p>
          <a:p>
            <a:pPr marL="342900" indent="-342900">
              <a:buBlip>
                <a:blip r:embed="rId3"/>
              </a:buBlip>
            </a:pPr>
            <a:r>
              <a:rPr lang="en-US" sz="2000" dirty="0"/>
              <a:t>Switching to </a:t>
            </a:r>
            <a:r>
              <a:rPr lang="en-US" sz="2000" dirty="0" smtClean="0"/>
              <a:t>an event (fueling, discharge) in </a:t>
            </a:r>
            <a:r>
              <a:rPr lang="en-US" sz="2000" dirty="0"/>
              <a:t>1 click</a:t>
            </a:r>
            <a:endParaRPr lang="ru-RU" sz="2000" dirty="0"/>
          </a:p>
        </p:txBody>
      </p:sp>
      <p:sp>
        <p:nvSpPr>
          <p:cNvPr id="3" name="Номер слайда 2"/>
          <p:cNvSpPr>
            <a:spLocks noGrp="1"/>
          </p:cNvSpPr>
          <p:nvPr>
            <p:ph type="sldNum" sz="quarter" idx="15"/>
          </p:nvPr>
        </p:nvSpPr>
        <p:spPr/>
        <p:txBody>
          <a:bodyPr/>
          <a:lstStyle/>
          <a:p>
            <a:fld id="{4B481FE3-6342-4E36-9936-0AC64538D440}" type="slidenum">
              <a:rPr lang="ru-RU" smtClean="0"/>
              <a:t>27</a:t>
            </a:fld>
            <a:endParaRPr lang="ru-RU"/>
          </a:p>
        </p:txBody>
      </p:sp>
      <p:pic>
        <p:nvPicPr>
          <p:cNvPr id="8" name="Рисунок 7"/>
          <p:cNvPicPr>
            <a:picLocks noChangeAspect="1"/>
          </p:cNvPicPr>
          <p:nvPr/>
        </p:nvPicPr>
        <p:blipFill>
          <a:blip r:embed="rId4"/>
          <a:stretch>
            <a:fillRect/>
          </a:stretch>
        </p:blipFill>
        <p:spPr>
          <a:xfrm>
            <a:off x="342438" y="1588617"/>
            <a:ext cx="5527233" cy="3902347"/>
          </a:xfrm>
          <a:prstGeom prst="rect">
            <a:avLst/>
          </a:prstGeom>
        </p:spPr>
      </p:pic>
    </p:spTree>
    <p:extLst>
      <p:ext uri="{BB962C8B-B14F-4D97-AF65-F5344CB8AC3E}">
        <p14:creationId xmlns:p14="http://schemas.microsoft.com/office/powerpoint/2010/main" val="2417853233"/>
      </p:ext>
    </p:extLst>
  </p:cSld>
  <p:clrMapOvr>
    <a:masterClrMapping/>
  </p:clrMapOvr>
  <p:transition spd="slow">
    <p:push/>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845819" y="3838358"/>
            <a:ext cx="5692141" cy="406801"/>
          </a:xfrm>
        </p:spPr>
        <p:txBody>
          <a:bodyPr>
            <a:normAutofit lnSpcReduction="10000"/>
          </a:bodyPr>
          <a:lstStyle/>
          <a:p>
            <a:r>
              <a:rPr lang="en-US" b="1" dirty="0" smtClean="0"/>
              <a:t>Solution</a:t>
            </a:r>
            <a:r>
              <a:rPr lang="ru-RU" b="1" dirty="0" smtClean="0"/>
              <a:t>: </a:t>
            </a:r>
            <a:r>
              <a:rPr lang="en-US" dirty="0" smtClean="0"/>
              <a:t>Tachograph integration</a:t>
            </a:r>
            <a:endParaRPr lang="ru-RU" dirty="0"/>
          </a:p>
        </p:txBody>
      </p:sp>
      <p:pic>
        <p:nvPicPr>
          <p:cNvPr id="4" name="Рисунок 3"/>
          <p:cNvPicPr>
            <a:picLocks noChangeAspect="1"/>
          </p:cNvPicPr>
          <p:nvPr/>
        </p:nvPicPr>
        <p:blipFill>
          <a:blip r:embed="rId2"/>
          <a:stretch>
            <a:fillRect/>
          </a:stretch>
        </p:blipFill>
        <p:spPr>
          <a:xfrm>
            <a:off x="7418370" y="3532535"/>
            <a:ext cx="3847500" cy="1181250"/>
          </a:xfrm>
          <a:prstGeom prst="rect">
            <a:avLst/>
          </a:prstGeom>
        </p:spPr>
      </p:pic>
      <p:sp>
        <p:nvSpPr>
          <p:cNvPr id="6" name="Номер слайда 5"/>
          <p:cNvSpPr>
            <a:spLocks noGrp="1"/>
          </p:cNvSpPr>
          <p:nvPr>
            <p:ph type="sldNum" sz="quarter" idx="11"/>
          </p:nvPr>
        </p:nvSpPr>
        <p:spPr/>
        <p:txBody>
          <a:bodyPr/>
          <a:lstStyle/>
          <a:p>
            <a:fld id="{4B481FE3-6342-4E36-9936-0AC64538D440}" type="slidenum">
              <a:rPr lang="ru-RU" smtClean="0"/>
              <a:t>28</a:t>
            </a:fld>
            <a:endParaRPr lang="ru-RU"/>
          </a:p>
        </p:txBody>
      </p:sp>
      <p:sp>
        <p:nvSpPr>
          <p:cNvPr id="2" name="Заголовок 1"/>
          <p:cNvSpPr>
            <a:spLocks noGrp="1"/>
          </p:cNvSpPr>
          <p:nvPr>
            <p:ph type="ctrTitle"/>
          </p:nvPr>
        </p:nvSpPr>
        <p:spPr>
          <a:xfrm>
            <a:off x="845819" y="977421"/>
            <a:ext cx="10618469" cy="2178928"/>
          </a:xfrm>
        </p:spPr>
        <p:txBody>
          <a:bodyPr>
            <a:noAutofit/>
          </a:bodyPr>
          <a:lstStyle/>
          <a:p>
            <a:r>
              <a:rPr lang="en-US" sz="4800" dirty="0" smtClean="0"/>
              <a:t>Which way do I avoid fines for non-compliance of labor and rest regime of a driver?</a:t>
            </a:r>
            <a:endParaRPr lang="ru-RU" sz="4800" dirty="0"/>
          </a:p>
        </p:txBody>
      </p:sp>
    </p:spTree>
    <p:extLst>
      <p:ext uri="{BB962C8B-B14F-4D97-AF65-F5344CB8AC3E}">
        <p14:creationId xmlns:p14="http://schemas.microsoft.com/office/powerpoint/2010/main" val="1390766110"/>
      </p:ext>
    </p:extLst>
  </p:cSld>
  <p:clrMapOvr>
    <a:masterClrMapping/>
  </p:clrMapOvr>
  <p:transition spd="slow">
    <p:push di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Прямоугольник 10"/>
          <p:cNvSpPr/>
          <p:nvPr/>
        </p:nvSpPr>
        <p:spPr>
          <a:xfrm>
            <a:off x="9012176" y="3379615"/>
            <a:ext cx="2651468" cy="1583141"/>
          </a:xfrm>
          <a:prstGeom prst="rect">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up to </a:t>
            </a:r>
            <a:r>
              <a:rPr lang="en-US" sz="2800" dirty="0" smtClean="0">
                <a:solidFill>
                  <a:schemeClr val="accent2"/>
                </a:solidFill>
              </a:rPr>
              <a:t>30%</a:t>
            </a:r>
          </a:p>
          <a:p>
            <a:pPr algn="ctr"/>
            <a:r>
              <a:rPr lang="en-US" sz="1400" dirty="0" smtClean="0">
                <a:solidFill>
                  <a:schemeClr val="tx1"/>
                </a:solidFill>
              </a:rPr>
              <a:t>decrease in the number of violations of labor and rest regimes of drivers</a:t>
            </a:r>
            <a:endParaRPr lang="ru-RU" sz="1400" dirty="0">
              <a:solidFill>
                <a:schemeClr val="tx1"/>
              </a:solidFill>
            </a:endParaRPr>
          </a:p>
        </p:txBody>
      </p:sp>
      <p:sp>
        <p:nvSpPr>
          <p:cNvPr id="6" name="Заголовок 5"/>
          <p:cNvSpPr>
            <a:spLocks noGrp="1"/>
          </p:cNvSpPr>
          <p:nvPr>
            <p:ph type="title"/>
          </p:nvPr>
        </p:nvSpPr>
        <p:spPr/>
        <p:txBody>
          <a:bodyPr/>
          <a:lstStyle/>
          <a:p>
            <a:r>
              <a:rPr lang="en-US" dirty="0"/>
              <a:t>Implementation benefits</a:t>
            </a:r>
            <a:endParaRPr lang="ru-RU" dirty="0"/>
          </a:p>
        </p:txBody>
      </p:sp>
      <p:sp>
        <p:nvSpPr>
          <p:cNvPr id="9" name="Прямоугольник 8"/>
          <p:cNvSpPr/>
          <p:nvPr/>
        </p:nvSpPr>
        <p:spPr>
          <a:xfrm>
            <a:off x="422910" y="1440866"/>
            <a:ext cx="7004585" cy="3293209"/>
          </a:xfrm>
          <a:prstGeom prst="rect">
            <a:avLst/>
          </a:prstGeom>
        </p:spPr>
        <p:txBody>
          <a:bodyPr wrap="square">
            <a:spAutoFit/>
          </a:bodyPr>
          <a:lstStyle/>
          <a:p>
            <a:pPr marL="285750" indent="-285750">
              <a:buBlip>
                <a:blip r:embed="rId2"/>
              </a:buBlip>
            </a:pPr>
            <a:r>
              <a:rPr lang="en-US" sz="2000" dirty="0" smtClean="0"/>
              <a:t>Reducing expenses on vehicle fleet maintenance via satellite transport monitoring system</a:t>
            </a:r>
          </a:p>
          <a:p>
            <a:endParaRPr lang="ru-RU" sz="2000" dirty="0" smtClean="0"/>
          </a:p>
          <a:p>
            <a:pPr marL="285750" indent="-285750">
              <a:buBlip>
                <a:blip r:embed="rId2"/>
              </a:buBlip>
            </a:pPr>
            <a:r>
              <a:rPr lang="en-US" sz="2000" dirty="0" smtClean="0"/>
              <a:t>Increasing the efficiency of drivers’ labor and rest regime compliance control</a:t>
            </a:r>
          </a:p>
          <a:p>
            <a:endParaRPr lang="ru-RU" sz="2000" dirty="0" smtClean="0"/>
          </a:p>
          <a:p>
            <a:pPr marL="285750" indent="-285750">
              <a:buBlip>
                <a:blip r:embed="rId2"/>
              </a:buBlip>
            </a:pPr>
            <a:r>
              <a:rPr lang="en-US" sz="2000" dirty="0" smtClean="0"/>
              <a:t>Compliance to legal requirements without stopping </a:t>
            </a:r>
            <a:r>
              <a:rPr lang="ru-RU" sz="2000" dirty="0" smtClean="0"/>
              <a:t> </a:t>
            </a:r>
            <a:r>
              <a:rPr lang="en-US" sz="2000" dirty="0" smtClean="0"/>
              <a:t>production processes</a:t>
            </a:r>
          </a:p>
          <a:p>
            <a:endParaRPr lang="ru-RU" sz="2400" dirty="0" smtClean="0"/>
          </a:p>
          <a:p>
            <a:endParaRPr lang="ru-RU" sz="2400" dirty="0"/>
          </a:p>
        </p:txBody>
      </p:sp>
      <p:sp>
        <p:nvSpPr>
          <p:cNvPr id="8" name="Прямоугольник 7"/>
          <p:cNvSpPr/>
          <p:nvPr/>
        </p:nvSpPr>
        <p:spPr>
          <a:xfrm>
            <a:off x="552450" y="5048484"/>
            <a:ext cx="5543550" cy="7429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rPr>
              <a:t>Payback period</a:t>
            </a:r>
            <a:r>
              <a:rPr lang="ru-RU" sz="24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ru-RU" sz="2400" dirty="0">
                <a:solidFill>
                  <a:schemeClr val="bg1"/>
                </a:solidFill>
                <a:latin typeface="Tahoma" panose="020B0604030504040204" pitchFamily="34" charset="0"/>
                <a:ea typeface="Tahoma" panose="020B0604030504040204" pitchFamily="34" charset="0"/>
                <a:cs typeface="Tahoma" panose="020B0604030504040204" pitchFamily="34" charset="0"/>
              </a:rPr>
              <a:t>3</a:t>
            </a: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 – </a:t>
            </a:r>
            <a:r>
              <a:rPr lang="ru-RU" sz="2400" dirty="0">
                <a:solidFill>
                  <a:schemeClr val="bg1"/>
                </a:solidFill>
                <a:latin typeface="Tahoma" panose="020B0604030504040204" pitchFamily="34" charset="0"/>
                <a:ea typeface="Tahoma" panose="020B0604030504040204" pitchFamily="34" charset="0"/>
                <a:cs typeface="Tahoma" panose="020B0604030504040204" pitchFamily="34" charset="0"/>
              </a:rPr>
              <a:t>1</a:t>
            </a: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2</a:t>
            </a:r>
            <a:r>
              <a:rPr lang="ru-RU" sz="24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month</a:t>
            </a:r>
          </a:p>
        </p:txBody>
      </p:sp>
      <p:sp>
        <p:nvSpPr>
          <p:cNvPr id="3" name="Номер слайда 2"/>
          <p:cNvSpPr>
            <a:spLocks noGrp="1"/>
          </p:cNvSpPr>
          <p:nvPr>
            <p:ph type="sldNum" sz="quarter" idx="15"/>
          </p:nvPr>
        </p:nvSpPr>
        <p:spPr/>
        <p:txBody>
          <a:bodyPr/>
          <a:lstStyle/>
          <a:p>
            <a:fld id="{4B481FE3-6342-4E36-9936-0AC64538D440}" type="slidenum">
              <a:rPr lang="ru-RU" smtClean="0"/>
              <a:t>29</a:t>
            </a:fld>
            <a:endParaRPr lang="ru-RU"/>
          </a:p>
        </p:txBody>
      </p:sp>
      <p:pic>
        <p:nvPicPr>
          <p:cNvPr id="7" name="Рисунок 6"/>
          <p:cNvPicPr>
            <a:picLocks noChangeAspect="1"/>
          </p:cNvPicPr>
          <p:nvPr/>
        </p:nvPicPr>
        <p:blipFill>
          <a:blip r:embed="rId3"/>
          <a:stretch>
            <a:fillRect/>
          </a:stretch>
        </p:blipFill>
        <p:spPr>
          <a:xfrm>
            <a:off x="7761096" y="1555633"/>
            <a:ext cx="3140982" cy="1530222"/>
          </a:xfrm>
          <a:prstGeom prst="rect">
            <a:avLst/>
          </a:prstGeom>
        </p:spPr>
      </p:pic>
      <p:pic>
        <p:nvPicPr>
          <p:cNvPr id="2" name="Рисунок 1"/>
          <p:cNvPicPr>
            <a:picLocks noChangeAspect="1"/>
          </p:cNvPicPr>
          <p:nvPr/>
        </p:nvPicPr>
        <p:blipFill rotWithShape="1">
          <a:blip r:embed="rId4"/>
          <a:srcRect r="66666"/>
          <a:stretch/>
        </p:blipFill>
        <p:spPr>
          <a:xfrm>
            <a:off x="7761096" y="3500474"/>
            <a:ext cx="1397192" cy="1403631"/>
          </a:xfrm>
          <a:prstGeom prst="rect">
            <a:avLst/>
          </a:prstGeom>
        </p:spPr>
      </p:pic>
      <p:sp>
        <p:nvSpPr>
          <p:cNvPr id="10" name="Прямоугольник 9"/>
          <p:cNvSpPr/>
          <p:nvPr/>
        </p:nvSpPr>
        <p:spPr>
          <a:xfrm>
            <a:off x="9301159" y="1569863"/>
            <a:ext cx="2102078" cy="1583141"/>
          </a:xfrm>
          <a:prstGeom prst="rect">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up to </a:t>
            </a:r>
            <a:r>
              <a:rPr lang="en-US" sz="2800" dirty="0" smtClean="0">
                <a:solidFill>
                  <a:schemeClr val="accent2"/>
                </a:solidFill>
              </a:rPr>
              <a:t>15%</a:t>
            </a:r>
          </a:p>
          <a:p>
            <a:pPr algn="ctr"/>
            <a:r>
              <a:rPr lang="en-US" sz="1400" dirty="0" smtClean="0">
                <a:solidFill>
                  <a:schemeClr val="tx1"/>
                </a:solidFill>
              </a:rPr>
              <a:t>vehicle fleet maintenance expenses reduction </a:t>
            </a:r>
            <a:endParaRPr lang="ru-RU" sz="1400" dirty="0">
              <a:solidFill>
                <a:schemeClr val="tx1"/>
              </a:solidFill>
            </a:endParaRPr>
          </a:p>
        </p:txBody>
      </p:sp>
    </p:spTree>
    <p:extLst>
      <p:ext uri="{BB962C8B-B14F-4D97-AF65-F5344CB8AC3E}">
        <p14:creationId xmlns:p14="http://schemas.microsoft.com/office/powerpoint/2010/main" val="2115339698"/>
      </p:ext>
    </p:extLst>
  </p:cSld>
  <p:clrMapOvr>
    <a:masterClrMapping/>
  </p:clrMapOvr>
  <p:transition spd="slow">
    <p:push/>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b="1" dirty="0" smtClean="0"/>
              <a:t>Equipment</a:t>
            </a:r>
            <a:r>
              <a:rPr lang="ru-RU" b="1" dirty="0" smtClean="0"/>
              <a:t>: </a:t>
            </a:r>
            <a:r>
              <a:rPr lang="en-US" dirty="0" smtClean="0"/>
              <a:t>Tachograph</a:t>
            </a:r>
            <a:endParaRPr lang="ru-RU" dirty="0"/>
          </a:p>
        </p:txBody>
      </p:sp>
      <p:sp>
        <p:nvSpPr>
          <p:cNvPr id="7" name="Текст 6"/>
          <p:cNvSpPr>
            <a:spLocks noGrp="1"/>
          </p:cNvSpPr>
          <p:nvPr>
            <p:ph type="body" sz="quarter" idx="13"/>
          </p:nvPr>
        </p:nvSpPr>
        <p:spPr>
          <a:xfrm>
            <a:off x="501015" y="1608364"/>
            <a:ext cx="8437245" cy="3569426"/>
          </a:xfrm>
        </p:spPr>
        <p:txBody>
          <a:bodyPr>
            <a:noAutofit/>
          </a:bodyPr>
          <a:lstStyle/>
          <a:p>
            <a:pPr marL="0" indent="0">
              <a:buNone/>
            </a:pPr>
            <a:r>
              <a:rPr lang="en-US" sz="2400" dirty="0" smtClean="0">
                <a:solidFill>
                  <a:srgbClr val="000000"/>
                </a:solidFill>
              </a:rPr>
              <a:t>Tachograph is an additional source of information for a monitoring module which transfers the following data: </a:t>
            </a:r>
          </a:p>
          <a:p>
            <a:pPr marL="0" indent="0">
              <a:buNone/>
            </a:pPr>
            <a:endParaRPr lang="ru-RU" sz="2400" dirty="0">
              <a:solidFill>
                <a:srgbClr val="000000"/>
              </a:solidFill>
            </a:endParaRPr>
          </a:p>
          <a:p>
            <a:pPr marL="0" indent="0">
              <a:buNone/>
            </a:pPr>
            <a:endParaRPr lang="en-US" sz="2400" dirty="0" smtClean="0">
              <a:solidFill>
                <a:srgbClr val="000000"/>
              </a:solidFill>
            </a:endParaRPr>
          </a:p>
          <a:p>
            <a:r>
              <a:rPr lang="en-US" sz="2400" dirty="0" smtClean="0">
                <a:solidFill>
                  <a:srgbClr val="000000"/>
                </a:solidFill>
              </a:rPr>
              <a:t>driver’s identification</a:t>
            </a:r>
          </a:p>
          <a:p>
            <a:r>
              <a:rPr lang="en-US" sz="2400" dirty="0" smtClean="0">
                <a:solidFill>
                  <a:srgbClr val="000000"/>
                </a:solidFill>
              </a:rPr>
              <a:t>appropriateness and use of a tachograph </a:t>
            </a:r>
          </a:p>
          <a:p>
            <a:r>
              <a:rPr lang="en-US" sz="2400" dirty="0" smtClean="0">
                <a:solidFill>
                  <a:srgbClr val="000000"/>
                </a:solidFill>
              </a:rPr>
              <a:t>driver’s compliance to labor and rest regime</a:t>
            </a:r>
            <a:endParaRPr lang="en-US" sz="2400" dirty="0">
              <a:solidFill>
                <a:srgbClr val="000000"/>
              </a:solidFill>
            </a:endParaRPr>
          </a:p>
          <a:p>
            <a:r>
              <a:rPr lang="en-US" sz="2400" dirty="0" smtClean="0">
                <a:solidFill>
                  <a:srgbClr val="000000"/>
                </a:solidFill>
              </a:rPr>
              <a:t>allows to</a:t>
            </a:r>
            <a:r>
              <a:rPr lang="ru-RU" sz="2400" dirty="0" smtClean="0">
                <a:solidFill>
                  <a:srgbClr val="000000"/>
                </a:solidFill>
              </a:rPr>
              <a:t> </a:t>
            </a:r>
            <a:r>
              <a:rPr lang="en-US" sz="2400" dirty="0" smtClean="0">
                <a:solidFill>
                  <a:srgbClr val="000000"/>
                </a:solidFill>
              </a:rPr>
              <a:t>automatically unload </a:t>
            </a:r>
            <a:r>
              <a:rPr lang="en-US" sz="2400" dirty="0" err="1" smtClean="0">
                <a:solidFill>
                  <a:srgbClr val="000000"/>
                </a:solidFill>
              </a:rPr>
              <a:t>ddd</a:t>
            </a:r>
            <a:r>
              <a:rPr lang="en-US" sz="2400" dirty="0" smtClean="0">
                <a:solidFill>
                  <a:srgbClr val="000000"/>
                </a:solidFill>
              </a:rPr>
              <a:t>-files</a:t>
            </a:r>
            <a:endParaRPr lang="ru-RU" sz="2400" dirty="0">
              <a:solidFill>
                <a:srgbClr val="000000"/>
              </a:solidFill>
            </a:endParaRPr>
          </a:p>
        </p:txBody>
      </p:sp>
      <p:pic>
        <p:nvPicPr>
          <p:cNvPr id="3" name="Рисунок 2"/>
          <p:cNvPicPr>
            <a:picLocks noChangeAspect="1"/>
          </p:cNvPicPr>
          <p:nvPr/>
        </p:nvPicPr>
        <p:blipFill>
          <a:blip r:embed="rId2"/>
          <a:stretch>
            <a:fillRect/>
          </a:stretch>
        </p:blipFill>
        <p:spPr>
          <a:xfrm>
            <a:off x="8069880" y="1466775"/>
            <a:ext cx="3847500" cy="1181250"/>
          </a:xfrm>
          <a:prstGeom prst="rect">
            <a:avLst/>
          </a:prstGeom>
        </p:spPr>
      </p:pic>
      <p:sp>
        <p:nvSpPr>
          <p:cNvPr id="4" name="Номер слайда 3"/>
          <p:cNvSpPr>
            <a:spLocks noGrp="1"/>
          </p:cNvSpPr>
          <p:nvPr>
            <p:ph type="sldNum" sz="quarter" idx="15"/>
          </p:nvPr>
        </p:nvSpPr>
        <p:spPr/>
        <p:txBody>
          <a:bodyPr/>
          <a:lstStyle/>
          <a:p>
            <a:fld id="{4B481FE3-6342-4E36-9936-0AC64538D440}" type="slidenum">
              <a:rPr lang="ru-RU" smtClean="0"/>
              <a:t>30</a:t>
            </a:fld>
            <a:endParaRPr lang="ru-RU"/>
          </a:p>
        </p:txBody>
      </p:sp>
    </p:spTree>
    <p:extLst>
      <p:ext uri="{BB962C8B-B14F-4D97-AF65-F5344CB8AC3E}">
        <p14:creationId xmlns:p14="http://schemas.microsoft.com/office/powerpoint/2010/main" val="454094379"/>
      </p:ext>
    </p:extLst>
  </p:cSld>
  <p:clrMapOvr>
    <a:masterClrMapping/>
  </p:clrMapOvr>
  <p:transition spd="slow">
    <p:push/>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ru-RU" dirty="0" smtClean="0"/>
              <a:t>«</a:t>
            </a:r>
            <a:r>
              <a:rPr lang="en-US" dirty="0" smtClean="0"/>
              <a:t>Drivers’ trips</a:t>
            </a:r>
            <a:r>
              <a:rPr lang="ru-RU" dirty="0" smtClean="0"/>
              <a:t>»</a:t>
            </a:r>
            <a:r>
              <a:rPr lang="en-US" dirty="0" smtClean="0"/>
              <a:t> report</a:t>
            </a:r>
            <a:endParaRPr lang="ru-RU" b="1" dirty="0"/>
          </a:p>
        </p:txBody>
      </p:sp>
      <p:sp>
        <p:nvSpPr>
          <p:cNvPr id="11" name="Прямоугольник 10"/>
          <p:cNvSpPr/>
          <p:nvPr/>
        </p:nvSpPr>
        <p:spPr>
          <a:xfrm>
            <a:off x="6343650" y="1407065"/>
            <a:ext cx="5040630" cy="3785652"/>
          </a:xfrm>
          <a:prstGeom prst="rect">
            <a:avLst/>
          </a:prstGeom>
        </p:spPr>
        <p:txBody>
          <a:bodyPr wrap="square">
            <a:spAutoFit/>
          </a:bodyPr>
          <a:lstStyle/>
          <a:p>
            <a:pPr marL="285750" indent="-285750">
              <a:buBlip>
                <a:blip r:embed="rId2"/>
              </a:buBlip>
            </a:pPr>
            <a:r>
              <a:rPr lang="en-US" sz="2400" dirty="0" smtClean="0"/>
              <a:t>Uses identification via driver’s personal card, inserted in a tachograph</a:t>
            </a:r>
          </a:p>
          <a:p>
            <a:endParaRPr lang="ru-RU" sz="2400" dirty="0"/>
          </a:p>
          <a:p>
            <a:pPr marL="285750" indent="-285750">
              <a:buBlip>
                <a:blip r:embed="rId2"/>
              </a:buBlip>
            </a:pPr>
            <a:r>
              <a:rPr lang="ru-RU" sz="2400" dirty="0" smtClean="0"/>
              <a:t> </a:t>
            </a:r>
            <a:r>
              <a:rPr lang="en-US" sz="2400" dirty="0" smtClean="0"/>
              <a:t>Operates in two regimes</a:t>
            </a:r>
            <a:r>
              <a:rPr lang="ru-RU" sz="2400" dirty="0" smtClean="0"/>
              <a:t>:</a:t>
            </a:r>
            <a:endParaRPr lang="ru-RU" sz="2400" dirty="0"/>
          </a:p>
          <a:p>
            <a:pPr marL="285750" indent="-285750">
              <a:buBlip>
                <a:blip r:embed="rId2"/>
              </a:buBlip>
            </a:pPr>
            <a:endParaRPr lang="ru-RU" sz="2400" dirty="0"/>
          </a:p>
          <a:p>
            <a:pPr marL="342900" indent="-342900">
              <a:buFont typeface="Wingdings" panose="05000000000000000000" pitchFamily="2" charset="2"/>
              <a:buChar char="§"/>
            </a:pPr>
            <a:r>
              <a:rPr lang="en-US" sz="2400" dirty="0" smtClean="0"/>
              <a:t>Which drivers controlled selected vehicles</a:t>
            </a:r>
            <a:endParaRPr lang="ru-RU" sz="2400" dirty="0"/>
          </a:p>
          <a:p>
            <a:pPr marL="342900" indent="-342900">
              <a:buFont typeface="Wingdings" panose="05000000000000000000" pitchFamily="2" charset="2"/>
              <a:buChar char="§"/>
            </a:pPr>
            <a:r>
              <a:rPr lang="en-US" sz="2400" dirty="0" smtClean="0"/>
              <a:t>Which vehicles were controlled by selected drivers</a:t>
            </a:r>
            <a:endParaRPr lang="ru-RU" sz="2400" dirty="0"/>
          </a:p>
        </p:txBody>
      </p:sp>
      <p:pic>
        <p:nvPicPr>
          <p:cNvPr id="5" name="Рисунок 4"/>
          <p:cNvPicPr>
            <a:picLocks noChangeAspect="1"/>
          </p:cNvPicPr>
          <p:nvPr/>
        </p:nvPicPr>
        <p:blipFill>
          <a:blip r:embed="rId3"/>
          <a:stretch>
            <a:fillRect/>
          </a:stretch>
        </p:blipFill>
        <p:spPr>
          <a:xfrm>
            <a:off x="293886" y="1214642"/>
            <a:ext cx="5738346" cy="4787933"/>
          </a:xfrm>
          <a:prstGeom prst="rect">
            <a:avLst/>
          </a:prstGeom>
        </p:spPr>
      </p:pic>
      <p:sp>
        <p:nvSpPr>
          <p:cNvPr id="3" name="Номер слайда 2"/>
          <p:cNvSpPr>
            <a:spLocks noGrp="1"/>
          </p:cNvSpPr>
          <p:nvPr>
            <p:ph type="sldNum" sz="quarter" idx="15"/>
          </p:nvPr>
        </p:nvSpPr>
        <p:spPr/>
        <p:txBody>
          <a:bodyPr/>
          <a:lstStyle/>
          <a:p>
            <a:fld id="{4B481FE3-6342-4E36-9936-0AC64538D440}" type="slidenum">
              <a:rPr lang="ru-RU" smtClean="0"/>
              <a:t>31</a:t>
            </a:fld>
            <a:endParaRPr lang="ru-RU"/>
          </a:p>
        </p:txBody>
      </p:sp>
    </p:spTree>
    <p:extLst>
      <p:ext uri="{BB962C8B-B14F-4D97-AF65-F5344CB8AC3E}">
        <p14:creationId xmlns:p14="http://schemas.microsoft.com/office/powerpoint/2010/main" val="747254386"/>
      </p:ext>
    </p:extLst>
  </p:cSld>
  <p:clrMapOvr>
    <a:masterClrMapping/>
  </p:clrMapOvr>
  <p:transition spd="slow">
    <p:push/>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ru-RU" dirty="0" smtClean="0"/>
              <a:t>«</a:t>
            </a:r>
            <a:r>
              <a:rPr lang="en-US" dirty="0" smtClean="0"/>
              <a:t>Drivers’ labor and rest regime</a:t>
            </a:r>
            <a:r>
              <a:rPr lang="ru-RU" dirty="0" smtClean="0"/>
              <a:t>»</a:t>
            </a:r>
            <a:r>
              <a:rPr lang="en-US" dirty="0" smtClean="0"/>
              <a:t> report</a:t>
            </a:r>
            <a:endParaRPr lang="ru-RU" b="1" dirty="0"/>
          </a:p>
        </p:txBody>
      </p:sp>
      <p:sp>
        <p:nvSpPr>
          <p:cNvPr id="11" name="Прямоугольник 10"/>
          <p:cNvSpPr/>
          <p:nvPr/>
        </p:nvSpPr>
        <p:spPr>
          <a:xfrm>
            <a:off x="8229600" y="1669955"/>
            <a:ext cx="3737610" cy="3170099"/>
          </a:xfrm>
          <a:prstGeom prst="rect">
            <a:avLst/>
          </a:prstGeom>
        </p:spPr>
        <p:txBody>
          <a:bodyPr wrap="square">
            <a:spAutoFit/>
          </a:bodyPr>
          <a:lstStyle/>
          <a:p>
            <a:pPr marL="285750" indent="-285750">
              <a:buBlip>
                <a:blip r:embed="rId2"/>
              </a:buBlip>
            </a:pPr>
            <a:r>
              <a:rPr lang="en-US" sz="2000" dirty="0" smtClean="0"/>
              <a:t>Group and single reports on label and rest regimes</a:t>
            </a:r>
            <a:endParaRPr lang="ru-RU" sz="2000" dirty="0"/>
          </a:p>
          <a:p>
            <a:pPr marL="285750" indent="-285750">
              <a:buBlip>
                <a:blip r:embed="rId2"/>
              </a:buBlip>
            </a:pPr>
            <a:endParaRPr lang="ru-RU" sz="2000" dirty="0"/>
          </a:p>
          <a:p>
            <a:pPr marL="285750" indent="-285750">
              <a:buBlip>
                <a:blip r:embed="rId2"/>
              </a:buBlip>
            </a:pPr>
            <a:r>
              <a:rPr lang="en-US" sz="2000" dirty="0" smtClean="0"/>
              <a:t>Report might be based on unloaded </a:t>
            </a:r>
            <a:r>
              <a:rPr lang="en-US" sz="2000" dirty="0" err="1" smtClean="0"/>
              <a:t>ddd</a:t>
            </a:r>
            <a:r>
              <a:rPr lang="en-US" sz="2000" dirty="0" smtClean="0"/>
              <a:t>-files</a:t>
            </a:r>
          </a:p>
          <a:p>
            <a:endParaRPr lang="ru-RU" sz="2000" dirty="0"/>
          </a:p>
          <a:p>
            <a:pPr marL="285750" indent="-285750">
              <a:buBlip>
                <a:blip r:embed="rId2"/>
              </a:buBlip>
            </a:pPr>
            <a:r>
              <a:rPr lang="en-US" sz="2000" dirty="0" smtClean="0"/>
              <a:t>For drivers without tachographs report might be made according to mobile terminal data</a:t>
            </a:r>
            <a:endParaRPr lang="ru-RU" sz="2000" dirty="0"/>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494" y="1197785"/>
            <a:ext cx="7956543" cy="4873299"/>
          </a:xfrm>
          <a:prstGeom prst="rect">
            <a:avLst/>
          </a:prstGeom>
        </p:spPr>
      </p:pic>
      <p:sp>
        <p:nvSpPr>
          <p:cNvPr id="3" name="Номер слайда 2"/>
          <p:cNvSpPr>
            <a:spLocks noGrp="1"/>
          </p:cNvSpPr>
          <p:nvPr>
            <p:ph type="sldNum" sz="quarter" idx="15"/>
          </p:nvPr>
        </p:nvSpPr>
        <p:spPr/>
        <p:txBody>
          <a:bodyPr/>
          <a:lstStyle/>
          <a:p>
            <a:fld id="{4B481FE3-6342-4E36-9936-0AC64538D440}" type="slidenum">
              <a:rPr lang="ru-RU" smtClean="0"/>
              <a:t>32</a:t>
            </a:fld>
            <a:endParaRPr lang="ru-RU"/>
          </a:p>
        </p:txBody>
      </p:sp>
    </p:spTree>
    <p:extLst>
      <p:ext uri="{BB962C8B-B14F-4D97-AF65-F5344CB8AC3E}">
        <p14:creationId xmlns:p14="http://schemas.microsoft.com/office/powerpoint/2010/main" val="757257086"/>
      </p:ext>
    </p:extLst>
  </p:cSld>
  <p:clrMapOvr>
    <a:masterClrMapping/>
  </p:clrMapOvr>
  <p:transition spd="slow">
    <p:push/>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ru-RU" dirty="0"/>
              <a:t>«</a:t>
            </a:r>
            <a:r>
              <a:rPr lang="en-US" dirty="0"/>
              <a:t>Drivers’ labor and rest regime</a:t>
            </a:r>
            <a:r>
              <a:rPr lang="ru-RU" dirty="0"/>
              <a:t>»</a:t>
            </a:r>
            <a:r>
              <a:rPr lang="en-US" dirty="0"/>
              <a:t> report</a:t>
            </a:r>
            <a:endParaRPr lang="ru-RU" b="1" dirty="0"/>
          </a:p>
        </p:txBody>
      </p:sp>
      <p:pic>
        <p:nvPicPr>
          <p:cNvPr id="7" name="Рисунок 6"/>
          <p:cNvPicPr>
            <a:picLocks noChangeAspect="1"/>
          </p:cNvPicPr>
          <p:nvPr/>
        </p:nvPicPr>
        <p:blipFill>
          <a:blip r:embed="rId2"/>
          <a:stretch>
            <a:fillRect/>
          </a:stretch>
        </p:blipFill>
        <p:spPr>
          <a:xfrm>
            <a:off x="1471146" y="1142701"/>
            <a:ext cx="9249708" cy="5122507"/>
          </a:xfrm>
          <a:prstGeom prst="rect">
            <a:avLst/>
          </a:prstGeom>
        </p:spPr>
      </p:pic>
      <p:sp>
        <p:nvSpPr>
          <p:cNvPr id="3" name="Номер слайда 2"/>
          <p:cNvSpPr>
            <a:spLocks noGrp="1"/>
          </p:cNvSpPr>
          <p:nvPr>
            <p:ph type="sldNum" sz="quarter" idx="15"/>
          </p:nvPr>
        </p:nvSpPr>
        <p:spPr/>
        <p:txBody>
          <a:bodyPr/>
          <a:lstStyle/>
          <a:p>
            <a:fld id="{4B481FE3-6342-4E36-9936-0AC64538D440}" type="slidenum">
              <a:rPr lang="ru-RU" smtClean="0"/>
              <a:t>33</a:t>
            </a:fld>
            <a:endParaRPr lang="ru-RU"/>
          </a:p>
        </p:txBody>
      </p:sp>
    </p:spTree>
    <p:extLst>
      <p:ext uri="{BB962C8B-B14F-4D97-AF65-F5344CB8AC3E}">
        <p14:creationId xmlns:p14="http://schemas.microsoft.com/office/powerpoint/2010/main" val="354543788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8" fill="hold" nodeType="clickEffect">
                                  <p:stCondLst>
                                    <p:cond delay="0"/>
                                  </p:stCondLst>
                                  <p:childTnLst>
                                    <p:anim calcmode="lin" valueType="num">
                                      <p:cBhvr additive="base">
                                        <p:cTn id="6" dur="500"/>
                                        <p:tgtEl>
                                          <p:spTgt spid="7"/>
                                        </p:tgtEl>
                                        <p:attrNameLst>
                                          <p:attrName>ppt_x</p:attrName>
                                        </p:attrNameLst>
                                      </p:cBhvr>
                                      <p:tavLst>
                                        <p:tav tm="0">
                                          <p:val>
                                            <p:strVal val="ppt_x"/>
                                          </p:val>
                                        </p:tav>
                                        <p:tav tm="100000">
                                          <p:val>
                                            <p:strVal val="0-ppt_w/2"/>
                                          </p:val>
                                        </p:tav>
                                      </p:tavLst>
                                    </p:anim>
                                    <p:anim calcmode="lin" valueType="num">
                                      <p:cBhvr additive="base">
                                        <p:cTn id="7" dur="500"/>
                                        <p:tgtEl>
                                          <p:spTgt spid="7"/>
                                        </p:tgtEl>
                                        <p:attrNameLst>
                                          <p:attrName>ppt_y</p:attrName>
                                        </p:attrNameLst>
                                      </p:cBhvr>
                                      <p:tavLst>
                                        <p:tav tm="0">
                                          <p:val>
                                            <p:strVal val="ppt_y"/>
                                          </p:val>
                                        </p:tav>
                                        <p:tav tm="100000">
                                          <p:val>
                                            <p:strVal val="ppt_y"/>
                                          </p:val>
                                        </p:tav>
                                      </p:tavLst>
                                    </p:anim>
                                    <p:set>
                                      <p:cBhvr>
                                        <p:cTn id="8"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230830" y="3518230"/>
            <a:ext cx="6188644" cy="541452"/>
          </a:xfrm>
        </p:spPr>
        <p:txBody>
          <a:bodyPr>
            <a:normAutofit/>
          </a:bodyPr>
          <a:lstStyle/>
          <a:p>
            <a:r>
              <a:rPr lang="en-US" b="1" dirty="0" err="1" smtClean="0"/>
              <a:t>Sulution</a:t>
            </a:r>
            <a:r>
              <a:rPr lang="ru-RU" b="1" dirty="0" smtClean="0"/>
              <a:t>: </a:t>
            </a:r>
            <a:r>
              <a:rPr lang="en-US" dirty="0" smtClean="0"/>
              <a:t>Special machinery control</a:t>
            </a:r>
            <a:endParaRPr lang="ru-RU" dirty="0"/>
          </a:p>
        </p:txBody>
      </p:sp>
      <p:pic>
        <p:nvPicPr>
          <p:cNvPr id="7" name="Рисунок 6"/>
          <p:cNvPicPr>
            <a:picLocks noChangeAspect="1"/>
          </p:cNvPicPr>
          <p:nvPr/>
        </p:nvPicPr>
        <p:blipFill>
          <a:blip r:embed="rId2"/>
          <a:stretch>
            <a:fillRect/>
          </a:stretch>
        </p:blipFill>
        <p:spPr>
          <a:xfrm>
            <a:off x="7419474" y="308610"/>
            <a:ext cx="3476346" cy="4120114"/>
          </a:xfrm>
          <a:prstGeom prst="rect">
            <a:avLst/>
          </a:prstGeom>
        </p:spPr>
      </p:pic>
      <p:sp>
        <p:nvSpPr>
          <p:cNvPr id="2" name="Заголовок 1"/>
          <p:cNvSpPr>
            <a:spLocks noGrp="1"/>
          </p:cNvSpPr>
          <p:nvPr>
            <p:ph type="ctrTitle"/>
          </p:nvPr>
        </p:nvSpPr>
        <p:spPr>
          <a:xfrm>
            <a:off x="1106504" y="2166591"/>
            <a:ext cx="8875696" cy="1359368"/>
          </a:xfrm>
        </p:spPr>
        <p:txBody>
          <a:bodyPr>
            <a:noAutofit/>
          </a:bodyPr>
          <a:lstStyle/>
          <a:p>
            <a:r>
              <a:rPr lang="en-US" dirty="0" smtClean="0"/>
              <a:t>How did my excavator operate today?</a:t>
            </a:r>
            <a:r>
              <a:rPr lang="ru-RU" dirty="0" smtClean="0"/>
              <a:t/>
            </a:r>
            <a:br>
              <a:rPr lang="ru-RU" dirty="0" smtClean="0"/>
            </a:br>
            <a:endParaRPr lang="ru-RU" dirty="0"/>
          </a:p>
        </p:txBody>
      </p:sp>
      <p:sp>
        <p:nvSpPr>
          <p:cNvPr id="5" name="Номер слайда 4"/>
          <p:cNvSpPr>
            <a:spLocks noGrp="1"/>
          </p:cNvSpPr>
          <p:nvPr>
            <p:ph type="sldNum" sz="quarter" idx="11"/>
          </p:nvPr>
        </p:nvSpPr>
        <p:spPr/>
        <p:txBody>
          <a:bodyPr/>
          <a:lstStyle/>
          <a:p>
            <a:fld id="{4B481FE3-6342-4E36-9936-0AC64538D440}" type="slidenum">
              <a:rPr lang="ru-RU" smtClean="0"/>
              <a:t>34</a:t>
            </a:fld>
            <a:endParaRPr lang="ru-RU"/>
          </a:p>
        </p:txBody>
      </p:sp>
    </p:spTree>
    <p:extLst>
      <p:ext uri="{BB962C8B-B14F-4D97-AF65-F5344CB8AC3E}">
        <p14:creationId xmlns:p14="http://schemas.microsoft.com/office/powerpoint/2010/main" val="3281180405"/>
      </p:ext>
    </p:extLst>
  </p:cSld>
  <p:clrMapOvr>
    <a:masterClrMapping/>
  </p:clrMapOvr>
  <p:transition spd="slow">
    <p:push di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dirty="0"/>
              <a:t>Implementation benefits</a:t>
            </a:r>
            <a:endParaRPr lang="ru-RU" dirty="0"/>
          </a:p>
        </p:txBody>
      </p:sp>
      <p:pic>
        <p:nvPicPr>
          <p:cNvPr id="8" name="Рисунок 7"/>
          <p:cNvPicPr>
            <a:picLocks noChangeAspect="1"/>
          </p:cNvPicPr>
          <p:nvPr/>
        </p:nvPicPr>
        <p:blipFill>
          <a:blip r:embed="rId2"/>
          <a:stretch>
            <a:fillRect/>
          </a:stretch>
        </p:blipFill>
        <p:spPr>
          <a:xfrm>
            <a:off x="9636289" y="3518428"/>
            <a:ext cx="2305372" cy="1009791"/>
          </a:xfrm>
          <a:prstGeom prst="rect">
            <a:avLst/>
          </a:prstGeom>
        </p:spPr>
      </p:pic>
      <p:pic>
        <p:nvPicPr>
          <p:cNvPr id="13" name="Рисунок 12"/>
          <p:cNvPicPr>
            <a:picLocks noChangeAspect="1"/>
          </p:cNvPicPr>
          <p:nvPr/>
        </p:nvPicPr>
        <p:blipFill>
          <a:blip r:embed="rId3"/>
          <a:stretch>
            <a:fillRect/>
          </a:stretch>
        </p:blipFill>
        <p:spPr>
          <a:xfrm>
            <a:off x="9636289" y="1917978"/>
            <a:ext cx="2133898" cy="943107"/>
          </a:xfrm>
          <a:prstGeom prst="rect">
            <a:avLst/>
          </a:prstGeom>
        </p:spPr>
      </p:pic>
      <p:pic>
        <p:nvPicPr>
          <p:cNvPr id="15" name="Рисунок 14"/>
          <p:cNvPicPr>
            <a:picLocks noChangeAspect="1"/>
          </p:cNvPicPr>
          <p:nvPr/>
        </p:nvPicPr>
        <p:blipFill>
          <a:blip r:embed="rId4"/>
          <a:stretch>
            <a:fillRect/>
          </a:stretch>
        </p:blipFill>
        <p:spPr>
          <a:xfrm>
            <a:off x="8377020" y="2046584"/>
            <a:ext cx="990738" cy="981212"/>
          </a:xfrm>
          <a:prstGeom prst="rect">
            <a:avLst/>
          </a:prstGeom>
        </p:spPr>
      </p:pic>
      <p:pic>
        <p:nvPicPr>
          <p:cNvPr id="16" name="Рисунок 15"/>
          <p:cNvPicPr>
            <a:picLocks noChangeAspect="1"/>
          </p:cNvPicPr>
          <p:nvPr/>
        </p:nvPicPr>
        <p:blipFill>
          <a:blip r:embed="rId5"/>
          <a:stretch>
            <a:fillRect/>
          </a:stretch>
        </p:blipFill>
        <p:spPr>
          <a:xfrm>
            <a:off x="8290723" y="1917978"/>
            <a:ext cx="1238423" cy="1238423"/>
          </a:xfrm>
          <a:prstGeom prst="rect">
            <a:avLst/>
          </a:prstGeom>
        </p:spPr>
      </p:pic>
      <p:pic>
        <p:nvPicPr>
          <p:cNvPr id="17" name="Рисунок 16"/>
          <p:cNvPicPr>
            <a:picLocks noChangeAspect="1"/>
          </p:cNvPicPr>
          <p:nvPr/>
        </p:nvPicPr>
        <p:blipFill>
          <a:blip r:embed="rId6"/>
          <a:stretch>
            <a:fillRect/>
          </a:stretch>
        </p:blipFill>
        <p:spPr>
          <a:xfrm>
            <a:off x="8409803" y="3527954"/>
            <a:ext cx="1000265" cy="1000265"/>
          </a:xfrm>
          <a:prstGeom prst="rect">
            <a:avLst/>
          </a:prstGeom>
        </p:spPr>
      </p:pic>
      <p:pic>
        <p:nvPicPr>
          <p:cNvPr id="18" name="Рисунок 17"/>
          <p:cNvPicPr>
            <a:picLocks noChangeAspect="1"/>
          </p:cNvPicPr>
          <p:nvPr/>
        </p:nvPicPr>
        <p:blipFill>
          <a:blip r:embed="rId7"/>
          <a:stretch>
            <a:fillRect/>
          </a:stretch>
        </p:blipFill>
        <p:spPr>
          <a:xfrm>
            <a:off x="8271671" y="3389822"/>
            <a:ext cx="1276528" cy="1276528"/>
          </a:xfrm>
          <a:prstGeom prst="rect">
            <a:avLst/>
          </a:prstGeom>
        </p:spPr>
      </p:pic>
      <p:sp>
        <p:nvSpPr>
          <p:cNvPr id="19" name="Прямоугольник 18"/>
          <p:cNvSpPr/>
          <p:nvPr/>
        </p:nvSpPr>
        <p:spPr>
          <a:xfrm>
            <a:off x="483897" y="1792835"/>
            <a:ext cx="7459953" cy="3785652"/>
          </a:xfrm>
          <a:prstGeom prst="rect">
            <a:avLst/>
          </a:prstGeom>
        </p:spPr>
        <p:txBody>
          <a:bodyPr wrap="square">
            <a:spAutoFit/>
          </a:bodyPr>
          <a:lstStyle/>
          <a:p>
            <a:pPr marL="285750" indent="-285750">
              <a:buBlip>
                <a:blip r:embed="rId8"/>
              </a:buBlip>
            </a:pPr>
            <a:r>
              <a:rPr lang="en-US" sz="2400" dirty="0" smtClean="0"/>
              <a:t>Allows to avoid long-term demurrage at idle speed and increase service intervals</a:t>
            </a:r>
          </a:p>
          <a:p>
            <a:endParaRPr lang="ru-RU" sz="2400" dirty="0"/>
          </a:p>
          <a:p>
            <a:pPr marL="285750" indent="-285750">
              <a:buBlip>
                <a:blip r:embed="rId8"/>
              </a:buBlip>
            </a:pPr>
            <a:r>
              <a:rPr lang="en-US" sz="2400" dirty="0" smtClean="0"/>
              <a:t>Payment only for actual operating time</a:t>
            </a:r>
            <a:endParaRPr lang="ru-RU" sz="2400" dirty="0" smtClean="0"/>
          </a:p>
          <a:p>
            <a:endParaRPr lang="ru-RU" sz="2400" dirty="0"/>
          </a:p>
          <a:p>
            <a:pPr marL="285750" indent="-285750">
              <a:buBlip>
                <a:blip r:embed="rId8"/>
              </a:buBlip>
            </a:pPr>
            <a:r>
              <a:rPr lang="en-US" sz="2400" dirty="0" smtClean="0"/>
              <a:t>Increasing machinery’s reliability of operation and resource</a:t>
            </a:r>
          </a:p>
          <a:p>
            <a:endParaRPr lang="ru-RU" sz="2400" dirty="0" smtClean="0"/>
          </a:p>
          <a:p>
            <a:pPr marL="285750" indent="-285750">
              <a:buBlip>
                <a:blip r:embed="rId8"/>
              </a:buBlip>
            </a:pPr>
            <a:r>
              <a:rPr lang="en-US" sz="2400" dirty="0" smtClean="0"/>
              <a:t>Compliance to regulatory conditions of exploitation and technical support</a:t>
            </a:r>
            <a:endParaRPr lang="ru-RU" sz="2400" dirty="0"/>
          </a:p>
        </p:txBody>
      </p:sp>
      <p:sp>
        <p:nvSpPr>
          <p:cNvPr id="3" name="Номер слайда 2"/>
          <p:cNvSpPr>
            <a:spLocks noGrp="1"/>
          </p:cNvSpPr>
          <p:nvPr>
            <p:ph type="sldNum" sz="quarter" idx="15"/>
          </p:nvPr>
        </p:nvSpPr>
        <p:spPr/>
        <p:txBody>
          <a:bodyPr/>
          <a:lstStyle/>
          <a:p>
            <a:fld id="{4B481FE3-6342-4E36-9936-0AC64538D440}" type="slidenum">
              <a:rPr lang="ru-RU" smtClean="0"/>
              <a:t>35</a:t>
            </a:fld>
            <a:endParaRPr lang="ru-RU"/>
          </a:p>
        </p:txBody>
      </p:sp>
      <p:sp>
        <p:nvSpPr>
          <p:cNvPr id="11" name="Прямоугольник 10"/>
          <p:cNvSpPr/>
          <p:nvPr/>
        </p:nvSpPr>
        <p:spPr>
          <a:xfrm>
            <a:off x="9548200" y="1684186"/>
            <a:ext cx="2393462" cy="1583141"/>
          </a:xfrm>
          <a:prstGeom prst="rect">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f</a:t>
            </a:r>
            <a:r>
              <a:rPr lang="en-US" sz="1400" dirty="0" smtClean="0">
                <a:solidFill>
                  <a:schemeClr val="tx1"/>
                </a:solidFill>
              </a:rPr>
              <a:t>rom</a:t>
            </a:r>
            <a:r>
              <a:rPr lang="en-US" sz="1600" dirty="0" smtClean="0">
                <a:solidFill>
                  <a:schemeClr val="tx1"/>
                </a:solidFill>
              </a:rPr>
              <a:t> </a:t>
            </a:r>
            <a:r>
              <a:rPr lang="en-US" sz="3600" dirty="0" smtClean="0">
                <a:solidFill>
                  <a:schemeClr val="accent2"/>
                </a:solidFill>
              </a:rPr>
              <a:t>20</a:t>
            </a:r>
            <a:r>
              <a:rPr lang="en-US" sz="2400" dirty="0" smtClean="0">
                <a:solidFill>
                  <a:schemeClr val="accent2"/>
                </a:solidFill>
              </a:rPr>
              <a:t> </a:t>
            </a:r>
            <a:r>
              <a:rPr lang="en-US" sz="1400" dirty="0" smtClean="0">
                <a:solidFill>
                  <a:schemeClr val="tx1"/>
                </a:solidFill>
              </a:rPr>
              <a:t>to</a:t>
            </a:r>
            <a:r>
              <a:rPr lang="en-US" sz="2400" dirty="0" smtClean="0">
                <a:solidFill>
                  <a:schemeClr val="accent2"/>
                </a:solidFill>
              </a:rPr>
              <a:t> </a:t>
            </a:r>
            <a:r>
              <a:rPr lang="en-US" sz="3600" dirty="0" smtClean="0">
                <a:solidFill>
                  <a:schemeClr val="accent2"/>
                </a:solidFill>
              </a:rPr>
              <a:t>40%</a:t>
            </a:r>
            <a:endParaRPr lang="en-US" sz="2400" dirty="0" smtClean="0">
              <a:solidFill>
                <a:schemeClr val="accent2"/>
              </a:solidFill>
            </a:endParaRPr>
          </a:p>
          <a:p>
            <a:pPr algn="ctr"/>
            <a:r>
              <a:rPr lang="en-US" sz="1400" dirty="0" smtClean="0">
                <a:solidFill>
                  <a:schemeClr val="tx1"/>
                </a:solidFill>
              </a:rPr>
              <a:t>fuel expenses reduction</a:t>
            </a:r>
            <a:endParaRPr lang="ru-RU" sz="1400" dirty="0">
              <a:solidFill>
                <a:schemeClr val="tx1"/>
              </a:solidFill>
            </a:endParaRPr>
          </a:p>
        </p:txBody>
      </p:sp>
      <p:sp>
        <p:nvSpPr>
          <p:cNvPr id="12" name="Прямоугольник 11"/>
          <p:cNvSpPr/>
          <p:nvPr/>
        </p:nvSpPr>
        <p:spPr>
          <a:xfrm>
            <a:off x="9636289" y="3228697"/>
            <a:ext cx="2424325" cy="1583141"/>
          </a:xfrm>
          <a:prstGeom prst="rect">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solidFill>
                  <a:srgbClr val="FFC000"/>
                </a:solidFill>
              </a:rPr>
              <a:t>20-50%</a:t>
            </a:r>
            <a:endParaRPr lang="en-US" sz="4800" dirty="0" smtClean="0">
              <a:solidFill>
                <a:srgbClr val="FFC000"/>
              </a:solidFill>
            </a:endParaRPr>
          </a:p>
          <a:p>
            <a:pPr algn="ctr"/>
            <a:r>
              <a:rPr lang="en-US" sz="1400" dirty="0" smtClean="0">
                <a:solidFill>
                  <a:schemeClr val="tx1"/>
                </a:solidFill>
              </a:rPr>
              <a:t>vehicle fleet maintenance expenses reduction </a:t>
            </a:r>
            <a:endParaRPr lang="ru-RU" sz="1400" dirty="0">
              <a:solidFill>
                <a:schemeClr val="tx1"/>
              </a:solidFill>
            </a:endParaRPr>
          </a:p>
        </p:txBody>
      </p:sp>
    </p:spTree>
    <p:extLst>
      <p:ext uri="{BB962C8B-B14F-4D97-AF65-F5344CB8AC3E}">
        <p14:creationId xmlns:p14="http://schemas.microsoft.com/office/powerpoint/2010/main" val="2810959034"/>
      </p:ext>
    </p:extLst>
  </p:cSld>
  <p:clrMapOvr>
    <a:masterClrMapping/>
  </p:clrMapOvr>
  <p:transition spd="slow">
    <p:push/>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dirty="0" smtClean="0"/>
              <a:t>Equipment</a:t>
            </a:r>
            <a:r>
              <a:rPr lang="ru-RU" dirty="0" smtClean="0"/>
              <a:t>: </a:t>
            </a:r>
            <a:r>
              <a:rPr lang="en-US" dirty="0" smtClean="0"/>
              <a:t>additional sensors</a:t>
            </a:r>
            <a:endParaRPr lang="ru-RU" dirty="0"/>
          </a:p>
        </p:txBody>
      </p:sp>
      <p:sp>
        <p:nvSpPr>
          <p:cNvPr id="19" name="Прямоугольник 18"/>
          <p:cNvSpPr/>
          <p:nvPr/>
        </p:nvSpPr>
        <p:spPr>
          <a:xfrm>
            <a:off x="2709303" y="1331248"/>
            <a:ext cx="9014433" cy="4154984"/>
          </a:xfrm>
          <a:prstGeom prst="rect">
            <a:avLst/>
          </a:prstGeom>
        </p:spPr>
        <p:txBody>
          <a:bodyPr wrap="square">
            <a:spAutoFit/>
          </a:bodyPr>
          <a:lstStyle/>
          <a:p>
            <a:r>
              <a:rPr lang="en-US" sz="2400" b="1" dirty="0" smtClean="0">
                <a:ea typeface="Tahoma" panose="020B0604030504040204" pitchFamily="34" charset="0"/>
                <a:cs typeface="Tahoma" panose="020B0604030504040204" pitchFamily="34" charset="0"/>
              </a:rPr>
              <a:t>Engine activity sensor</a:t>
            </a:r>
            <a:endParaRPr lang="ru-RU" sz="2400" b="1" dirty="0">
              <a:ea typeface="Tahoma" panose="020B0604030504040204" pitchFamily="34" charset="0"/>
              <a:cs typeface="Tahoma" panose="020B0604030504040204" pitchFamily="34" charset="0"/>
            </a:endParaRPr>
          </a:p>
          <a:p>
            <a:endParaRPr lang="ru-RU" sz="800" dirty="0">
              <a:ea typeface="Tahoma" panose="020B0604030504040204" pitchFamily="34" charset="0"/>
              <a:cs typeface="Tahoma" panose="020B0604030504040204" pitchFamily="34" charset="0"/>
            </a:endParaRPr>
          </a:p>
          <a:p>
            <a:r>
              <a:rPr lang="en-US" sz="2000" dirty="0" smtClean="0"/>
              <a:t>Is designed to control engine</a:t>
            </a:r>
            <a:r>
              <a:rPr lang="ru-RU" sz="2000" dirty="0" smtClean="0"/>
              <a:t> </a:t>
            </a:r>
            <a:r>
              <a:rPr lang="en-US" sz="2000" dirty="0" smtClean="0"/>
              <a:t>speeds in special machinery. Data received from sensors allows to account engines’</a:t>
            </a:r>
            <a:r>
              <a:rPr lang="ru-RU" sz="2000" dirty="0" smtClean="0"/>
              <a:t> </a:t>
            </a:r>
            <a:r>
              <a:rPr lang="en-US" sz="2000" dirty="0" smtClean="0"/>
              <a:t>service life</a:t>
            </a:r>
            <a:r>
              <a:rPr lang="ru-RU" sz="2000" dirty="0"/>
              <a:t> </a:t>
            </a:r>
            <a:r>
              <a:rPr lang="en-US" sz="2000" dirty="0" smtClean="0"/>
              <a:t>accumulation.</a:t>
            </a:r>
            <a:endParaRPr lang="ru-RU" sz="800" b="1" dirty="0">
              <a:ea typeface="Tahoma" panose="020B0604030504040204" pitchFamily="34" charset="0"/>
              <a:cs typeface="Tahoma" panose="020B0604030504040204" pitchFamily="34" charset="0"/>
            </a:endParaRPr>
          </a:p>
          <a:p>
            <a:r>
              <a:rPr lang="en-US" sz="2400" b="1" dirty="0" smtClean="0">
                <a:ea typeface="Tahoma" panose="020B0604030504040204" pitchFamily="34" charset="0"/>
                <a:cs typeface="Tahoma" panose="020B0604030504040204" pitchFamily="34" charset="0"/>
              </a:rPr>
              <a:t>Mechanism position sensor</a:t>
            </a:r>
            <a:endParaRPr lang="ru-RU" sz="2400" b="1" dirty="0" smtClean="0">
              <a:ea typeface="Tahoma" panose="020B0604030504040204" pitchFamily="34" charset="0"/>
              <a:cs typeface="Tahoma" panose="020B0604030504040204" pitchFamily="34" charset="0"/>
            </a:endParaRPr>
          </a:p>
          <a:p>
            <a:endParaRPr lang="ru-RU" sz="800" dirty="0">
              <a:ea typeface="Tahoma" panose="020B0604030504040204" pitchFamily="34" charset="0"/>
              <a:cs typeface="Tahoma" panose="020B0604030504040204" pitchFamily="34" charset="0"/>
            </a:endParaRPr>
          </a:p>
          <a:p>
            <a:r>
              <a:rPr lang="en-US" sz="2000" dirty="0"/>
              <a:t>Is designed to </a:t>
            </a:r>
            <a:r>
              <a:rPr lang="en-US" sz="2000" dirty="0" smtClean="0"/>
              <a:t>control special </a:t>
            </a:r>
            <a:r>
              <a:rPr lang="en-US" sz="2000" dirty="0"/>
              <a:t>machinery</a:t>
            </a:r>
            <a:r>
              <a:rPr lang="ru-RU" sz="2000" dirty="0" smtClean="0"/>
              <a:t>.</a:t>
            </a:r>
            <a:r>
              <a:rPr lang="en-US" sz="2000" dirty="0" smtClean="0"/>
              <a:t> It is installed on a mobile part of a vehicle and registers a fact of activity as well as its position which allows to control the efficiency of machinery’s use and, as a result, reduce expenses on its maintenance.</a:t>
            </a:r>
            <a:r>
              <a:rPr lang="ru-RU" sz="2000" dirty="0" smtClean="0"/>
              <a:t> </a:t>
            </a:r>
            <a:r>
              <a:rPr lang="ru-RU" sz="2000" dirty="0"/>
              <a:t> </a:t>
            </a:r>
          </a:p>
          <a:p>
            <a:endParaRPr lang="ru-RU" sz="800" b="1" dirty="0" smtClean="0">
              <a:ea typeface="Tahoma" panose="020B0604030504040204" pitchFamily="34" charset="0"/>
              <a:cs typeface="Tahoma" panose="020B0604030504040204" pitchFamily="34" charset="0"/>
            </a:endParaRPr>
          </a:p>
          <a:p>
            <a:r>
              <a:rPr lang="en-US" sz="2400" b="1" dirty="0" smtClean="0">
                <a:ea typeface="Tahoma" panose="020B0604030504040204" pitchFamily="34" charset="0"/>
                <a:cs typeface="Tahoma" panose="020B0604030504040204" pitchFamily="34" charset="0"/>
              </a:rPr>
              <a:t>Small movements sensor</a:t>
            </a:r>
            <a:endParaRPr lang="ru-RU" sz="2400" b="1" dirty="0" smtClean="0">
              <a:ea typeface="Tahoma" panose="020B0604030504040204" pitchFamily="34" charset="0"/>
              <a:cs typeface="Tahoma" panose="020B0604030504040204" pitchFamily="34" charset="0"/>
            </a:endParaRPr>
          </a:p>
          <a:p>
            <a:endParaRPr lang="ru-RU" sz="800" dirty="0">
              <a:ea typeface="Tahoma" panose="020B0604030504040204" pitchFamily="34" charset="0"/>
              <a:cs typeface="Tahoma" panose="020B0604030504040204" pitchFamily="34" charset="0"/>
            </a:endParaRPr>
          </a:p>
          <a:p>
            <a:r>
              <a:rPr lang="en-US" sz="2000" dirty="0"/>
              <a:t>Is designed to control special machinery</a:t>
            </a:r>
            <a:r>
              <a:rPr lang="ru-RU" sz="2000" dirty="0" smtClean="0"/>
              <a:t>.</a:t>
            </a:r>
            <a:r>
              <a:rPr lang="en-US" sz="2000" dirty="0"/>
              <a:t> It is installed on </a:t>
            </a:r>
            <a:r>
              <a:rPr lang="en-US" sz="2000" dirty="0" smtClean="0"/>
              <a:t>a vehicle in order to detect small movements that cannot be identified by GPS/GLONASS</a:t>
            </a:r>
            <a:endParaRPr lang="ru-RU" sz="2000" dirty="0"/>
          </a:p>
        </p:txBody>
      </p:sp>
      <p:pic>
        <p:nvPicPr>
          <p:cNvPr id="11" name="Picture 2" descr="http://elab.com.ua/content/images/item/14025.jpg"/>
          <p:cNvPicPr>
            <a:picLocks noChangeAspect="1" noChangeArrowheads="1"/>
          </p:cNvPicPr>
          <p:nvPr/>
        </p:nvPicPr>
        <p:blipFill rotWithShape="1">
          <a:blip r:embed="rId3">
            <a:extLst>
              <a:ext uri="{28A0092B-C50C-407E-A947-70E740481C1C}">
                <a14:useLocalDpi xmlns:a14="http://schemas.microsoft.com/office/drawing/2010/main" val="0"/>
              </a:ext>
            </a:extLst>
          </a:blip>
          <a:srcRect t="9381" b="11804"/>
          <a:stretch/>
        </p:blipFill>
        <p:spPr bwMode="auto">
          <a:xfrm>
            <a:off x="178542" y="4418955"/>
            <a:ext cx="2291358" cy="1805940"/>
          </a:xfrm>
          <a:prstGeom prst="rect">
            <a:avLst/>
          </a:prstGeom>
          <a:noFill/>
          <a:extLst>
            <a:ext uri="{909E8E84-426E-40DD-AFC4-6F175D3DCCD1}">
              <a14:hiddenFill xmlns:a14="http://schemas.microsoft.com/office/drawing/2010/main">
                <a:solidFill>
                  <a:srgbClr val="FFFFFF"/>
                </a:solidFill>
              </a14:hiddenFill>
            </a:ext>
          </a:extLst>
        </p:spPr>
      </p:pic>
      <p:pic>
        <p:nvPicPr>
          <p:cNvPr id="12" name="Рисунок 11"/>
          <p:cNvPicPr>
            <a:picLocks noChangeAspect="1"/>
          </p:cNvPicPr>
          <p:nvPr/>
        </p:nvPicPr>
        <p:blipFill>
          <a:blip r:embed="rId4"/>
          <a:stretch>
            <a:fillRect/>
          </a:stretch>
        </p:blipFill>
        <p:spPr>
          <a:xfrm>
            <a:off x="667230" y="2873094"/>
            <a:ext cx="1313982" cy="1545861"/>
          </a:xfrm>
          <a:prstGeom prst="rect">
            <a:avLst/>
          </a:prstGeom>
        </p:spPr>
      </p:pic>
      <p:pic>
        <p:nvPicPr>
          <p:cNvPr id="20" name="Рисунок 19"/>
          <p:cNvPicPr>
            <a:picLocks noChangeAspect="1"/>
          </p:cNvPicPr>
          <p:nvPr/>
        </p:nvPicPr>
        <p:blipFill>
          <a:blip r:embed="rId5"/>
          <a:stretch>
            <a:fillRect/>
          </a:stretch>
        </p:blipFill>
        <p:spPr>
          <a:xfrm>
            <a:off x="603390" y="1371599"/>
            <a:ext cx="1441663" cy="1029759"/>
          </a:xfrm>
          <a:prstGeom prst="rect">
            <a:avLst/>
          </a:prstGeom>
        </p:spPr>
      </p:pic>
      <p:sp>
        <p:nvSpPr>
          <p:cNvPr id="3" name="Номер слайда 2"/>
          <p:cNvSpPr>
            <a:spLocks noGrp="1"/>
          </p:cNvSpPr>
          <p:nvPr>
            <p:ph type="sldNum" sz="quarter" idx="15"/>
          </p:nvPr>
        </p:nvSpPr>
        <p:spPr/>
        <p:txBody>
          <a:bodyPr/>
          <a:lstStyle/>
          <a:p>
            <a:fld id="{4B481FE3-6342-4E36-9936-0AC64538D440}" type="slidenum">
              <a:rPr lang="ru-RU" smtClean="0"/>
              <a:t>36</a:t>
            </a:fld>
            <a:endParaRPr lang="ru-RU"/>
          </a:p>
        </p:txBody>
      </p:sp>
    </p:spTree>
    <p:extLst>
      <p:ext uri="{BB962C8B-B14F-4D97-AF65-F5344CB8AC3E}">
        <p14:creationId xmlns:p14="http://schemas.microsoft.com/office/powerpoint/2010/main" val="2235126143"/>
      </p:ext>
    </p:extLst>
  </p:cSld>
  <p:clrMapOvr>
    <a:masterClrMapping/>
  </p:clrMapOvr>
  <p:transition spd="slow">
    <p:push/>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ru-RU" dirty="0"/>
              <a:t>«</a:t>
            </a:r>
            <a:r>
              <a:rPr lang="en-US" dirty="0"/>
              <a:t>Fueled machinery’s activity</a:t>
            </a:r>
            <a:r>
              <a:rPr lang="ru-RU" dirty="0"/>
              <a:t> </a:t>
            </a:r>
            <a:r>
              <a:rPr lang="en-US" dirty="0"/>
              <a:t>modes</a:t>
            </a:r>
            <a:r>
              <a:rPr lang="ru-RU" dirty="0"/>
              <a:t>»</a:t>
            </a:r>
            <a:r>
              <a:rPr lang="en-US" dirty="0"/>
              <a:t> report</a:t>
            </a:r>
            <a:endParaRPr lang="ru-RU" dirty="0"/>
          </a:p>
        </p:txBody>
      </p:sp>
      <p:grpSp>
        <p:nvGrpSpPr>
          <p:cNvPr id="18" name="Группа 17"/>
          <p:cNvGrpSpPr/>
          <p:nvPr/>
        </p:nvGrpSpPr>
        <p:grpSpPr>
          <a:xfrm>
            <a:off x="271599" y="1164111"/>
            <a:ext cx="11236573" cy="5021655"/>
            <a:chOff x="335359" y="1004719"/>
            <a:chExt cx="11236573" cy="5021655"/>
          </a:xfrm>
        </p:grpSpPr>
        <p:pic>
          <p:nvPicPr>
            <p:cNvPr id="21" name="Рисунок 20"/>
            <p:cNvPicPr>
              <a:picLocks noChangeAspect="1"/>
            </p:cNvPicPr>
            <p:nvPr/>
          </p:nvPicPr>
          <p:blipFill>
            <a:blip r:embed="rId2"/>
            <a:stretch>
              <a:fillRect/>
            </a:stretch>
          </p:blipFill>
          <p:spPr>
            <a:xfrm>
              <a:off x="335359" y="1004719"/>
              <a:ext cx="5645111" cy="5021655"/>
            </a:xfrm>
            <a:prstGeom prst="rect">
              <a:avLst/>
            </a:prstGeom>
          </p:spPr>
        </p:pic>
        <p:pic>
          <p:nvPicPr>
            <p:cNvPr id="22" name="Рисунок 21"/>
            <p:cNvPicPr>
              <a:picLocks noChangeAspect="1"/>
            </p:cNvPicPr>
            <p:nvPr/>
          </p:nvPicPr>
          <p:blipFill>
            <a:blip r:embed="rId3"/>
            <a:stretch>
              <a:fillRect/>
            </a:stretch>
          </p:blipFill>
          <p:spPr>
            <a:xfrm>
              <a:off x="6209357" y="4005064"/>
              <a:ext cx="5362575" cy="1619250"/>
            </a:xfrm>
            <a:prstGeom prst="rect">
              <a:avLst/>
            </a:prstGeom>
          </p:spPr>
        </p:pic>
      </p:grpSp>
      <p:sp>
        <p:nvSpPr>
          <p:cNvPr id="3" name="Номер слайда 2"/>
          <p:cNvSpPr>
            <a:spLocks noGrp="1"/>
          </p:cNvSpPr>
          <p:nvPr>
            <p:ph type="sldNum" sz="quarter" idx="15"/>
          </p:nvPr>
        </p:nvSpPr>
        <p:spPr/>
        <p:txBody>
          <a:bodyPr/>
          <a:lstStyle/>
          <a:p>
            <a:fld id="{4B481FE3-6342-4E36-9936-0AC64538D440}" type="slidenum">
              <a:rPr lang="ru-RU" smtClean="0"/>
              <a:t>37</a:t>
            </a:fld>
            <a:endParaRPr lang="ru-RU"/>
          </a:p>
        </p:txBody>
      </p:sp>
      <p:sp>
        <p:nvSpPr>
          <p:cNvPr id="17" name="Объект 1"/>
          <p:cNvSpPr txBox="1">
            <a:spLocks/>
          </p:cNvSpPr>
          <p:nvPr/>
        </p:nvSpPr>
        <p:spPr bwMode="auto">
          <a:xfrm>
            <a:off x="6145597" y="1624204"/>
            <a:ext cx="5760640" cy="315670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891" indent="-342891" algn="l" rtl="0" eaLnBrk="1" fontAlgn="base" hangingPunct="1">
              <a:spcBef>
                <a:spcPct val="20000"/>
              </a:spcBef>
              <a:spcAft>
                <a:spcPct val="0"/>
              </a:spcAft>
              <a:buClr>
                <a:srgbClr val="009BC6"/>
              </a:buClr>
              <a:buFont typeface="Wingdings" panose="05000000000000000000" pitchFamily="2" charset="2"/>
              <a:buChar char="q"/>
              <a:defRPr sz="32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742932" indent="-285744" algn="l" rtl="0" eaLnBrk="1" fontAlgn="base" hangingPunct="1">
              <a:spcBef>
                <a:spcPct val="20000"/>
              </a:spcBef>
              <a:spcAft>
                <a:spcPct val="0"/>
              </a:spcAft>
              <a:buClr>
                <a:srgbClr val="009BC6"/>
              </a:buClr>
              <a:buFont typeface="Wingdings" panose="05000000000000000000" pitchFamily="2" charset="2"/>
              <a:buChar char="Ø"/>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142971" indent="-228594" algn="l" rtl="0" eaLnBrk="1" fontAlgn="base" hangingPunct="1">
              <a:spcBef>
                <a:spcPct val="20000"/>
              </a:spcBef>
              <a:spcAft>
                <a:spcPct val="0"/>
              </a:spcAft>
              <a:buClr>
                <a:srgbClr val="009BC6"/>
              </a:buClr>
              <a:buFont typeface="Wingdings" panose="05000000000000000000" pitchFamily="2" charset="2"/>
              <a:buChar char="q"/>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600160" indent="-228594" algn="l" rtl="0" eaLnBrk="1" fontAlgn="base" hangingPunct="1">
              <a:spcBef>
                <a:spcPct val="20000"/>
              </a:spcBef>
              <a:spcAft>
                <a:spcPct val="0"/>
              </a:spcAft>
              <a:buClr>
                <a:srgbClr val="009BC6"/>
              </a:buClr>
              <a:buFont typeface="Wingdings" panose="05000000000000000000" pitchFamily="2" charset="2"/>
              <a:buChar char="q"/>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057349" indent="-228594" algn="l" rtl="0" eaLnBrk="1" fontAlgn="base" hangingPunct="1">
              <a:spcBef>
                <a:spcPct val="20000"/>
              </a:spcBef>
              <a:spcAft>
                <a:spcPct val="0"/>
              </a:spcAft>
              <a:buClr>
                <a:srgbClr val="009BC6"/>
              </a:buClr>
              <a:buFont typeface="Wingdings" panose="05000000000000000000" pitchFamily="2" charset="2"/>
              <a:buChar char="q"/>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indent="-360000">
              <a:buBlip>
                <a:blip r:embed="rId4"/>
              </a:buBlip>
            </a:pPr>
            <a:r>
              <a:rPr lang="en-US" sz="2000" dirty="0" smtClean="0"/>
              <a:t>Engine activity modes diagram</a:t>
            </a:r>
          </a:p>
          <a:p>
            <a:pPr marL="0" indent="0">
              <a:buNone/>
            </a:pPr>
            <a:endParaRPr lang="ru-RU" sz="2000" dirty="0"/>
          </a:p>
          <a:p>
            <a:pPr marL="342900" indent="-360000">
              <a:buBlip>
                <a:blip r:embed="rId4"/>
              </a:buBlip>
            </a:pPr>
            <a:r>
              <a:rPr lang="en-US" sz="2000" dirty="0" smtClean="0"/>
              <a:t>Driver’s </a:t>
            </a:r>
            <a:r>
              <a:rPr lang="en-US" sz="2000" dirty="0"/>
              <a:t>activity modes diagram</a:t>
            </a:r>
          </a:p>
          <a:p>
            <a:pPr marL="0" indent="0">
              <a:buNone/>
            </a:pPr>
            <a:endParaRPr lang="ru-RU" sz="2000" dirty="0"/>
          </a:p>
          <a:p>
            <a:pPr marL="342900" indent="-360000">
              <a:buBlip>
                <a:blip r:embed="rId4"/>
              </a:buBlip>
            </a:pPr>
            <a:r>
              <a:rPr lang="en-US" sz="2000" dirty="0" smtClean="0"/>
              <a:t>Detailed description of each </a:t>
            </a:r>
            <a:r>
              <a:rPr lang="en-US" sz="2000" dirty="0" err="1" smtClean="0"/>
              <a:t>motoperiod</a:t>
            </a:r>
            <a:endParaRPr lang="ru-RU" sz="2000" dirty="0"/>
          </a:p>
        </p:txBody>
      </p:sp>
    </p:spTree>
    <p:extLst>
      <p:ext uri="{BB962C8B-B14F-4D97-AF65-F5344CB8AC3E}">
        <p14:creationId xmlns:p14="http://schemas.microsoft.com/office/powerpoint/2010/main" val="2978980891"/>
      </p:ext>
    </p:extLst>
  </p:cSld>
  <p:clrMapOvr>
    <a:masterClrMapping/>
  </p:clrMapOvr>
  <p:transition spd="slow">
    <p:push/>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normAutofit/>
          </a:bodyPr>
          <a:lstStyle/>
          <a:p>
            <a:r>
              <a:rPr lang="ru-RU" dirty="0" smtClean="0"/>
              <a:t>«</a:t>
            </a:r>
            <a:r>
              <a:rPr lang="en-US" dirty="0" smtClean="0"/>
              <a:t>Fueled machinery’s activity</a:t>
            </a:r>
            <a:r>
              <a:rPr lang="ru-RU" dirty="0" smtClean="0"/>
              <a:t> </a:t>
            </a:r>
            <a:r>
              <a:rPr lang="en-US" dirty="0" smtClean="0"/>
              <a:t>modes</a:t>
            </a:r>
            <a:r>
              <a:rPr lang="ru-RU" dirty="0" smtClean="0"/>
              <a:t>»</a:t>
            </a:r>
            <a:r>
              <a:rPr lang="en-US" dirty="0" smtClean="0"/>
              <a:t> report</a:t>
            </a:r>
            <a:endParaRPr lang="ru-RU" dirty="0"/>
          </a:p>
        </p:txBody>
      </p:sp>
      <p:pic>
        <p:nvPicPr>
          <p:cNvPr id="15" name="Рисунок 14"/>
          <p:cNvPicPr>
            <a:picLocks noChangeAspect="1"/>
          </p:cNvPicPr>
          <p:nvPr/>
        </p:nvPicPr>
        <p:blipFill>
          <a:blip r:embed="rId2"/>
          <a:stretch>
            <a:fillRect/>
          </a:stretch>
        </p:blipFill>
        <p:spPr>
          <a:xfrm>
            <a:off x="324137" y="1198764"/>
            <a:ext cx="6648163" cy="4980078"/>
          </a:xfrm>
          <a:prstGeom prst="rect">
            <a:avLst/>
          </a:prstGeom>
        </p:spPr>
      </p:pic>
      <p:sp>
        <p:nvSpPr>
          <p:cNvPr id="16" name="Объект 1"/>
          <p:cNvSpPr txBox="1">
            <a:spLocks/>
          </p:cNvSpPr>
          <p:nvPr/>
        </p:nvSpPr>
        <p:spPr>
          <a:xfrm>
            <a:off x="7449409" y="1361152"/>
            <a:ext cx="4190256" cy="4685606"/>
          </a:xfrm>
          <a:prstGeom prst="rect">
            <a:avLst/>
          </a:prstGeom>
        </p:spPr>
        <p:txBody>
          <a:bodyPr/>
          <a:lstStyle>
            <a:lvl1pPr marL="228600" indent="-228600" algn="l" defTabSz="914400" rtl="0" eaLnBrk="1" latinLnBrk="0" hangingPunct="1">
              <a:lnSpc>
                <a:spcPct val="90000"/>
              </a:lnSpc>
              <a:spcBef>
                <a:spcPts val="1000"/>
              </a:spcBef>
              <a:buFontTx/>
              <a:buBlip>
                <a:blip r:embed="rId3"/>
              </a:buBlip>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685800" indent="-228600" algn="l" defTabSz="914400" rtl="0" eaLnBrk="1" latinLnBrk="0" hangingPunct="1">
              <a:lnSpc>
                <a:spcPct val="90000"/>
              </a:lnSpc>
              <a:spcBef>
                <a:spcPts val="500"/>
              </a:spcBef>
              <a:buFontTx/>
              <a:buBlip>
                <a:blip r:embed="rId4"/>
              </a:buBlip>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143000" indent="-228600" algn="l" defTabSz="914400" rtl="0" eaLnBrk="1" latinLnBrk="0" hangingPunct="1">
              <a:lnSpc>
                <a:spcPct val="90000"/>
              </a:lnSpc>
              <a:spcBef>
                <a:spcPts val="500"/>
              </a:spcBef>
              <a:buFont typeface="Tahoma" panose="020B0604030504040204" pitchFamily="34" charset="0"/>
              <a:buChar char="-"/>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600200" indent="-228600" algn="l" defTabSz="914400" rtl="0" eaLnBrk="1" latinLnBrk="0" hangingPunct="1">
              <a:lnSpc>
                <a:spcPct val="90000"/>
              </a:lnSpc>
              <a:spcBef>
                <a:spcPts val="500"/>
              </a:spcBef>
              <a:buFont typeface="Tahoma" panose="020B0604030504040204" pitchFamily="34" charset="0"/>
              <a:buChar char="-"/>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057400" indent="-228600" algn="l" defTabSz="914400" rtl="0" eaLnBrk="1" latinLnBrk="0" hangingPunct="1">
              <a:lnSpc>
                <a:spcPct val="90000"/>
              </a:lnSpc>
              <a:spcBef>
                <a:spcPts val="500"/>
              </a:spcBef>
              <a:buFont typeface="Tahoma" panose="020B0604030504040204" pitchFamily="34" charset="0"/>
              <a:buChar char="-"/>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60000">
              <a:buClr>
                <a:srgbClr val="009BC6"/>
              </a:buClr>
            </a:pPr>
            <a:r>
              <a:rPr lang="en-US" sz="2000" dirty="0" smtClean="0"/>
              <a:t>Detailed summary on machinery’s operating modes</a:t>
            </a:r>
          </a:p>
          <a:p>
            <a:pPr marL="0" indent="0">
              <a:buClr>
                <a:srgbClr val="009BC6"/>
              </a:buClr>
              <a:buNone/>
            </a:pPr>
            <a:endParaRPr lang="ru-RU" sz="2000" dirty="0"/>
          </a:p>
          <a:p>
            <a:pPr marL="342900" indent="-360000">
              <a:buClr>
                <a:srgbClr val="009BC6"/>
              </a:buClr>
            </a:pPr>
            <a:r>
              <a:rPr lang="en-US" sz="2000" dirty="0" smtClean="0"/>
              <a:t>Data on fuel consumption under pressure and at idle speed</a:t>
            </a:r>
            <a:endParaRPr lang="ru-RU" sz="2000" dirty="0"/>
          </a:p>
          <a:p>
            <a:pPr marL="342900" indent="-360000">
              <a:buClr>
                <a:srgbClr val="009BC6"/>
              </a:buClr>
            </a:pPr>
            <a:r>
              <a:rPr lang="en-US" sz="2000" dirty="0" smtClean="0"/>
              <a:t>Volumes of fuelings and discharges</a:t>
            </a:r>
            <a:endParaRPr lang="ru-RU" sz="2000" dirty="0"/>
          </a:p>
          <a:p>
            <a:pPr marL="342900" indent="-360000">
              <a:buClr>
                <a:srgbClr val="009BC6"/>
              </a:buClr>
            </a:pPr>
            <a:r>
              <a:rPr lang="en-US" sz="2000" dirty="0" smtClean="0"/>
              <a:t>Driver’s operation period</a:t>
            </a:r>
            <a:endParaRPr lang="ru-RU" sz="2000" dirty="0" smtClean="0"/>
          </a:p>
        </p:txBody>
      </p:sp>
      <p:sp>
        <p:nvSpPr>
          <p:cNvPr id="3" name="Номер слайда 2"/>
          <p:cNvSpPr>
            <a:spLocks noGrp="1"/>
          </p:cNvSpPr>
          <p:nvPr>
            <p:ph type="sldNum" sz="quarter" idx="15"/>
          </p:nvPr>
        </p:nvSpPr>
        <p:spPr/>
        <p:txBody>
          <a:bodyPr/>
          <a:lstStyle/>
          <a:p>
            <a:fld id="{4B481FE3-6342-4E36-9936-0AC64538D440}" type="slidenum">
              <a:rPr lang="ru-RU" smtClean="0"/>
              <a:t>38</a:t>
            </a:fld>
            <a:endParaRPr lang="ru-RU" dirty="0"/>
          </a:p>
        </p:txBody>
      </p:sp>
    </p:spTree>
    <p:extLst>
      <p:ext uri="{BB962C8B-B14F-4D97-AF65-F5344CB8AC3E}">
        <p14:creationId xmlns:p14="http://schemas.microsoft.com/office/powerpoint/2010/main" val="1511846810"/>
      </p:ext>
    </p:extLst>
  </p:cSld>
  <p:clrMapOvr>
    <a:masterClrMapping/>
  </p:clrMapOvr>
  <p:transition spd="slow">
    <p:push/>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30830" y="1212382"/>
            <a:ext cx="10279180" cy="1907804"/>
          </a:xfrm>
        </p:spPr>
        <p:txBody>
          <a:bodyPr>
            <a:noAutofit/>
          </a:bodyPr>
          <a:lstStyle/>
          <a:p>
            <a:r>
              <a:rPr lang="en-US" dirty="0" smtClean="0"/>
              <a:t>How does my </a:t>
            </a:r>
            <a:r>
              <a:rPr lang="en-US" dirty="0" err="1" smtClean="0"/>
              <a:t>fueler</a:t>
            </a:r>
            <a:r>
              <a:rPr lang="en-US" dirty="0" smtClean="0"/>
              <a:t> operate</a:t>
            </a:r>
            <a:r>
              <a:rPr lang="ru-RU" dirty="0" smtClean="0"/>
              <a:t>?</a:t>
            </a:r>
            <a:endParaRPr lang="ru-RU" dirty="0"/>
          </a:p>
        </p:txBody>
      </p:sp>
      <p:sp>
        <p:nvSpPr>
          <p:cNvPr id="3" name="Подзаголовок 2"/>
          <p:cNvSpPr>
            <a:spLocks noGrp="1"/>
          </p:cNvSpPr>
          <p:nvPr>
            <p:ph type="subTitle" idx="1"/>
          </p:nvPr>
        </p:nvSpPr>
        <p:spPr>
          <a:xfrm>
            <a:off x="1230830" y="3255340"/>
            <a:ext cx="6188644" cy="541452"/>
          </a:xfrm>
        </p:spPr>
        <p:txBody>
          <a:bodyPr>
            <a:normAutofit/>
          </a:bodyPr>
          <a:lstStyle/>
          <a:p>
            <a:r>
              <a:rPr lang="en-US" b="1" dirty="0" smtClean="0"/>
              <a:t>Solution</a:t>
            </a:r>
            <a:r>
              <a:rPr lang="ru-RU" b="1" dirty="0" smtClean="0"/>
              <a:t>: </a:t>
            </a:r>
            <a:r>
              <a:rPr lang="en-US" dirty="0" err="1" smtClean="0"/>
              <a:t>Fueler</a:t>
            </a:r>
            <a:r>
              <a:rPr lang="en-US" dirty="0" smtClean="0"/>
              <a:t> control</a:t>
            </a:r>
            <a:endParaRPr lang="ru-RU" dirty="0"/>
          </a:p>
        </p:txBody>
      </p:sp>
      <p:sp>
        <p:nvSpPr>
          <p:cNvPr id="5" name="Номер слайда 4"/>
          <p:cNvSpPr>
            <a:spLocks noGrp="1"/>
          </p:cNvSpPr>
          <p:nvPr>
            <p:ph type="sldNum" sz="quarter" idx="11"/>
          </p:nvPr>
        </p:nvSpPr>
        <p:spPr/>
        <p:txBody>
          <a:bodyPr/>
          <a:lstStyle/>
          <a:p>
            <a:fld id="{4B481FE3-6342-4E36-9936-0AC64538D440}" type="slidenum">
              <a:rPr lang="ru-RU" smtClean="0"/>
              <a:t>39</a:t>
            </a:fld>
            <a:endParaRPr lang="ru-RU"/>
          </a:p>
        </p:txBody>
      </p:sp>
    </p:spTree>
    <p:extLst>
      <p:ext uri="{BB962C8B-B14F-4D97-AF65-F5344CB8AC3E}">
        <p14:creationId xmlns:p14="http://schemas.microsoft.com/office/powerpoint/2010/main" val="2221898934"/>
      </p:ext>
    </p:extLst>
  </p:cSld>
  <p:clrMapOvr>
    <a:masterClrMapping/>
  </p:clrMapOvr>
  <p:transition spd="slow">
    <p:push dir="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dirty="0" smtClean="0"/>
              <a:t>Solution’s capacities</a:t>
            </a:r>
            <a:endParaRPr lang="ru-RU" dirty="0"/>
          </a:p>
        </p:txBody>
      </p:sp>
      <p:pic>
        <p:nvPicPr>
          <p:cNvPr id="13" name="Picture 2" descr="http://scout-gps.ru.opt-images.1c-bitrix-cdn.ru/bitrix/templates/landing_refueller_nobody/images/car4.png?144007054257849"/>
          <p:cNvPicPr>
            <a:picLocks noChangeAspect="1" noChangeArrowheads="1"/>
          </p:cNvPicPr>
          <p:nvPr/>
        </p:nvPicPr>
        <p:blipFill rotWithShape="1">
          <a:blip r:embed="rId2">
            <a:extLst>
              <a:ext uri="{28A0092B-C50C-407E-A947-70E740481C1C}">
                <a14:useLocalDpi xmlns:a14="http://schemas.microsoft.com/office/drawing/2010/main" val="0"/>
              </a:ext>
            </a:extLst>
          </a:blip>
          <a:srcRect t="-1" b="-81"/>
          <a:stretch/>
        </p:blipFill>
        <p:spPr bwMode="auto">
          <a:xfrm>
            <a:off x="6729680" y="1280611"/>
            <a:ext cx="4717404" cy="4999873"/>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359346" y="2120064"/>
            <a:ext cx="5032019" cy="1938992"/>
          </a:xfrm>
          <a:prstGeom prst="rect">
            <a:avLst/>
          </a:prstGeom>
          <a:noFill/>
        </p:spPr>
        <p:txBody>
          <a:bodyPr wrap="none" rtlCol="0">
            <a:spAutoFit/>
          </a:bodyPr>
          <a:lstStyle/>
          <a:p>
            <a:pPr marL="342900" indent="-360000">
              <a:lnSpc>
                <a:spcPct val="150000"/>
              </a:lnSpc>
              <a:buClr>
                <a:srgbClr val="009BC6"/>
              </a:buClr>
              <a:buBlip>
                <a:blip r:embed="rId3"/>
              </a:buBlip>
            </a:pPr>
            <a:r>
              <a:rPr lang="en-US" sz="2000" dirty="0" smtClean="0">
                <a:latin typeface="Tahoma" panose="020B0604030504040204" pitchFamily="34" charset="0"/>
                <a:ea typeface="Tahoma" panose="020B0604030504040204" pitchFamily="34" charset="0"/>
                <a:cs typeface="Tahoma" panose="020B0604030504040204" pitchFamily="34" charset="0"/>
              </a:rPr>
              <a:t>location and transport activity control</a:t>
            </a:r>
            <a:endParaRPr lang="ru-RU" sz="2000" dirty="0" smtClean="0">
              <a:latin typeface="Tahoma" panose="020B0604030504040204" pitchFamily="34" charset="0"/>
              <a:ea typeface="Tahoma" panose="020B0604030504040204" pitchFamily="34" charset="0"/>
              <a:cs typeface="Tahoma" panose="020B0604030504040204" pitchFamily="34" charset="0"/>
            </a:endParaRPr>
          </a:p>
          <a:p>
            <a:pPr marL="342900" indent="-360000">
              <a:lnSpc>
                <a:spcPct val="150000"/>
              </a:lnSpc>
              <a:buClr>
                <a:srgbClr val="009BC6"/>
              </a:buClr>
              <a:buBlip>
                <a:blip r:embed="rId3"/>
              </a:buBlip>
            </a:pPr>
            <a:r>
              <a:rPr lang="en-US" sz="2000" dirty="0" smtClean="0">
                <a:latin typeface="Tahoma" panose="020B0604030504040204" pitchFamily="34" charset="0"/>
                <a:ea typeface="Tahoma" panose="020B0604030504040204" pitchFamily="34" charset="0"/>
                <a:cs typeface="Tahoma" panose="020B0604030504040204" pitchFamily="34" charset="0"/>
              </a:rPr>
              <a:t>ATZ tank fueling/discharge</a:t>
            </a:r>
          </a:p>
          <a:p>
            <a:pPr marL="342900" indent="-360000">
              <a:lnSpc>
                <a:spcPct val="150000"/>
              </a:lnSpc>
              <a:buClr>
                <a:srgbClr val="009BC6"/>
              </a:buClr>
              <a:buBlip>
                <a:blip r:embed="rId3"/>
              </a:buBlip>
            </a:pPr>
            <a:r>
              <a:rPr lang="en-US" sz="2000" dirty="0" smtClean="0">
                <a:latin typeface="Tahoma" panose="020B0604030504040204" pitchFamily="34" charset="0"/>
                <a:ea typeface="Tahoma" panose="020B0604030504040204" pitchFamily="34" charset="0"/>
                <a:cs typeface="Tahoma" panose="020B0604030504040204" pitchFamily="34" charset="0"/>
              </a:rPr>
              <a:t>fuel </a:t>
            </a:r>
            <a:r>
              <a:rPr lang="en-US" sz="2000" dirty="0" err="1" smtClean="0">
                <a:latin typeface="Tahoma" panose="020B0604030504040204" pitchFamily="34" charset="0"/>
                <a:ea typeface="Tahoma" panose="020B0604030504040204" pitchFamily="34" charset="0"/>
                <a:cs typeface="Tahoma" panose="020B0604030504040204" pitchFamily="34" charset="0"/>
              </a:rPr>
              <a:t>unloadings</a:t>
            </a:r>
            <a:r>
              <a:rPr lang="en-US" sz="2000" dirty="0" smtClean="0">
                <a:latin typeface="Tahoma" panose="020B0604030504040204" pitchFamily="34" charset="0"/>
                <a:ea typeface="Tahoma" panose="020B0604030504040204" pitchFamily="34" charset="0"/>
                <a:cs typeface="Tahoma" panose="020B0604030504040204" pitchFamily="34" charset="0"/>
              </a:rPr>
              <a:t> via driver’s card control</a:t>
            </a:r>
          </a:p>
          <a:p>
            <a:pPr marL="342900" indent="-360000">
              <a:lnSpc>
                <a:spcPct val="150000"/>
              </a:lnSpc>
              <a:buClr>
                <a:srgbClr val="009BC6"/>
              </a:buClr>
              <a:buBlip>
                <a:blip r:embed="rId3"/>
              </a:buBlip>
            </a:pPr>
            <a:r>
              <a:rPr lang="en-US" sz="2000" dirty="0" smtClean="0">
                <a:latin typeface="Tahoma" panose="020B0604030504040204" pitchFamily="34" charset="0"/>
                <a:ea typeface="Tahoma" panose="020B0604030504040204" pitchFamily="34" charset="0"/>
                <a:cs typeface="Tahoma" panose="020B0604030504040204" pitchFamily="34" charset="0"/>
              </a:rPr>
              <a:t>fuel </a:t>
            </a:r>
            <a:r>
              <a:rPr lang="en-US" sz="2000" dirty="0" err="1">
                <a:latin typeface="Tahoma" panose="020B0604030504040204" pitchFamily="34" charset="0"/>
                <a:ea typeface="Tahoma" panose="020B0604030504040204" pitchFamily="34" charset="0"/>
                <a:cs typeface="Tahoma" panose="020B0604030504040204" pitchFamily="34" charset="0"/>
              </a:rPr>
              <a:t>unloadings</a:t>
            </a:r>
            <a:r>
              <a:rPr lang="en-US" sz="2000" dirty="0">
                <a:latin typeface="Tahoma" panose="020B0604030504040204" pitchFamily="34" charset="0"/>
                <a:ea typeface="Tahoma" panose="020B0604030504040204" pitchFamily="34" charset="0"/>
                <a:cs typeface="Tahoma" panose="020B0604030504040204" pitchFamily="34" charset="0"/>
              </a:rPr>
              <a:t> via </a:t>
            </a:r>
            <a:r>
              <a:rPr lang="en-US" sz="2000" dirty="0" err="1" smtClean="0">
                <a:latin typeface="Tahoma" panose="020B0604030504040204" pitchFamily="34" charset="0"/>
                <a:ea typeface="Tahoma" panose="020B0604030504040204" pitchFamily="34" charset="0"/>
                <a:cs typeface="Tahoma" panose="020B0604030504040204" pitchFamily="34" charset="0"/>
              </a:rPr>
              <a:t>fueler’s</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a:latin typeface="Tahoma" panose="020B0604030504040204" pitchFamily="34" charset="0"/>
                <a:ea typeface="Tahoma" panose="020B0604030504040204" pitchFamily="34" charset="0"/>
                <a:cs typeface="Tahoma" panose="020B0604030504040204" pitchFamily="34" charset="0"/>
              </a:rPr>
              <a:t>card control</a:t>
            </a:r>
          </a:p>
        </p:txBody>
      </p:sp>
      <p:sp>
        <p:nvSpPr>
          <p:cNvPr id="3" name="Номер слайда 2"/>
          <p:cNvSpPr>
            <a:spLocks noGrp="1"/>
          </p:cNvSpPr>
          <p:nvPr>
            <p:ph type="sldNum" sz="quarter" idx="15"/>
          </p:nvPr>
        </p:nvSpPr>
        <p:spPr/>
        <p:txBody>
          <a:bodyPr/>
          <a:lstStyle/>
          <a:p>
            <a:fld id="{4B481FE3-6342-4E36-9936-0AC64538D440}" type="slidenum">
              <a:rPr lang="ru-RU" smtClean="0"/>
              <a:t>40</a:t>
            </a:fld>
            <a:endParaRPr lang="ru-RU"/>
          </a:p>
        </p:txBody>
      </p:sp>
      <p:sp>
        <p:nvSpPr>
          <p:cNvPr id="7" name="Прямоугольник 6"/>
          <p:cNvSpPr/>
          <p:nvPr/>
        </p:nvSpPr>
        <p:spPr>
          <a:xfrm>
            <a:off x="8056825" y="1276186"/>
            <a:ext cx="1515800" cy="438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err="1" smtClean="0">
                <a:solidFill>
                  <a:schemeClr val="tx1"/>
                </a:solidFill>
              </a:rPr>
              <a:t>Fueler’s</a:t>
            </a:r>
            <a:r>
              <a:rPr lang="en-US" sz="1200" dirty="0" smtClean="0">
                <a:solidFill>
                  <a:schemeClr val="tx1"/>
                </a:solidFill>
              </a:rPr>
              <a:t> card reader</a:t>
            </a:r>
            <a:endParaRPr lang="ru-RU" sz="1200" dirty="0">
              <a:solidFill>
                <a:schemeClr val="tx1"/>
              </a:solidFill>
            </a:endParaRPr>
          </a:p>
        </p:txBody>
      </p:sp>
      <p:sp>
        <p:nvSpPr>
          <p:cNvPr id="9" name="Прямоугольник 8"/>
          <p:cNvSpPr/>
          <p:nvPr/>
        </p:nvSpPr>
        <p:spPr>
          <a:xfrm>
            <a:off x="8056826" y="1684131"/>
            <a:ext cx="1658674" cy="6045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err="1" smtClean="0">
                <a:solidFill>
                  <a:schemeClr val="tx1"/>
                </a:solidFill>
              </a:rPr>
              <a:t>Unloadings</a:t>
            </a:r>
            <a:r>
              <a:rPr lang="en-US" sz="1200" dirty="0" smtClean="0">
                <a:solidFill>
                  <a:schemeClr val="tx1"/>
                </a:solidFill>
              </a:rPr>
              <a:t> locking relay</a:t>
            </a:r>
            <a:endParaRPr lang="ru-RU" sz="1200" dirty="0">
              <a:solidFill>
                <a:schemeClr val="tx1"/>
              </a:solidFill>
            </a:endParaRPr>
          </a:p>
        </p:txBody>
      </p:sp>
      <p:sp>
        <p:nvSpPr>
          <p:cNvPr id="10" name="Прямоугольник 9"/>
          <p:cNvSpPr/>
          <p:nvPr/>
        </p:nvSpPr>
        <p:spPr>
          <a:xfrm>
            <a:off x="10374007" y="1193057"/>
            <a:ext cx="1073077" cy="6045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err="1" smtClean="0">
                <a:solidFill>
                  <a:schemeClr val="tx1"/>
                </a:solidFill>
              </a:rPr>
              <a:t>Fueler’s</a:t>
            </a:r>
            <a:r>
              <a:rPr lang="en-US" sz="1200" dirty="0" smtClean="0">
                <a:solidFill>
                  <a:schemeClr val="tx1"/>
                </a:solidFill>
              </a:rPr>
              <a:t> card</a:t>
            </a:r>
            <a:endParaRPr lang="ru-RU" sz="1200" dirty="0">
              <a:solidFill>
                <a:schemeClr val="tx1"/>
              </a:solidFill>
            </a:endParaRPr>
          </a:p>
        </p:txBody>
      </p:sp>
      <p:sp>
        <p:nvSpPr>
          <p:cNvPr id="11" name="Прямоугольник 10"/>
          <p:cNvSpPr/>
          <p:nvPr/>
        </p:nvSpPr>
        <p:spPr>
          <a:xfrm>
            <a:off x="10403330" y="1939129"/>
            <a:ext cx="826645" cy="4096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chemeClr val="tx1"/>
                </a:solidFill>
              </a:rPr>
              <a:t>Driver’s card</a:t>
            </a:r>
            <a:endParaRPr lang="ru-RU" sz="1200" dirty="0">
              <a:solidFill>
                <a:schemeClr val="tx1"/>
              </a:solidFill>
            </a:endParaRPr>
          </a:p>
        </p:txBody>
      </p:sp>
      <p:sp>
        <p:nvSpPr>
          <p:cNvPr id="12" name="Прямоугольник 11"/>
          <p:cNvSpPr/>
          <p:nvPr/>
        </p:nvSpPr>
        <p:spPr>
          <a:xfrm>
            <a:off x="7158038" y="4057220"/>
            <a:ext cx="1421154" cy="454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chemeClr val="tx1"/>
                </a:solidFill>
              </a:rPr>
              <a:t>Fuel loading meter</a:t>
            </a:r>
            <a:endParaRPr lang="ru-RU" sz="1200" dirty="0">
              <a:solidFill>
                <a:schemeClr val="tx1"/>
              </a:solidFill>
            </a:endParaRPr>
          </a:p>
        </p:txBody>
      </p:sp>
      <p:sp>
        <p:nvSpPr>
          <p:cNvPr id="15" name="Прямоугольник 14"/>
          <p:cNvSpPr/>
          <p:nvPr/>
        </p:nvSpPr>
        <p:spPr>
          <a:xfrm>
            <a:off x="9302561" y="4057220"/>
            <a:ext cx="1421154" cy="454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chemeClr val="tx1"/>
                </a:solidFill>
              </a:rPr>
              <a:t>Driver’s card reader</a:t>
            </a:r>
            <a:endParaRPr lang="ru-RU" sz="1200" dirty="0">
              <a:solidFill>
                <a:schemeClr val="tx1"/>
              </a:solidFill>
            </a:endParaRPr>
          </a:p>
        </p:txBody>
      </p:sp>
      <p:sp>
        <p:nvSpPr>
          <p:cNvPr id="16" name="Прямоугольник 15"/>
          <p:cNvSpPr/>
          <p:nvPr/>
        </p:nvSpPr>
        <p:spPr>
          <a:xfrm>
            <a:off x="7667228" y="5913288"/>
            <a:ext cx="1421154" cy="454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chemeClr val="tx1"/>
                </a:solidFill>
              </a:rPr>
              <a:t>Driver’s card reader</a:t>
            </a:r>
            <a:endParaRPr lang="ru-RU" sz="1200" dirty="0">
              <a:solidFill>
                <a:schemeClr val="tx1"/>
              </a:solidFill>
            </a:endParaRPr>
          </a:p>
        </p:txBody>
      </p:sp>
      <p:sp>
        <p:nvSpPr>
          <p:cNvPr id="17" name="Прямоугольник 16"/>
          <p:cNvSpPr/>
          <p:nvPr/>
        </p:nvSpPr>
        <p:spPr>
          <a:xfrm>
            <a:off x="10094100" y="5913288"/>
            <a:ext cx="1421154" cy="454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chemeClr val="tx1"/>
                </a:solidFill>
              </a:rPr>
              <a:t>Driver’s card reader</a:t>
            </a:r>
            <a:endParaRPr lang="ru-RU" sz="1200" dirty="0">
              <a:solidFill>
                <a:schemeClr val="tx1"/>
              </a:solidFill>
            </a:endParaRPr>
          </a:p>
        </p:txBody>
      </p:sp>
    </p:spTree>
    <p:extLst>
      <p:ext uri="{BB962C8B-B14F-4D97-AF65-F5344CB8AC3E}">
        <p14:creationId xmlns:p14="http://schemas.microsoft.com/office/powerpoint/2010/main" val="4224917043"/>
      </p:ext>
    </p:extLst>
  </p:cSld>
  <p:clrMapOvr>
    <a:masterClrMapping/>
  </p:clrMapOvr>
  <p:transition spd="slow">
    <p:push/>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dirty="0"/>
              <a:t>Implementation benefits</a:t>
            </a:r>
            <a:endParaRPr lang="ru-RU" dirty="0"/>
          </a:p>
        </p:txBody>
      </p:sp>
      <p:pic>
        <p:nvPicPr>
          <p:cNvPr id="5" name="Объект 1"/>
          <p:cNvPicPr>
            <a:picLocks noChangeAspect="1"/>
          </p:cNvPicPr>
          <p:nvPr/>
        </p:nvPicPr>
        <p:blipFill>
          <a:blip r:embed="rId2"/>
          <a:stretch>
            <a:fillRect/>
          </a:stretch>
        </p:blipFill>
        <p:spPr>
          <a:xfrm>
            <a:off x="5775158" y="1329014"/>
            <a:ext cx="5886802" cy="4398314"/>
          </a:xfrm>
          <a:prstGeom prst="rect">
            <a:avLst/>
          </a:prstGeom>
        </p:spPr>
      </p:pic>
      <p:sp>
        <p:nvSpPr>
          <p:cNvPr id="9" name="TextBox 8"/>
          <p:cNvSpPr txBox="1"/>
          <p:nvPr/>
        </p:nvSpPr>
        <p:spPr>
          <a:xfrm>
            <a:off x="332481" y="2156142"/>
            <a:ext cx="3720314" cy="461665"/>
          </a:xfrm>
          <a:prstGeom prst="rect">
            <a:avLst/>
          </a:prstGeom>
          <a:noFill/>
        </p:spPr>
        <p:txBody>
          <a:bodyPr wrap="none" rtlCol="0">
            <a:spAutoFit/>
          </a:bodyPr>
          <a:lstStyle/>
          <a:p>
            <a:pPr marL="342900" indent="-342900">
              <a:buBlip>
                <a:blip r:embed="rId3"/>
              </a:buBlip>
            </a:pPr>
            <a:r>
              <a:rPr lang="en-US" sz="2400" dirty="0" smtClean="0">
                <a:latin typeface="Tahoma" panose="020B0604030504040204" pitchFamily="34" charset="0"/>
                <a:ea typeface="Tahoma" panose="020B0604030504040204" pitchFamily="34" charset="0"/>
                <a:cs typeface="Tahoma" panose="020B0604030504040204" pitchFamily="34" charset="0"/>
              </a:rPr>
              <a:t>Reducing fuel expenses</a:t>
            </a:r>
            <a:endParaRPr lang="ru-RU" sz="2400" dirty="0">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a:off x="332481" y="2951408"/>
            <a:ext cx="3307059" cy="461665"/>
          </a:xfrm>
          <a:prstGeom prst="rect">
            <a:avLst/>
          </a:prstGeom>
          <a:noFill/>
        </p:spPr>
        <p:txBody>
          <a:bodyPr wrap="none" rtlCol="0">
            <a:spAutoFit/>
          </a:bodyPr>
          <a:lstStyle/>
          <a:p>
            <a:pPr marL="342900" indent="-342900">
              <a:buBlip>
                <a:blip r:embed="rId3"/>
              </a:buBlip>
            </a:pPr>
            <a:r>
              <a:rPr lang="en-US" sz="2400" dirty="0" smtClean="0">
                <a:latin typeface="Tahoma" panose="020B0604030504040204" pitchFamily="34" charset="0"/>
                <a:ea typeface="Tahoma" panose="020B0604030504040204" pitchFamily="34" charset="0"/>
                <a:cs typeface="Tahoma" panose="020B0604030504040204" pitchFamily="34" charset="0"/>
              </a:rPr>
              <a:t>Increasing efficiency</a:t>
            </a:r>
            <a:endParaRPr lang="ru-RU" sz="2400" dirty="0">
              <a:latin typeface="Tahoma" panose="020B0604030504040204" pitchFamily="34" charset="0"/>
              <a:ea typeface="Tahoma" panose="020B0604030504040204" pitchFamily="34" charset="0"/>
              <a:cs typeface="Tahoma" panose="020B0604030504040204" pitchFamily="34" charset="0"/>
            </a:endParaRPr>
          </a:p>
        </p:txBody>
      </p:sp>
      <p:sp>
        <p:nvSpPr>
          <p:cNvPr id="17" name="TextBox 16"/>
          <p:cNvSpPr txBox="1"/>
          <p:nvPr/>
        </p:nvSpPr>
        <p:spPr>
          <a:xfrm>
            <a:off x="332481" y="3710100"/>
            <a:ext cx="3274230" cy="461665"/>
          </a:xfrm>
          <a:prstGeom prst="rect">
            <a:avLst/>
          </a:prstGeom>
          <a:noFill/>
        </p:spPr>
        <p:txBody>
          <a:bodyPr wrap="none" rtlCol="0">
            <a:spAutoFit/>
          </a:bodyPr>
          <a:lstStyle/>
          <a:p>
            <a:pPr marL="342900" indent="-342900">
              <a:buBlip>
                <a:blip r:embed="rId3"/>
              </a:buBlip>
            </a:pPr>
            <a:r>
              <a:rPr lang="en-US" sz="2400" dirty="0" smtClean="0">
                <a:latin typeface="Tahoma" panose="020B0604030504040204" pitchFamily="34" charset="0"/>
                <a:ea typeface="Tahoma" panose="020B0604030504040204" pitchFamily="34" charset="0"/>
                <a:cs typeface="Tahoma" panose="020B0604030504040204" pitchFamily="34" charset="0"/>
              </a:rPr>
              <a:t>Increasing discipline</a:t>
            </a:r>
            <a:endParaRPr lang="ru-RU" sz="2400" dirty="0">
              <a:latin typeface="Tahoma" panose="020B0604030504040204" pitchFamily="34" charset="0"/>
              <a:ea typeface="Tahoma" panose="020B0604030504040204" pitchFamily="34" charset="0"/>
              <a:cs typeface="Tahoma" panose="020B0604030504040204" pitchFamily="34" charset="0"/>
            </a:endParaRPr>
          </a:p>
        </p:txBody>
      </p:sp>
      <p:sp>
        <p:nvSpPr>
          <p:cNvPr id="3" name="Номер слайда 2"/>
          <p:cNvSpPr>
            <a:spLocks noGrp="1"/>
          </p:cNvSpPr>
          <p:nvPr>
            <p:ph type="sldNum" sz="quarter" idx="15"/>
          </p:nvPr>
        </p:nvSpPr>
        <p:spPr/>
        <p:txBody>
          <a:bodyPr/>
          <a:lstStyle/>
          <a:p>
            <a:fld id="{4B481FE3-6342-4E36-9936-0AC64538D440}" type="slidenum">
              <a:rPr lang="ru-RU" smtClean="0"/>
              <a:t>41</a:t>
            </a:fld>
            <a:endParaRPr lang="ru-RU"/>
          </a:p>
        </p:txBody>
      </p:sp>
      <p:sp>
        <p:nvSpPr>
          <p:cNvPr id="2" name="Прямоугольник 1"/>
          <p:cNvSpPr/>
          <p:nvPr/>
        </p:nvSpPr>
        <p:spPr>
          <a:xfrm>
            <a:off x="5789446" y="4986152"/>
            <a:ext cx="1944854" cy="10556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Fuel loading meter</a:t>
            </a:r>
            <a:endParaRPr lang="ru-RU" dirty="0">
              <a:solidFill>
                <a:schemeClr val="tx1"/>
              </a:solidFill>
            </a:endParaRPr>
          </a:p>
        </p:txBody>
      </p:sp>
      <p:sp>
        <p:nvSpPr>
          <p:cNvPr id="10" name="Прямоугольник 9"/>
          <p:cNvSpPr/>
          <p:nvPr/>
        </p:nvSpPr>
        <p:spPr>
          <a:xfrm>
            <a:off x="8725703" y="5014542"/>
            <a:ext cx="1849512" cy="8576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Driver’s card reader</a:t>
            </a:r>
            <a:endParaRPr lang="ru-RU" dirty="0">
              <a:solidFill>
                <a:schemeClr val="tx1"/>
              </a:solidFill>
            </a:endParaRPr>
          </a:p>
        </p:txBody>
      </p:sp>
      <p:sp>
        <p:nvSpPr>
          <p:cNvPr id="11" name="Прямоугольник 10"/>
          <p:cNvSpPr/>
          <p:nvPr/>
        </p:nvSpPr>
        <p:spPr>
          <a:xfrm>
            <a:off x="7023737" y="1298753"/>
            <a:ext cx="2063114" cy="6045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tx1"/>
                </a:solidFill>
              </a:rPr>
              <a:t>Fueler’s</a:t>
            </a:r>
            <a:r>
              <a:rPr lang="en-US" dirty="0" smtClean="0">
                <a:solidFill>
                  <a:schemeClr val="tx1"/>
                </a:solidFill>
              </a:rPr>
              <a:t> card reader</a:t>
            </a:r>
            <a:endParaRPr lang="ru-RU" dirty="0">
              <a:solidFill>
                <a:schemeClr val="tx1"/>
              </a:solidFill>
            </a:endParaRPr>
          </a:p>
        </p:txBody>
      </p:sp>
      <p:sp>
        <p:nvSpPr>
          <p:cNvPr id="13" name="Прямоугольник 12"/>
          <p:cNvSpPr/>
          <p:nvPr/>
        </p:nvSpPr>
        <p:spPr>
          <a:xfrm>
            <a:off x="7066596" y="1888380"/>
            <a:ext cx="2463167" cy="6045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tx1"/>
                </a:solidFill>
              </a:rPr>
              <a:t>Unloadings</a:t>
            </a:r>
            <a:r>
              <a:rPr lang="en-US" dirty="0" smtClean="0">
                <a:solidFill>
                  <a:schemeClr val="tx1"/>
                </a:solidFill>
              </a:rPr>
              <a:t> locking relay</a:t>
            </a:r>
            <a:endParaRPr lang="ru-RU" dirty="0">
              <a:solidFill>
                <a:schemeClr val="tx1"/>
              </a:solidFill>
            </a:endParaRPr>
          </a:p>
        </p:txBody>
      </p:sp>
      <p:sp>
        <p:nvSpPr>
          <p:cNvPr id="14" name="Прямоугольник 13"/>
          <p:cNvSpPr/>
          <p:nvPr/>
        </p:nvSpPr>
        <p:spPr>
          <a:xfrm>
            <a:off x="10189809" y="1329014"/>
            <a:ext cx="1340204" cy="6045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tx1"/>
                </a:solidFill>
              </a:rPr>
              <a:t>Fueler’s</a:t>
            </a:r>
            <a:r>
              <a:rPr lang="en-US" dirty="0" smtClean="0">
                <a:solidFill>
                  <a:schemeClr val="tx1"/>
                </a:solidFill>
              </a:rPr>
              <a:t> card</a:t>
            </a:r>
            <a:endParaRPr lang="ru-RU" dirty="0">
              <a:solidFill>
                <a:schemeClr val="tx1"/>
              </a:solidFill>
            </a:endParaRPr>
          </a:p>
        </p:txBody>
      </p:sp>
      <p:sp>
        <p:nvSpPr>
          <p:cNvPr id="15" name="Прямоугольник 14"/>
          <p:cNvSpPr/>
          <p:nvPr/>
        </p:nvSpPr>
        <p:spPr>
          <a:xfrm>
            <a:off x="10222355" y="2190667"/>
            <a:ext cx="1340204" cy="6045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Driver’s card</a:t>
            </a:r>
            <a:endParaRPr lang="ru-RU" dirty="0">
              <a:solidFill>
                <a:schemeClr val="tx1"/>
              </a:solidFill>
            </a:endParaRPr>
          </a:p>
        </p:txBody>
      </p:sp>
    </p:spTree>
    <p:extLst>
      <p:ext uri="{BB962C8B-B14F-4D97-AF65-F5344CB8AC3E}">
        <p14:creationId xmlns:p14="http://schemas.microsoft.com/office/powerpoint/2010/main" val="232370713"/>
      </p:ext>
    </p:extLst>
  </p:cSld>
  <p:clrMapOvr>
    <a:masterClrMapping/>
  </p:clrMapOvr>
  <p:transition spd="slow">
    <p:push/>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dirty="0" err="1"/>
              <a:t>Refueler</a:t>
            </a:r>
            <a:r>
              <a:rPr lang="en-US" dirty="0"/>
              <a:t> labor report</a:t>
            </a:r>
            <a:endParaRPr lang="ru-RU" dirty="0"/>
          </a:p>
        </p:txBody>
      </p:sp>
      <p:grpSp>
        <p:nvGrpSpPr>
          <p:cNvPr id="13" name="Группа 12"/>
          <p:cNvGrpSpPr/>
          <p:nvPr/>
        </p:nvGrpSpPr>
        <p:grpSpPr>
          <a:xfrm>
            <a:off x="696910" y="1433780"/>
            <a:ext cx="10071148" cy="5016958"/>
            <a:chOff x="1167355" y="1339572"/>
            <a:chExt cx="10071148" cy="5016958"/>
          </a:xfrm>
        </p:grpSpPr>
        <p:sp>
          <p:nvSpPr>
            <p:cNvPr id="14" name="Прямоугольник 13"/>
            <p:cNvSpPr/>
            <p:nvPr/>
          </p:nvSpPr>
          <p:spPr>
            <a:xfrm>
              <a:off x="1167355" y="5383956"/>
              <a:ext cx="10071148" cy="972574"/>
            </a:xfrm>
            <a:prstGeom prst="rect">
              <a:avLst/>
            </a:prstGeom>
          </p:spPr>
          <p:txBody>
            <a:bodyPr wrap="square">
              <a:spAutoFit/>
            </a:bodyPr>
            <a:lstStyle/>
            <a:p>
              <a:endParaRPr lang="ru-RU" sz="1400" dirty="0" smtClean="0">
                <a:latin typeface="Tahoma" panose="020B0604030504040204" pitchFamily="34" charset="0"/>
                <a:ea typeface="Tahoma" panose="020B0604030504040204" pitchFamily="34" charset="0"/>
                <a:cs typeface="Tahoma" panose="020B0604030504040204" pitchFamily="34" charset="0"/>
              </a:endParaRPr>
            </a:p>
            <a:p>
              <a:pPr algn="ctr">
                <a:spcBef>
                  <a:spcPct val="20000"/>
                </a:spcBef>
                <a:buClr>
                  <a:srgbClr val="009BC6"/>
                </a:buClr>
              </a:pPr>
              <a:endParaRPr lang="ru-RU" dirty="0" smtClean="0">
                <a:latin typeface="Tahoma" panose="020B0604030504040204" pitchFamily="34" charset="0"/>
                <a:ea typeface="Tahoma" panose="020B0604030504040204" pitchFamily="34" charset="0"/>
                <a:cs typeface="Tahoma" panose="020B0604030504040204" pitchFamily="34" charset="0"/>
              </a:endParaRPr>
            </a:p>
            <a:p>
              <a:pPr algn="ctr">
                <a:spcBef>
                  <a:spcPct val="20000"/>
                </a:spcBef>
                <a:buClr>
                  <a:srgbClr val="009BC6"/>
                </a:buClr>
              </a:pPr>
              <a:r>
                <a:rPr lang="en-US" dirty="0" smtClean="0">
                  <a:latin typeface="Tahoma" panose="020B0604030504040204" pitchFamily="34" charset="0"/>
                  <a:ea typeface="Tahoma" panose="020B0604030504040204" pitchFamily="34" charset="0"/>
                  <a:cs typeface="Tahoma" panose="020B0604030504040204" pitchFamily="34" charset="0"/>
                </a:rPr>
                <a:t>Accounting of each fuel gain with volume and</a:t>
              </a:r>
              <a:r>
                <a:rPr lang="ru-RU" dirty="0" smtClean="0">
                  <a:latin typeface="Tahoma" panose="020B0604030504040204" pitchFamily="34" charset="0"/>
                  <a:ea typeface="Tahoma" panose="020B0604030504040204" pitchFamily="34" charset="0"/>
                  <a:cs typeface="Tahoma" panose="020B0604030504040204" pitchFamily="34" charset="0"/>
                </a:rPr>
                <a:t> </a:t>
              </a:r>
              <a:r>
                <a:rPr lang="en-US" dirty="0" smtClean="0">
                  <a:latin typeface="Tahoma" panose="020B0604030504040204" pitchFamily="34" charset="0"/>
                  <a:ea typeface="Tahoma" panose="020B0604030504040204" pitchFamily="34" charset="0"/>
                  <a:cs typeface="Tahoma" panose="020B0604030504040204" pitchFamily="34" charset="0"/>
                </a:rPr>
                <a:t>recipient information</a:t>
              </a:r>
              <a:endParaRPr lang="ru-RU" dirty="0" smtClean="0">
                <a:latin typeface="Tahoma" panose="020B0604030504040204" pitchFamily="34" charset="0"/>
                <a:ea typeface="Tahoma" panose="020B0604030504040204" pitchFamily="34" charset="0"/>
                <a:cs typeface="Tahoma" panose="020B0604030504040204" pitchFamily="34" charset="0"/>
              </a:endParaRPr>
            </a:p>
          </p:txBody>
        </p:sp>
        <p:pic>
          <p:nvPicPr>
            <p:cNvPr id="18" name="Рисунок 17"/>
            <p:cNvPicPr>
              <a:picLocks noChangeAspect="1"/>
            </p:cNvPicPr>
            <p:nvPr/>
          </p:nvPicPr>
          <p:blipFill>
            <a:blip r:embed="rId2"/>
            <a:stretch>
              <a:fillRect/>
            </a:stretch>
          </p:blipFill>
          <p:spPr>
            <a:xfrm>
              <a:off x="1524000" y="1339572"/>
              <a:ext cx="9136432" cy="4177967"/>
            </a:xfrm>
            <a:prstGeom prst="rect">
              <a:avLst/>
            </a:prstGeom>
          </p:spPr>
        </p:pic>
      </p:grpSp>
      <p:sp>
        <p:nvSpPr>
          <p:cNvPr id="3" name="Номер слайда 2"/>
          <p:cNvSpPr>
            <a:spLocks noGrp="1"/>
          </p:cNvSpPr>
          <p:nvPr>
            <p:ph type="sldNum" sz="quarter" idx="15"/>
          </p:nvPr>
        </p:nvSpPr>
        <p:spPr/>
        <p:txBody>
          <a:bodyPr/>
          <a:lstStyle/>
          <a:p>
            <a:fld id="{4B481FE3-6342-4E36-9936-0AC64538D440}" type="slidenum">
              <a:rPr lang="ru-RU" smtClean="0"/>
              <a:t>42</a:t>
            </a:fld>
            <a:endParaRPr lang="ru-RU" dirty="0"/>
          </a:p>
        </p:txBody>
      </p:sp>
    </p:spTree>
    <p:extLst>
      <p:ext uri="{BB962C8B-B14F-4D97-AF65-F5344CB8AC3E}">
        <p14:creationId xmlns:p14="http://schemas.microsoft.com/office/powerpoint/2010/main" val="3021198049"/>
      </p:ext>
    </p:extLst>
  </p:cSld>
  <p:clrMapOvr>
    <a:masterClrMapping/>
  </p:clrMapOvr>
  <p:transition spd="slow">
    <p:push/>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dirty="0" err="1" smtClean="0"/>
              <a:t>Fueler</a:t>
            </a:r>
            <a:r>
              <a:rPr lang="en-US" dirty="0" smtClean="0"/>
              <a:t> </a:t>
            </a:r>
            <a:r>
              <a:rPr lang="en-US" dirty="0"/>
              <a:t>labor report</a:t>
            </a:r>
            <a:endParaRPr lang="ru-RU" dirty="0"/>
          </a:p>
        </p:txBody>
      </p:sp>
      <p:grpSp>
        <p:nvGrpSpPr>
          <p:cNvPr id="22" name="Группа 21"/>
          <p:cNvGrpSpPr/>
          <p:nvPr/>
        </p:nvGrpSpPr>
        <p:grpSpPr>
          <a:xfrm>
            <a:off x="938096" y="1300985"/>
            <a:ext cx="10315807" cy="4796832"/>
            <a:chOff x="6906694" y="4523995"/>
            <a:chExt cx="10315807" cy="4796832"/>
          </a:xfrm>
        </p:grpSpPr>
        <p:pic>
          <p:nvPicPr>
            <p:cNvPr id="23" name="Рисунок 22"/>
            <p:cNvPicPr>
              <a:picLocks noChangeAspect="1"/>
            </p:cNvPicPr>
            <p:nvPr/>
          </p:nvPicPr>
          <p:blipFill>
            <a:blip r:embed="rId2"/>
            <a:stretch>
              <a:fillRect/>
            </a:stretch>
          </p:blipFill>
          <p:spPr>
            <a:xfrm>
              <a:off x="6906694" y="4523995"/>
              <a:ext cx="10315807" cy="4231556"/>
            </a:xfrm>
            <a:prstGeom prst="rect">
              <a:avLst/>
            </a:prstGeom>
          </p:spPr>
        </p:pic>
        <p:sp>
          <p:nvSpPr>
            <p:cNvPr id="24" name="Прямоугольник 23"/>
            <p:cNvSpPr/>
            <p:nvPr/>
          </p:nvSpPr>
          <p:spPr>
            <a:xfrm>
              <a:off x="7151353" y="8680652"/>
              <a:ext cx="10071148" cy="640175"/>
            </a:xfrm>
            <a:prstGeom prst="rect">
              <a:avLst/>
            </a:prstGeom>
          </p:spPr>
          <p:txBody>
            <a:bodyPr wrap="square">
              <a:spAutoFit/>
            </a:bodyPr>
            <a:lstStyle/>
            <a:p>
              <a:pPr algn="ctr"/>
              <a:endParaRPr lang="ru-RU" sz="1400" dirty="0">
                <a:latin typeface="Tahoma" panose="020B0604030504040204" pitchFamily="34" charset="0"/>
                <a:ea typeface="Tahoma" panose="020B0604030504040204" pitchFamily="34" charset="0"/>
                <a:cs typeface="Tahoma" panose="020B0604030504040204" pitchFamily="34" charset="0"/>
              </a:endParaRPr>
            </a:p>
            <a:p>
              <a:pPr algn="ctr">
                <a:spcBef>
                  <a:spcPct val="20000"/>
                </a:spcBef>
                <a:buClr>
                  <a:srgbClr val="009BC6"/>
                </a:buClr>
              </a:pPr>
              <a:r>
                <a:rPr lang="en-US" dirty="0" smtClean="0">
                  <a:latin typeface="Tahoma" panose="020B0604030504040204" pitchFamily="34" charset="0"/>
                  <a:ea typeface="Tahoma" panose="020B0604030504040204" pitchFamily="34" charset="0"/>
                  <a:cs typeface="Tahoma" panose="020B0604030504040204" pitchFamily="34" charset="0"/>
                </a:rPr>
                <a:t>Summary volume of fueling for each driver</a:t>
              </a:r>
              <a:endParaRPr lang="ru-RU" sz="1400" dirty="0">
                <a:latin typeface="Tahoma" panose="020B0604030504040204" pitchFamily="34" charset="0"/>
                <a:ea typeface="Tahoma" panose="020B0604030504040204" pitchFamily="34" charset="0"/>
                <a:cs typeface="Tahoma" panose="020B0604030504040204" pitchFamily="34" charset="0"/>
              </a:endParaRPr>
            </a:p>
          </p:txBody>
        </p:sp>
      </p:grpSp>
      <p:sp>
        <p:nvSpPr>
          <p:cNvPr id="3" name="Номер слайда 2"/>
          <p:cNvSpPr>
            <a:spLocks noGrp="1"/>
          </p:cNvSpPr>
          <p:nvPr>
            <p:ph type="sldNum" sz="quarter" idx="15"/>
          </p:nvPr>
        </p:nvSpPr>
        <p:spPr/>
        <p:txBody>
          <a:bodyPr/>
          <a:lstStyle/>
          <a:p>
            <a:fld id="{4B481FE3-6342-4E36-9936-0AC64538D440}" type="slidenum">
              <a:rPr lang="ru-RU" smtClean="0"/>
              <a:t>43</a:t>
            </a:fld>
            <a:endParaRPr lang="ru-RU"/>
          </a:p>
        </p:txBody>
      </p:sp>
    </p:spTree>
    <p:extLst>
      <p:ext uri="{BB962C8B-B14F-4D97-AF65-F5344CB8AC3E}">
        <p14:creationId xmlns:p14="http://schemas.microsoft.com/office/powerpoint/2010/main" val="3775312567"/>
      </p:ext>
    </p:extLst>
  </p:cSld>
  <p:clrMapOvr>
    <a:masterClrMapping/>
  </p:clrMapOvr>
  <p:transition spd="slow">
    <p:push/>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dirty="0" err="1" smtClean="0"/>
              <a:t>Fueler</a:t>
            </a:r>
            <a:r>
              <a:rPr lang="en-US" dirty="0" smtClean="0"/>
              <a:t> labor report</a:t>
            </a:r>
            <a:endParaRPr lang="ru-RU" dirty="0"/>
          </a:p>
        </p:txBody>
      </p:sp>
      <p:grpSp>
        <p:nvGrpSpPr>
          <p:cNvPr id="19" name="Группа 18"/>
          <p:cNvGrpSpPr/>
          <p:nvPr/>
        </p:nvGrpSpPr>
        <p:grpSpPr>
          <a:xfrm>
            <a:off x="743830" y="1772649"/>
            <a:ext cx="10609970" cy="4497397"/>
            <a:chOff x="3311296" y="-9073505"/>
            <a:chExt cx="10609970" cy="4497397"/>
          </a:xfrm>
        </p:grpSpPr>
        <p:pic>
          <p:nvPicPr>
            <p:cNvPr id="20" name="Рисунок 19"/>
            <p:cNvPicPr>
              <a:picLocks noChangeAspect="1"/>
            </p:cNvPicPr>
            <p:nvPr/>
          </p:nvPicPr>
          <p:blipFill>
            <a:blip r:embed="rId3"/>
            <a:stretch>
              <a:fillRect/>
            </a:stretch>
          </p:blipFill>
          <p:spPr>
            <a:xfrm>
              <a:off x="3311296" y="-9073505"/>
              <a:ext cx="10609970" cy="3463082"/>
            </a:xfrm>
            <a:prstGeom prst="rect">
              <a:avLst/>
            </a:prstGeom>
          </p:spPr>
        </p:pic>
        <p:sp>
          <p:nvSpPr>
            <p:cNvPr id="21" name="Прямоугольник 20"/>
            <p:cNvSpPr/>
            <p:nvPr/>
          </p:nvSpPr>
          <p:spPr>
            <a:xfrm>
              <a:off x="3460292" y="-5474816"/>
              <a:ext cx="10071148" cy="898708"/>
            </a:xfrm>
            <a:prstGeom prst="rect">
              <a:avLst/>
            </a:prstGeom>
          </p:spPr>
          <p:txBody>
            <a:bodyPr wrap="square">
              <a:spAutoFit/>
            </a:bodyPr>
            <a:lstStyle/>
            <a:p>
              <a:endParaRPr lang="ru-RU" sz="1400" dirty="0">
                <a:latin typeface="Tahoma" panose="020B0604030504040204" pitchFamily="34" charset="0"/>
                <a:ea typeface="Tahoma" panose="020B0604030504040204" pitchFamily="34" charset="0"/>
                <a:cs typeface="Tahoma" panose="020B0604030504040204" pitchFamily="34" charset="0"/>
              </a:endParaRPr>
            </a:p>
            <a:p>
              <a:pPr algn="ctr">
                <a:spcBef>
                  <a:spcPct val="20000"/>
                </a:spcBef>
                <a:buClr>
                  <a:srgbClr val="009BC6"/>
                </a:buClr>
              </a:pPr>
              <a:r>
                <a:rPr lang="en-US" dirty="0" smtClean="0">
                  <a:latin typeface="Tahoma" panose="020B0604030504040204" pitchFamily="34" charset="0"/>
                  <a:ea typeface="Tahoma" panose="020B0604030504040204" pitchFamily="34" charset="0"/>
                  <a:cs typeface="Tahoma" panose="020B0604030504040204" pitchFamily="34" charset="0"/>
                </a:rPr>
                <a:t>Summary data on the reporting period</a:t>
              </a:r>
              <a:endParaRPr lang="ru-RU" dirty="0">
                <a:latin typeface="Tahoma" panose="020B0604030504040204" pitchFamily="34" charset="0"/>
                <a:ea typeface="Tahoma" panose="020B0604030504040204" pitchFamily="34" charset="0"/>
                <a:cs typeface="Tahoma" panose="020B0604030504040204" pitchFamily="34" charset="0"/>
              </a:endParaRPr>
            </a:p>
            <a:p>
              <a:pPr marL="342891" indent="-342891">
                <a:spcBef>
                  <a:spcPct val="20000"/>
                </a:spcBef>
                <a:buClr>
                  <a:srgbClr val="009BC6"/>
                </a:buClr>
                <a:buFont typeface="Wingdings" panose="05000000000000000000" pitchFamily="2" charset="2"/>
                <a:buChar char="q"/>
              </a:pPr>
              <a:endParaRPr lang="ru-RU" sz="1400" dirty="0">
                <a:latin typeface="Tahoma" panose="020B0604030504040204" pitchFamily="34" charset="0"/>
                <a:ea typeface="Tahoma" panose="020B0604030504040204" pitchFamily="34" charset="0"/>
                <a:cs typeface="Tahoma" panose="020B0604030504040204" pitchFamily="34" charset="0"/>
              </a:endParaRPr>
            </a:p>
          </p:txBody>
        </p:sp>
      </p:grpSp>
      <p:sp>
        <p:nvSpPr>
          <p:cNvPr id="3" name="Номер слайда 2"/>
          <p:cNvSpPr>
            <a:spLocks noGrp="1"/>
          </p:cNvSpPr>
          <p:nvPr>
            <p:ph type="sldNum" sz="quarter" idx="15"/>
          </p:nvPr>
        </p:nvSpPr>
        <p:spPr/>
        <p:txBody>
          <a:bodyPr/>
          <a:lstStyle/>
          <a:p>
            <a:fld id="{4B481FE3-6342-4E36-9936-0AC64538D440}" type="slidenum">
              <a:rPr lang="ru-RU" smtClean="0"/>
              <a:t>44</a:t>
            </a:fld>
            <a:endParaRPr lang="ru-RU"/>
          </a:p>
        </p:txBody>
      </p:sp>
    </p:spTree>
    <p:extLst>
      <p:ext uri="{BB962C8B-B14F-4D97-AF65-F5344CB8AC3E}">
        <p14:creationId xmlns:p14="http://schemas.microsoft.com/office/powerpoint/2010/main" val="1147942069"/>
      </p:ext>
    </p:extLst>
  </p:cSld>
  <p:clrMapOvr>
    <a:masterClrMapping/>
  </p:clrMapOvr>
  <p:transition spd="slow">
    <p:push/>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067000" y="1246672"/>
            <a:ext cx="9837220" cy="1907804"/>
          </a:xfrm>
        </p:spPr>
        <p:txBody>
          <a:bodyPr>
            <a:noAutofit/>
          </a:bodyPr>
          <a:lstStyle/>
          <a:p>
            <a:r>
              <a:rPr lang="en-US" dirty="0" smtClean="0"/>
              <a:t>How do I return a stolen vehicle</a:t>
            </a:r>
            <a:r>
              <a:rPr lang="ru-RU" dirty="0" smtClean="0"/>
              <a:t>?</a:t>
            </a:r>
            <a:endParaRPr lang="ru-RU" dirty="0"/>
          </a:p>
        </p:txBody>
      </p:sp>
      <p:sp>
        <p:nvSpPr>
          <p:cNvPr id="3" name="Подзаголовок 2"/>
          <p:cNvSpPr>
            <a:spLocks noGrp="1"/>
          </p:cNvSpPr>
          <p:nvPr>
            <p:ph type="subTitle" idx="1"/>
          </p:nvPr>
        </p:nvSpPr>
        <p:spPr>
          <a:xfrm>
            <a:off x="1230830" y="3255340"/>
            <a:ext cx="6188644" cy="541452"/>
          </a:xfrm>
        </p:spPr>
        <p:txBody>
          <a:bodyPr>
            <a:normAutofit/>
          </a:bodyPr>
          <a:lstStyle/>
          <a:p>
            <a:r>
              <a:rPr lang="en-US" b="1" dirty="0" smtClean="0"/>
              <a:t>Solution</a:t>
            </a:r>
            <a:r>
              <a:rPr lang="ru-RU" b="1" dirty="0" smtClean="0"/>
              <a:t>: </a:t>
            </a:r>
            <a:r>
              <a:rPr lang="en-US" dirty="0"/>
              <a:t>Stolen vehicle search</a:t>
            </a:r>
            <a:endParaRPr lang="ru-RU" dirty="0"/>
          </a:p>
        </p:txBody>
      </p:sp>
      <p:sp>
        <p:nvSpPr>
          <p:cNvPr id="5" name="Номер слайда 4"/>
          <p:cNvSpPr>
            <a:spLocks noGrp="1"/>
          </p:cNvSpPr>
          <p:nvPr>
            <p:ph type="sldNum" sz="quarter" idx="11"/>
          </p:nvPr>
        </p:nvSpPr>
        <p:spPr/>
        <p:txBody>
          <a:bodyPr/>
          <a:lstStyle/>
          <a:p>
            <a:fld id="{4B481FE3-6342-4E36-9936-0AC64538D440}" type="slidenum">
              <a:rPr lang="ru-RU" smtClean="0"/>
              <a:t>45</a:t>
            </a:fld>
            <a:endParaRPr lang="ru-RU"/>
          </a:p>
        </p:txBody>
      </p:sp>
    </p:spTree>
    <p:extLst>
      <p:ext uri="{BB962C8B-B14F-4D97-AF65-F5344CB8AC3E}">
        <p14:creationId xmlns:p14="http://schemas.microsoft.com/office/powerpoint/2010/main" val="2763274650"/>
      </p:ext>
    </p:extLst>
  </p:cSld>
  <p:clrMapOvr>
    <a:masterClrMapping/>
  </p:clrMapOvr>
  <p:transition spd="slow">
    <p:push dir="u"/>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dirty="0"/>
              <a:t>Implementation benefits</a:t>
            </a:r>
            <a:endParaRPr lang="ru-RU" dirty="0"/>
          </a:p>
        </p:txBody>
      </p:sp>
      <p:pic>
        <p:nvPicPr>
          <p:cNvPr id="8" name="Picture 2" descr="http://scout-gps.ru/bitrix/templates/landing_mayak_nobody/images/Mayak.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730" y="1327816"/>
            <a:ext cx="3419475" cy="216217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4280230" y="1343840"/>
            <a:ext cx="6292520" cy="2308324"/>
          </a:xfrm>
          <a:prstGeom prst="rect">
            <a:avLst/>
          </a:prstGeom>
          <a:noFill/>
        </p:spPr>
        <p:txBody>
          <a:bodyPr wrap="square" rtlCol="0">
            <a:spAutoFit/>
          </a:bodyPr>
          <a:lstStyle/>
          <a:p>
            <a:pPr marL="342900" indent="-360000">
              <a:buClr>
                <a:srgbClr val="009BC6"/>
              </a:buClr>
              <a:buBlip>
                <a:blip r:embed="rId3"/>
              </a:buBlip>
            </a:pPr>
            <a:r>
              <a:rPr lang="en-US" sz="2400" dirty="0" smtClean="0">
                <a:latin typeface="Tahoma" panose="020B0604030504040204" pitchFamily="34" charset="0"/>
                <a:ea typeface="Tahoma" panose="020B0604030504040204" pitchFamily="34" charset="0"/>
                <a:cs typeface="Tahoma" panose="020B0604030504040204" pitchFamily="34" charset="0"/>
              </a:rPr>
              <a:t>Increasing the probability of cars’ returning in case of a carjacking</a:t>
            </a:r>
          </a:p>
          <a:p>
            <a:pPr>
              <a:buClr>
                <a:srgbClr val="009BC6"/>
              </a:buClr>
            </a:pPr>
            <a:endParaRPr lang="ru-RU" sz="2400" dirty="0">
              <a:latin typeface="Tahoma" panose="020B0604030504040204" pitchFamily="34" charset="0"/>
              <a:ea typeface="Tahoma" panose="020B0604030504040204" pitchFamily="34" charset="0"/>
              <a:cs typeface="Tahoma" panose="020B0604030504040204" pitchFamily="34" charset="0"/>
            </a:endParaRPr>
          </a:p>
          <a:p>
            <a:pPr marL="342900" indent="-360000">
              <a:buClr>
                <a:srgbClr val="009BC6"/>
              </a:buClr>
              <a:buBlip>
                <a:blip r:embed="rId3"/>
              </a:buBlip>
            </a:pPr>
            <a:r>
              <a:rPr lang="en-US" sz="2400" dirty="0" smtClean="0">
                <a:latin typeface="Tahoma" panose="020B0604030504040204" pitchFamily="34" charset="0"/>
                <a:ea typeface="Tahoma" panose="020B0604030504040204" pitchFamily="34" charset="0"/>
                <a:cs typeface="Tahoma" panose="020B0604030504040204" pitchFamily="34" charset="0"/>
              </a:rPr>
              <a:t>Reducing the amount of time spent on searching for lost objects</a:t>
            </a:r>
            <a:endParaRPr lang="ru-RU" sz="2400" dirty="0" smtClean="0">
              <a:latin typeface="Tahoma" panose="020B0604030504040204" pitchFamily="34" charset="0"/>
              <a:ea typeface="Tahoma" panose="020B0604030504040204" pitchFamily="34" charset="0"/>
              <a:cs typeface="Tahoma" panose="020B0604030504040204" pitchFamily="34" charset="0"/>
            </a:endParaRPr>
          </a:p>
          <a:p>
            <a:pPr>
              <a:buClr>
                <a:srgbClr val="009BC6"/>
              </a:buClr>
            </a:pPr>
            <a:endParaRPr lang="ru-RU" sz="2400" dirty="0">
              <a:latin typeface="Tahoma" panose="020B0604030504040204" pitchFamily="34" charset="0"/>
              <a:ea typeface="Tahoma" panose="020B0604030504040204" pitchFamily="34" charset="0"/>
              <a:cs typeface="Tahoma" panose="020B0604030504040204" pitchFamily="34" charset="0"/>
            </a:endParaRPr>
          </a:p>
        </p:txBody>
      </p:sp>
      <p:pic>
        <p:nvPicPr>
          <p:cNvPr id="10" name="Picture 4" descr="http://scout-gps.ru/bitrix/templates/landing_mayak_nobody/images/car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61554" y="4488848"/>
            <a:ext cx="2277854" cy="1400149"/>
          </a:xfrm>
          <a:prstGeom prst="rect">
            <a:avLst/>
          </a:prstGeom>
          <a:noFill/>
          <a:extLst>
            <a:ext uri="{909E8E84-426E-40DD-AFC4-6F175D3DCCD1}">
              <a14:hiddenFill xmlns:a14="http://schemas.microsoft.com/office/drawing/2010/main">
                <a:solidFill>
                  <a:srgbClr val="FFFFFF"/>
                </a:solidFill>
              </a14:hiddenFill>
            </a:ext>
          </a:extLst>
        </p:spPr>
      </p:pic>
      <p:pic>
        <p:nvPicPr>
          <p:cNvPr id="11" name="Рисунок 10"/>
          <p:cNvPicPr>
            <a:picLocks noChangeAspect="1"/>
          </p:cNvPicPr>
          <p:nvPr/>
        </p:nvPicPr>
        <p:blipFill>
          <a:blip r:embed="rId5"/>
          <a:stretch>
            <a:fillRect/>
          </a:stretch>
        </p:blipFill>
        <p:spPr>
          <a:xfrm>
            <a:off x="1304219" y="4462259"/>
            <a:ext cx="2621986" cy="1426738"/>
          </a:xfrm>
          <a:prstGeom prst="rect">
            <a:avLst/>
          </a:prstGeom>
        </p:spPr>
      </p:pic>
      <p:sp>
        <p:nvSpPr>
          <p:cNvPr id="3" name="Номер слайда 2"/>
          <p:cNvSpPr>
            <a:spLocks noGrp="1"/>
          </p:cNvSpPr>
          <p:nvPr>
            <p:ph type="sldNum" sz="quarter" idx="15"/>
          </p:nvPr>
        </p:nvSpPr>
        <p:spPr/>
        <p:txBody>
          <a:bodyPr/>
          <a:lstStyle/>
          <a:p>
            <a:fld id="{4B481FE3-6342-4E36-9936-0AC64538D440}" type="slidenum">
              <a:rPr lang="ru-RU" smtClean="0"/>
              <a:t>46</a:t>
            </a:fld>
            <a:endParaRPr lang="ru-RU"/>
          </a:p>
        </p:txBody>
      </p:sp>
    </p:spTree>
    <p:extLst>
      <p:ext uri="{BB962C8B-B14F-4D97-AF65-F5344CB8AC3E}">
        <p14:creationId xmlns:p14="http://schemas.microsoft.com/office/powerpoint/2010/main" val="2878238670"/>
      </p:ext>
    </p:extLst>
  </p:cSld>
  <p:clrMapOvr>
    <a:masterClrMapping/>
  </p:clrMapOvr>
  <p:transition spd="slow">
    <p:push/>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dirty="0" smtClean="0"/>
              <a:t>Report examples</a:t>
            </a:r>
            <a:endParaRPr lang="ru-RU" dirty="0"/>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6624" y="1234440"/>
            <a:ext cx="11018751" cy="4631736"/>
          </a:xfrm>
          <a:prstGeom prst="rect">
            <a:avLst/>
          </a:prstGeom>
        </p:spPr>
      </p:pic>
      <p:sp>
        <p:nvSpPr>
          <p:cNvPr id="3" name="Номер слайда 2"/>
          <p:cNvSpPr>
            <a:spLocks noGrp="1"/>
          </p:cNvSpPr>
          <p:nvPr>
            <p:ph type="sldNum" sz="quarter" idx="15"/>
          </p:nvPr>
        </p:nvSpPr>
        <p:spPr/>
        <p:txBody>
          <a:bodyPr/>
          <a:lstStyle/>
          <a:p>
            <a:fld id="{4B481FE3-6342-4E36-9936-0AC64538D440}" type="slidenum">
              <a:rPr lang="ru-RU" smtClean="0"/>
              <a:t>47</a:t>
            </a:fld>
            <a:endParaRPr lang="ru-RU"/>
          </a:p>
        </p:txBody>
      </p:sp>
    </p:spTree>
    <p:extLst>
      <p:ext uri="{BB962C8B-B14F-4D97-AF65-F5344CB8AC3E}">
        <p14:creationId xmlns:p14="http://schemas.microsoft.com/office/powerpoint/2010/main" val="2223709035"/>
      </p:ext>
    </p:extLst>
  </p:cSld>
  <p:clrMapOvr>
    <a:masterClrMapping/>
  </p:clrMapOvr>
  <p:transition spd="slow">
    <p:push/>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normAutofit/>
          </a:bodyPr>
          <a:lstStyle/>
          <a:p>
            <a:r>
              <a:rPr lang="ru-RU" b="1" dirty="0" smtClean="0"/>
              <a:t>«</a:t>
            </a:r>
            <a:r>
              <a:rPr lang="en-US" b="1" dirty="0"/>
              <a:t>Stolen vehicle </a:t>
            </a:r>
            <a:r>
              <a:rPr lang="en-US" b="1" dirty="0" smtClean="0"/>
              <a:t>search</a:t>
            </a:r>
            <a:r>
              <a:rPr lang="ru-RU" b="1" dirty="0" smtClean="0"/>
              <a:t>» </a:t>
            </a:r>
            <a:r>
              <a:rPr lang="en-US" b="1" dirty="0" smtClean="0"/>
              <a:t>solution benefits</a:t>
            </a:r>
            <a:endParaRPr lang="ru-RU" dirty="0"/>
          </a:p>
        </p:txBody>
      </p:sp>
      <p:pic>
        <p:nvPicPr>
          <p:cNvPr id="8" name="Объект 7"/>
          <p:cNvPicPr>
            <a:picLocks noChangeAspect="1"/>
          </p:cNvPicPr>
          <p:nvPr/>
        </p:nvPicPr>
        <p:blipFill rotWithShape="1">
          <a:blip r:embed="rId2">
            <a:extLst>
              <a:ext uri="{28A0092B-C50C-407E-A947-70E740481C1C}">
                <a14:useLocalDpi xmlns:a14="http://schemas.microsoft.com/office/drawing/2010/main" val="0"/>
              </a:ext>
            </a:extLst>
          </a:blip>
          <a:srcRect l="4095"/>
          <a:stretch/>
        </p:blipFill>
        <p:spPr>
          <a:xfrm>
            <a:off x="1714500" y="1051560"/>
            <a:ext cx="9400762" cy="5429169"/>
          </a:xfrm>
          <a:prstGeom prst="rect">
            <a:avLst/>
          </a:prstGeom>
        </p:spPr>
      </p:pic>
      <p:sp>
        <p:nvSpPr>
          <p:cNvPr id="5" name="Прямоугольник 4"/>
          <p:cNvSpPr/>
          <p:nvPr/>
        </p:nvSpPr>
        <p:spPr>
          <a:xfrm>
            <a:off x="1623059" y="1383030"/>
            <a:ext cx="308610" cy="30861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Прямоугольник 8"/>
          <p:cNvSpPr/>
          <p:nvPr/>
        </p:nvSpPr>
        <p:spPr>
          <a:xfrm>
            <a:off x="5941695" y="1383030"/>
            <a:ext cx="308610" cy="30861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1626869" y="3878580"/>
            <a:ext cx="308610" cy="30861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Прямоугольник 10"/>
          <p:cNvSpPr/>
          <p:nvPr/>
        </p:nvSpPr>
        <p:spPr>
          <a:xfrm>
            <a:off x="5945505" y="3878580"/>
            <a:ext cx="308610" cy="30861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Номер слайда 2"/>
          <p:cNvSpPr>
            <a:spLocks noGrp="1"/>
          </p:cNvSpPr>
          <p:nvPr>
            <p:ph type="sldNum" sz="quarter" idx="15"/>
          </p:nvPr>
        </p:nvSpPr>
        <p:spPr/>
        <p:txBody>
          <a:bodyPr/>
          <a:lstStyle/>
          <a:p>
            <a:fld id="{4B481FE3-6342-4E36-9936-0AC64538D440}" type="slidenum">
              <a:rPr lang="ru-RU" smtClean="0"/>
              <a:t>48</a:t>
            </a:fld>
            <a:endParaRPr lang="ru-RU"/>
          </a:p>
        </p:txBody>
      </p:sp>
      <p:sp>
        <p:nvSpPr>
          <p:cNvPr id="2" name="Прямоугольник 1"/>
          <p:cNvSpPr/>
          <p:nvPr/>
        </p:nvSpPr>
        <p:spPr>
          <a:xfrm>
            <a:off x="1931670" y="3786187"/>
            <a:ext cx="2937098" cy="49339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rPr>
              <a:t>Operational reports</a:t>
            </a:r>
            <a:endParaRPr lang="ru-RU" sz="2000" b="1" dirty="0">
              <a:solidFill>
                <a:schemeClr val="tx1"/>
              </a:solidFill>
            </a:endParaRPr>
          </a:p>
        </p:txBody>
      </p:sp>
      <p:sp>
        <p:nvSpPr>
          <p:cNvPr id="4" name="Прямоугольник 3"/>
          <p:cNvSpPr/>
          <p:nvPr/>
        </p:nvSpPr>
        <p:spPr>
          <a:xfrm>
            <a:off x="6455838" y="3604894"/>
            <a:ext cx="2473850" cy="15100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solidFill>
                  <a:schemeClr val="tx1"/>
                </a:solidFill>
              </a:rPr>
              <a:t>Personal access</a:t>
            </a:r>
          </a:p>
          <a:p>
            <a:r>
              <a:rPr lang="en-US" sz="2000" dirty="0" smtClean="0">
                <a:solidFill>
                  <a:schemeClr val="tx1"/>
                </a:solidFill>
              </a:rPr>
              <a:t>Via mobile device or PC</a:t>
            </a:r>
          </a:p>
        </p:txBody>
      </p:sp>
      <p:sp>
        <p:nvSpPr>
          <p:cNvPr id="12" name="Прямоугольник 11"/>
          <p:cNvSpPr/>
          <p:nvPr/>
        </p:nvSpPr>
        <p:spPr>
          <a:xfrm>
            <a:off x="2080734" y="1233485"/>
            <a:ext cx="3386137" cy="49339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rPr>
              <a:t>Equipment on the object</a:t>
            </a:r>
            <a:endParaRPr lang="ru-RU" sz="2000" b="1" dirty="0">
              <a:solidFill>
                <a:schemeClr val="tx1"/>
              </a:solidFill>
            </a:endParaRPr>
          </a:p>
        </p:txBody>
      </p:sp>
      <p:sp>
        <p:nvSpPr>
          <p:cNvPr id="13" name="Прямоугольник 12"/>
          <p:cNvSpPr/>
          <p:nvPr/>
        </p:nvSpPr>
        <p:spPr>
          <a:xfrm>
            <a:off x="6487849" y="1326680"/>
            <a:ext cx="2588150" cy="99494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solidFill>
                  <a:schemeClr val="tx1"/>
                </a:solidFill>
              </a:rPr>
              <a:t>Your own server </a:t>
            </a:r>
          </a:p>
          <a:p>
            <a:r>
              <a:rPr lang="en-US" sz="2000" dirty="0" smtClean="0">
                <a:solidFill>
                  <a:schemeClr val="tx1"/>
                </a:solidFill>
              </a:rPr>
              <a:t>located in SCOUT cloud</a:t>
            </a:r>
            <a:endParaRPr lang="ru-RU" sz="2000" dirty="0">
              <a:solidFill>
                <a:schemeClr val="tx1"/>
              </a:solidFill>
            </a:endParaRPr>
          </a:p>
        </p:txBody>
      </p:sp>
    </p:spTree>
    <p:extLst>
      <p:ext uri="{BB962C8B-B14F-4D97-AF65-F5344CB8AC3E}">
        <p14:creationId xmlns:p14="http://schemas.microsoft.com/office/powerpoint/2010/main" val="957360126"/>
      </p:ext>
    </p:extLst>
  </p:cSld>
  <p:clrMapOvr>
    <a:masterClrMapping/>
  </p:clrMapOvr>
  <p:transition spd="slow">
    <p:push/>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5" name="Прямоугольник 784"/>
          <p:cNvSpPr/>
          <p:nvPr/>
        </p:nvSpPr>
        <p:spPr>
          <a:xfrm>
            <a:off x="5530466" y="732756"/>
            <a:ext cx="5658234" cy="2175697"/>
          </a:xfrm>
          <a:prstGeom prst="rect">
            <a:avLst/>
          </a:prstGeom>
          <a:solidFill>
            <a:srgbClr val="D1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80" name="Прямоугольник 779"/>
          <p:cNvSpPr/>
          <p:nvPr/>
        </p:nvSpPr>
        <p:spPr>
          <a:xfrm>
            <a:off x="506776" y="3690581"/>
            <a:ext cx="4471624" cy="2175697"/>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 name="Номер слайда 4"/>
          <p:cNvSpPr>
            <a:spLocks noGrp="1"/>
          </p:cNvSpPr>
          <p:nvPr>
            <p:ph type="sldNum" sz="quarter" idx="11"/>
          </p:nvPr>
        </p:nvSpPr>
        <p:spPr>
          <a:noFill/>
          <a:ln>
            <a:noFill/>
          </a:ln>
        </p:spPr>
        <p:txBody>
          <a:bodyPr/>
          <a:lstStyle/>
          <a:p>
            <a:fld id="{4B481FE3-6342-4E36-9936-0AC64538D440}" type="slidenum">
              <a:rPr lang="ru-RU" smtClean="0">
                <a:solidFill>
                  <a:schemeClr val="tx1"/>
                </a:solidFill>
              </a:rPr>
              <a:pPr/>
              <a:t>49</a:t>
            </a:fld>
            <a:endParaRPr lang="ru-RU">
              <a:solidFill>
                <a:schemeClr val="tx1"/>
              </a:solidFill>
            </a:endParaRPr>
          </a:p>
        </p:txBody>
      </p:sp>
      <p:sp>
        <p:nvSpPr>
          <p:cNvPr id="877" name="Прямоугольник 876"/>
          <p:cNvSpPr/>
          <p:nvPr/>
        </p:nvSpPr>
        <p:spPr>
          <a:xfrm>
            <a:off x="506776" y="3037907"/>
            <a:ext cx="1703023" cy="523220"/>
          </a:xfrm>
          <a:prstGeom prst="rect">
            <a:avLst/>
          </a:prstGeom>
          <a:noFill/>
          <a:ln>
            <a:noFill/>
          </a:ln>
        </p:spPr>
        <p:txBody>
          <a:bodyPr wrap="square">
            <a:spAutoFit/>
          </a:bodyPr>
          <a:lstStyle/>
          <a:p>
            <a:r>
              <a:rPr lang="en-US" sz="2800" dirty="0" smtClean="0"/>
              <a:t>RESULT</a:t>
            </a:r>
            <a:endParaRPr lang="ru-RU" sz="2800" dirty="0"/>
          </a:p>
        </p:txBody>
      </p:sp>
      <p:sp>
        <p:nvSpPr>
          <p:cNvPr id="878" name="TextBox 877"/>
          <p:cNvSpPr txBox="1"/>
          <p:nvPr/>
        </p:nvSpPr>
        <p:spPr>
          <a:xfrm>
            <a:off x="853194" y="3799144"/>
            <a:ext cx="3778785" cy="461665"/>
          </a:xfrm>
          <a:prstGeom prst="rect">
            <a:avLst/>
          </a:prstGeom>
          <a:noFill/>
          <a:ln>
            <a:noFill/>
          </a:ln>
        </p:spPr>
        <p:txBody>
          <a:bodyPr wrap="square" rtlCol="0">
            <a:spAutoFit/>
          </a:bodyPr>
          <a:lstStyle/>
          <a:p>
            <a:r>
              <a:rPr lang="en-US" sz="2400" dirty="0" smtClean="0">
                <a:solidFill>
                  <a:schemeClr val="bg1"/>
                </a:solidFill>
              </a:rPr>
              <a:t>FUEL SAVING</a:t>
            </a:r>
            <a:r>
              <a:rPr lang="ru-RU" sz="2400" dirty="0" smtClean="0">
                <a:solidFill>
                  <a:schemeClr val="bg1"/>
                </a:solidFill>
              </a:rPr>
              <a:t>:</a:t>
            </a:r>
            <a:endParaRPr lang="ru-RU" sz="2400" dirty="0">
              <a:solidFill>
                <a:schemeClr val="bg1"/>
              </a:solidFill>
            </a:endParaRPr>
          </a:p>
        </p:txBody>
      </p:sp>
      <p:sp>
        <p:nvSpPr>
          <p:cNvPr id="879" name="TextBox 878"/>
          <p:cNvSpPr txBox="1"/>
          <p:nvPr/>
        </p:nvSpPr>
        <p:spPr>
          <a:xfrm>
            <a:off x="807441" y="5184336"/>
            <a:ext cx="1575412" cy="261610"/>
          </a:xfrm>
          <a:prstGeom prst="rect">
            <a:avLst/>
          </a:prstGeom>
          <a:noFill/>
          <a:ln>
            <a:noFill/>
          </a:ln>
        </p:spPr>
        <p:txBody>
          <a:bodyPr wrap="square" rtlCol="0">
            <a:spAutoFit/>
          </a:bodyPr>
          <a:lstStyle/>
          <a:p>
            <a:r>
              <a:rPr lang="en-US" sz="1100" dirty="0" smtClean="0">
                <a:solidFill>
                  <a:schemeClr val="bg1"/>
                </a:solidFill>
              </a:rPr>
              <a:t>SUMMER SEASON</a:t>
            </a:r>
            <a:endParaRPr lang="ru-RU" sz="1100" dirty="0">
              <a:solidFill>
                <a:schemeClr val="bg1"/>
              </a:solidFill>
            </a:endParaRPr>
          </a:p>
        </p:txBody>
      </p:sp>
      <p:sp>
        <p:nvSpPr>
          <p:cNvPr id="881" name="TextBox 880"/>
          <p:cNvSpPr txBox="1"/>
          <p:nvPr/>
        </p:nvSpPr>
        <p:spPr>
          <a:xfrm>
            <a:off x="2819172" y="5199725"/>
            <a:ext cx="1663547" cy="246221"/>
          </a:xfrm>
          <a:prstGeom prst="rect">
            <a:avLst/>
          </a:prstGeom>
          <a:noFill/>
          <a:ln>
            <a:noFill/>
          </a:ln>
        </p:spPr>
        <p:txBody>
          <a:bodyPr wrap="square" rtlCol="0">
            <a:spAutoFit/>
          </a:bodyPr>
          <a:lstStyle/>
          <a:p>
            <a:r>
              <a:rPr lang="en-US" sz="1000" dirty="0" smtClean="0">
                <a:solidFill>
                  <a:schemeClr val="bg1"/>
                </a:solidFill>
              </a:rPr>
              <a:t>WINTER SEASON</a:t>
            </a:r>
          </a:p>
        </p:txBody>
      </p:sp>
      <p:sp>
        <p:nvSpPr>
          <p:cNvPr id="882" name="TextBox 881"/>
          <p:cNvSpPr txBox="1"/>
          <p:nvPr/>
        </p:nvSpPr>
        <p:spPr>
          <a:xfrm>
            <a:off x="5530466" y="3043034"/>
            <a:ext cx="4076241" cy="523220"/>
          </a:xfrm>
          <a:prstGeom prst="rect">
            <a:avLst/>
          </a:prstGeom>
          <a:noFill/>
          <a:ln>
            <a:noFill/>
          </a:ln>
        </p:spPr>
        <p:txBody>
          <a:bodyPr wrap="square" rtlCol="0">
            <a:spAutoFit/>
          </a:bodyPr>
          <a:lstStyle/>
          <a:p>
            <a:r>
              <a:rPr lang="en-US" sz="2800" dirty="0" smtClean="0"/>
              <a:t>REVIEW</a:t>
            </a:r>
            <a:endParaRPr lang="ru-RU" sz="2800" dirty="0"/>
          </a:p>
        </p:txBody>
      </p:sp>
      <p:sp>
        <p:nvSpPr>
          <p:cNvPr id="884" name="TextBox 883"/>
          <p:cNvSpPr txBox="1"/>
          <p:nvPr/>
        </p:nvSpPr>
        <p:spPr>
          <a:xfrm>
            <a:off x="5887903" y="842981"/>
            <a:ext cx="2423710" cy="461665"/>
          </a:xfrm>
          <a:prstGeom prst="rect">
            <a:avLst/>
          </a:prstGeom>
          <a:noFill/>
          <a:ln>
            <a:noFill/>
          </a:ln>
        </p:spPr>
        <p:txBody>
          <a:bodyPr wrap="square" rtlCol="0">
            <a:spAutoFit/>
          </a:bodyPr>
          <a:lstStyle/>
          <a:p>
            <a:r>
              <a:rPr lang="en-US" sz="2400" dirty="0" smtClean="0">
                <a:solidFill>
                  <a:srgbClr val="FF0066"/>
                </a:solidFill>
              </a:rPr>
              <a:t>SOLUTIONS</a:t>
            </a:r>
            <a:endParaRPr lang="ru-RU" sz="2400" dirty="0">
              <a:solidFill>
                <a:srgbClr val="FF0066"/>
              </a:solidFill>
            </a:endParaRPr>
          </a:p>
        </p:txBody>
      </p:sp>
      <p:sp>
        <p:nvSpPr>
          <p:cNvPr id="885" name="Прямоугольник 884"/>
          <p:cNvSpPr/>
          <p:nvPr/>
        </p:nvSpPr>
        <p:spPr>
          <a:xfrm>
            <a:off x="5887903" y="1369536"/>
            <a:ext cx="3306897"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smtClean="0">
                <a:solidFill>
                  <a:schemeClr val="tx1"/>
                </a:solidFill>
              </a:rPr>
              <a:t>Basic monitoring of transport</a:t>
            </a:r>
          </a:p>
          <a:p>
            <a:r>
              <a:rPr lang="en-US" sz="1200" b="1" dirty="0" smtClean="0">
                <a:solidFill>
                  <a:srgbClr val="56287B"/>
                </a:solidFill>
              </a:rPr>
              <a:t>For decreasing expenses on vehicle fleet</a:t>
            </a:r>
            <a:endParaRPr lang="ru-RU" sz="1200" b="1" dirty="0">
              <a:solidFill>
                <a:srgbClr val="56287B"/>
              </a:solidFill>
            </a:endParaRPr>
          </a:p>
        </p:txBody>
      </p:sp>
      <p:sp>
        <p:nvSpPr>
          <p:cNvPr id="886" name="Прямоугольник 885"/>
          <p:cNvSpPr/>
          <p:nvPr/>
        </p:nvSpPr>
        <p:spPr>
          <a:xfrm>
            <a:off x="5887903" y="2048588"/>
            <a:ext cx="2710149" cy="31948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smtClean="0">
                <a:solidFill>
                  <a:schemeClr val="tx1"/>
                </a:solidFill>
              </a:rPr>
              <a:t>Service </a:t>
            </a:r>
            <a:r>
              <a:rPr lang="ru-RU" sz="1400" dirty="0" smtClean="0">
                <a:solidFill>
                  <a:schemeClr val="tx1"/>
                </a:solidFill>
              </a:rPr>
              <a:t>«</a:t>
            </a:r>
            <a:r>
              <a:rPr lang="en-US" sz="1400" dirty="0" smtClean="0">
                <a:solidFill>
                  <a:schemeClr val="tx1"/>
                </a:solidFill>
              </a:rPr>
              <a:t>Custom development</a:t>
            </a:r>
            <a:r>
              <a:rPr lang="ru-RU" sz="1400" dirty="0" smtClean="0">
                <a:solidFill>
                  <a:schemeClr val="tx1"/>
                </a:solidFill>
              </a:rPr>
              <a:t>»</a:t>
            </a:r>
            <a:r>
              <a:rPr lang="en-US" sz="1400" dirty="0" smtClean="0">
                <a:solidFill>
                  <a:schemeClr val="tx1"/>
                </a:solidFill>
              </a:rPr>
              <a:t>  </a:t>
            </a:r>
            <a:endParaRPr lang="ru-RU" sz="1400" dirty="0">
              <a:solidFill>
                <a:schemeClr val="tx1"/>
              </a:solidFill>
            </a:endParaRPr>
          </a:p>
        </p:txBody>
      </p:sp>
      <p:sp>
        <p:nvSpPr>
          <p:cNvPr id="887" name="Прямоугольник 886"/>
          <p:cNvSpPr/>
          <p:nvPr/>
        </p:nvSpPr>
        <p:spPr>
          <a:xfrm>
            <a:off x="5887903" y="2556247"/>
            <a:ext cx="4086577" cy="1919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smtClean="0">
                <a:solidFill>
                  <a:schemeClr val="tx1"/>
                </a:solidFill>
              </a:rPr>
              <a:t>Integration with Microsoft Dynamics</a:t>
            </a:r>
            <a:endParaRPr lang="ru-RU" sz="1200" dirty="0">
              <a:solidFill>
                <a:schemeClr val="tx1"/>
              </a:solidFill>
            </a:endParaRPr>
          </a:p>
        </p:txBody>
      </p:sp>
      <p:sp>
        <p:nvSpPr>
          <p:cNvPr id="889" name="Прямоугольник 888"/>
          <p:cNvSpPr/>
          <p:nvPr/>
        </p:nvSpPr>
        <p:spPr>
          <a:xfrm>
            <a:off x="5867553" y="3690581"/>
            <a:ext cx="5321147" cy="22584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1400" dirty="0" smtClean="0">
                <a:solidFill>
                  <a:schemeClr val="tx1"/>
                </a:solidFill>
              </a:rPr>
              <a:t>Implementation of the System SCOUT certainly has a positive effect on our work. It not only just provides an opportunity to  operative fuel control, places of parking and speed limit control. Today it’s a valuable integrated toolbox  for Logistics Services, as well as Finance and Administrative departments of  a Company.</a:t>
            </a:r>
          </a:p>
          <a:p>
            <a:pPr algn="ctr"/>
            <a:endParaRPr lang="en-US" sz="1200" dirty="0" smtClean="0">
              <a:solidFill>
                <a:schemeClr val="tx1"/>
              </a:solidFill>
            </a:endParaRPr>
          </a:p>
          <a:p>
            <a:r>
              <a:rPr lang="en-US" sz="1200" b="1" dirty="0" smtClean="0">
                <a:solidFill>
                  <a:schemeClr val="tx1"/>
                </a:solidFill>
              </a:rPr>
              <a:t>Dina </a:t>
            </a:r>
            <a:r>
              <a:rPr lang="en-US" sz="1200" b="1" dirty="0" err="1" smtClean="0">
                <a:solidFill>
                  <a:schemeClr val="tx1"/>
                </a:solidFill>
              </a:rPr>
              <a:t>Bolotina</a:t>
            </a:r>
            <a:r>
              <a:rPr lang="ru-RU" sz="1000" dirty="0" smtClean="0">
                <a:solidFill>
                  <a:schemeClr val="tx1"/>
                </a:solidFill>
              </a:rPr>
              <a:t>,</a:t>
            </a:r>
          </a:p>
          <a:p>
            <a:r>
              <a:rPr lang="en-US" sz="1000" dirty="0" smtClean="0">
                <a:solidFill>
                  <a:schemeClr val="tx1"/>
                </a:solidFill>
              </a:rPr>
              <a:t>Head of Development Unit in Saint-Petersburg,  Development Department,</a:t>
            </a:r>
          </a:p>
          <a:p>
            <a:r>
              <a:rPr lang="en-US" sz="1000" dirty="0" smtClean="0">
                <a:solidFill>
                  <a:schemeClr val="tx1"/>
                </a:solidFill>
              </a:rPr>
              <a:t>Directorate of internal Logistics , OSC Distribution.</a:t>
            </a:r>
            <a:endParaRPr lang="ru-RU" sz="1200" dirty="0">
              <a:solidFill>
                <a:schemeClr val="tx1"/>
              </a:solidFill>
            </a:endParaRPr>
          </a:p>
        </p:txBody>
      </p:sp>
      <p:sp>
        <p:nvSpPr>
          <p:cNvPr id="2" name="Прямоугольник 1"/>
          <p:cNvSpPr/>
          <p:nvPr/>
        </p:nvSpPr>
        <p:spPr>
          <a:xfrm>
            <a:off x="506776" y="732756"/>
            <a:ext cx="4471624" cy="2175697"/>
          </a:xfrm>
          <a:prstGeom prst="rect">
            <a:avLst/>
          </a:prstGeom>
          <a:solidFill>
            <a:srgbClr val="5628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73" name="TextBox 872"/>
          <p:cNvSpPr txBox="1"/>
          <p:nvPr/>
        </p:nvSpPr>
        <p:spPr>
          <a:xfrm>
            <a:off x="886515" y="836347"/>
            <a:ext cx="2710149" cy="461665"/>
          </a:xfrm>
          <a:prstGeom prst="rect">
            <a:avLst/>
          </a:prstGeom>
          <a:noFill/>
          <a:ln>
            <a:noFill/>
          </a:ln>
        </p:spPr>
        <p:txBody>
          <a:bodyPr wrap="square" rtlCol="0">
            <a:spAutoFit/>
          </a:bodyPr>
          <a:lstStyle/>
          <a:p>
            <a:r>
              <a:rPr lang="en-US" sz="2400" dirty="0" smtClean="0">
                <a:solidFill>
                  <a:schemeClr val="bg1"/>
                </a:solidFill>
              </a:rPr>
              <a:t>COMPANY FLEET</a:t>
            </a:r>
            <a:endParaRPr lang="ru-RU" sz="2400" dirty="0">
              <a:solidFill>
                <a:schemeClr val="bg1"/>
              </a:solidFill>
            </a:endParaRPr>
          </a:p>
        </p:txBody>
      </p:sp>
      <p:sp>
        <p:nvSpPr>
          <p:cNvPr id="874" name="Прямоугольник 873"/>
          <p:cNvSpPr/>
          <p:nvPr/>
        </p:nvSpPr>
        <p:spPr>
          <a:xfrm>
            <a:off x="1928181" y="1729753"/>
            <a:ext cx="1718632" cy="4186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bg1"/>
                </a:solidFill>
              </a:rPr>
              <a:t>trucks</a:t>
            </a:r>
            <a:endParaRPr lang="ru-RU" sz="2800" dirty="0">
              <a:solidFill>
                <a:schemeClr val="bg1"/>
              </a:solidFill>
            </a:endParaRPr>
          </a:p>
        </p:txBody>
      </p:sp>
      <p:sp>
        <p:nvSpPr>
          <p:cNvPr id="875" name="Прямоугольник 874"/>
          <p:cNvSpPr/>
          <p:nvPr/>
        </p:nvSpPr>
        <p:spPr>
          <a:xfrm>
            <a:off x="886515" y="2254699"/>
            <a:ext cx="3835400" cy="3397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smtClean="0">
                <a:solidFill>
                  <a:schemeClr val="bg1"/>
                </a:solidFill>
              </a:rPr>
              <a:t>Gazelle, Iveco, Isuzu, Volvo, Man, Scania </a:t>
            </a:r>
            <a:endParaRPr lang="ru-RU" sz="1400" dirty="0">
              <a:solidFill>
                <a:schemeClr val="bg1"/>
              </a:solidFill>
            </a:endParaRPr>
          </a:p>
        </p:txBody>
      </p:sp>
      <p:sp>
        <p:nvSpPr>
          <p:cNvPr id="3" name="TextBox 2"/>
          <p:cNvSpPr txBox="1"/>
          <p:nvPr/>
        </p:nvSpPr>
        <p:spPr>
          <a:xfrm>
            <a:off x="820185" y="1169205"/>
            <a:ext cx="1107996" cy="1107996"/>
          </a:xfrm>
          <a:prstGeom prst="rect">
            <a:avLst/>
          </a:prstGeom>
          <a:noFill/>
        </p:spPr>
        <p:txBody>
          <a:bodyPr wrap="none" rtlCol="0">
            <a:spAutoFit/>
          </a:bodyPr>
          <a:lstStyle/>
          <a:p>
            <a:r>
              <a:rPr lang="en-US" sz="6600" dirty="0" smtClean="0">
                <a:solidFill>
                  <a:schemeClr val="bg1"/>
                </a:solidFill>
              </a:rPr>
              <a:t>96</a:t>
            </a:r>
            <a:endParaRPr lang="ru-RU" sz="6600" dirty="0">
              <a:solidFill>
                <a:schemeClr val="bg1"/>
              </a:solidFill>
            </a:endParaRPr>
          </a:p>
        </p:txBody>
      </p:sp>
      <p:sp>
        <p:nvSpPr>
          <p:cNvPr id="13" name="TextBox 12"/>
          <p:cNvSpPr txBox="1"/>
          <p:nvPr/>
        </p:nvSpPr>
        <p:spPr>
          <a:xfrm>
            <a:off x="807441" y="4179228"/>
            <a:ext cx="1935145" cy="1107996"/>
          </a:xfrm>
          <a:prstGeom prst="rect">
            <a:avLst/>
          </a:prstGeom>
          <a:noFill/>
        </p:spPr>
        <p:txBody>
          <a:bodyPr wrap="none" rtlCol="0">
            <a:spAutoFit/>
          </a:bodyPr>
          <a:lstStyle/>
          <a:p>
            <a:r>
              <a:rPr lang="en-US" sz="6600" dirty="0" smtClean="0">
                <a:solidFill>
                  <a:schemeClr val="bg1"/>
                </a:solidFill>
              </a:rPr>
              <a:t>19%</a:t>
            </a:r>
            <a:endParaRPr lang="ru-RU" sz="6600" dirty="0">
              <a:solidFill>
                <a:schemeClr val="bg1"/>
              </a:solidFill>
            </a:endParaRPr>
          </a:p>
        </p:txBody>
      </p:sp>
      <p:sp>
        <p:nvSpPr>
          <p:cNvPr id="783" name="TextBox 782"/>
          <p:cNvSpPr txBox="1"/>
          <p:nvPr/>
        </p:nvSpPr>
        <p:spPr>
          <a:xfrm>
            <a:off x="2819172" y="4179228"/>
            <a:ext cx="1935145" cy="1107996"/>
          </a:xfrm>
          <a:prstGeom prst="rect">
            <a:avLst/>
          </a:prstGeom>
          <a:noFill/>
        </p:spPr>
        <p:txBody>
          <a:bodyPr wrap="none" rtlCol="0">
            <a:spAutoFit/>
          </a:bodyPr>
          <a:lstStyle/>
          <a:p>
            <a:r>
              <a:rPr lang="en-US" sz="6600" dirty="0" smtClean="0">
                <a:solidFill>
                  <a:schemeClr val="bg1"/>
                </a:solidFill>
              </a:rPr>
              <a:t>11%</a:t>
            </a:r>
            <a:endParaRPr lang="ru-RU" sz="6600" dirty="0">
              <a:solidFill>
                <a:schemeClr val="bg1"/>
              </a:solidFill>
            </a:endParaRPr>
          </a:p>
        </p:txBody>
      </p:sp>
      <p:pic>
        <p:nvPicPr>
          <p:cNvPr id="791" name="Рисунок 790"/>
          <p:cNvPicPr>
            <a:picLocks noChangeAspect="1"/>
          </p:cNvPicPr>
          <p:nvPr/>
        </p:nvPicPr>
        <p:blipFill>
          <a:blip r:embed="rId2"/>
          <a:stretch>
            <a:fillRect/>
          </a:stretch>
        </p:blipFill>
        <p:spPr>
          <a:xfrm>
            <a:off x="8901070" y="5411669"/>
            <a:ext cx="1963244" cy="845416"/>
          </a:xfrm>
          <a:prstGeom prst="rect">
            <a:avLst/>
          </a:prstGeom>
        </p:spPr>
      </p:pic>
    </p:spTree>
    <p:extLst>
      <p:ext uri="{BB962C8B-B14F-4D97-AF65-F5344CB8AC3E}">
        <p14:creationId xmlns:p14="http://schemas.microsoft.com/office/powerpoint/2010/main" val="2958554652"/>
      </p:ext>
    </p:extLst>
  </p:cSld>
  <p:clrMapOvr>
    <a:masterClrMapping/>
  </p:clrMapOvr>
  <p:transition spd="slow">
    <p:push/>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5" name="Прямоугольник 784"/>
          <p:cNvSpPr/>
          <p:nvPr/>
        </p:nvSpPr>
        <p:spPr>
          <a:xfrm>
            <a:off x="5530466" y="732756"/>
            <a:ext cx="5658234" cy="2175697"/>
          </a:xfrm>
          <a:prstGeom prst="rect">
            <a:avLst/>
          </a:prstGeom>
          <a:solidFill>
            <a:srgbClr val="D1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80" name="Прямоугольник 779"/>
          <p:cNvSpPr/>
          <p:nvPr/>
        </p:nvSpPr>
        <p:spPr>
          <a:xfrm>
            <a:off x="506776" y="3690581"/>
            <a:ext cx="4471624" cy="2175697"/>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 name="Номер слайда 4"/>
          <p:cNvSpPr>
            <a:spLocks noGrp="1"/>
          </p:cNvSpPr>
          <p:nvPr>
            <p:ph type="sldNum" sz="quarter" idx="11"/>
          </p:nvPr>
        </p:nvSpPr>
        <p:spPr>
          <a:noFill/>
          <a:ln>
            <a:noFill/>
          </a:ln>
        </p:spPr>
        <p:txBody>
          <a:bodyPr/>
          <a:lstStyle/>
          <a:p>
            <a:fld id="{4B481FE3-6342-4E36-9936-0AC64538D440}" type="slidenum">
              <a:rPr lang="ru-RU" smtClean="0">
                <a:solidFill>
                  <a:schemeClr val="tx1"/>
                </a:solidFill>
              </a:rPr>
              <a:pPr/>
              <a:t>50</a:t>
            </a:fld>
            <a:endParaRPr lang="ru-RU">
              <a:solidFill>
                <a:schemeClr val="tx1"/>
              </a:solidFill>
            </a:endParaRPr>
          </a:p>
        </p:txBody>
      </p:sp>
      <p:sp>
        <p:nvSpPr>
          <p:cNvPr id="877" name="Прямоугольник 876"/>
          <p:cNvSpPr/>
          <p:nvPr/>
        </p:nvSpPr>
        <p:spPr>
          <a:xfrm>
            <a:off x="506776" y="3037907"/>
            <a:ext cx="1703023" cy="523220"/>
          </a:xfrm>
          <a:prstGeom prst="rect">
            <a:avLst/>
          </a:prstGeom>
          <a:noFill/>
          <a:ln>
            <a:noFill/>
          </a:ln>
        </p:spPr>
        <p:txBody>
          <a:bodyPr wrap="square">
            <a:spAutoFit/>
          </a:bodyPr>
          <a:lstStyle/>
          <a:p>
            <a:r>
              <a:rPr lang="en-US" sz="2800" dirty="0" smtClean="0"/>
              <a:t>RESULT</a:t>
            </a:r>
            <a:endParaRPr lang="ru-RU" sz="2800" dirty="0"/>
          </a:p>
        </p:txBody>
      </p:sp>
      <p:sp>
        <p:nvSpPr>
          <p:cNvPr id="882" name="TextBox 881"/>
          <p:cNvSpPr txBox="1"/>
          <p:nvPr/>
        </p:nvSpPr>
        <p:spPr>
          <a:xfrm>
            <a:off x="5530466" y="3043034"/>
            <a:ext cx="4076241" cy="523220"/>
          </a:xfrm>
          <a:prstGeom prst="rect">
            <a:avLst/>
          </a:prstGeom>
          <a:noFill/>
          <a:ln>
            <a:noFill/>
          </a:ln>
        </p:spPr>
        <p:txBody>
          <a:bodyPr wrap="square" rtlCol="0">
            <a:spAutoFit/>
          </a:bodyPr>
          <a:lstStyle/>
          <a:p>
            <a:r>
              <a:rPr lang="en-US" sz="2800" dirty="0" smtClean="0"/>
              <a:t>REVIEW</a:t>
            </a:r>
            <a:endParaRPr lang="ru-RU" sz="2800" dirty="0"/>
          </a:p>
        </p:txBody>
      </p:sp>
      <p:sp>
        <p:nvSpPr>
          <p:cNvPr id="884" name="TextBox 883"/>
          <p:cNvSpPr txBox="1"/>
          <p:nvPr/>
        </p:nvSpPr>
        <p:spPr>
          <a:xfrm>
            <a:off x="5887903" y="842981"/>
            <a:ext cx="2423710" cy="461665"/>
          </a:xfrm>
          <a:prstGeom prst="rect">
            <a:avLst/>
          </a:prstGeom>
          <a:noFill/>
          <a:ln>
            <a:noFill/>
          </a:ln>
        </p:spPr>
        <p:txBody>
          <a:bodyPr wrap="square" rtlCol="0">
            <a:spAutoFit/>
          </a:bodyPr>
          <a:lstStyle/>
          <a:p>
            <a:r>
              <a:rPr lang="en-US" sz="2400" dirty="0" smtClean="0">
                <a:solidFill>
                  <a:srgbClr val="FF0066"/>
                </a:solidFill>
              </a:rPr>
              <a:t>SOLUTIONS</a:t>
            </a:r>
            <a:endParaRPr lang="ru-RU" sz="2400" dirty="0">
              <a:solidFill>
                <a:srgbClr val="FF0066"/>
              </a:solidFill>
            </a:endParaRPr>
          </a:p>
        </p:txBody>
      </p:sp>
      <p:sp>
        <p:nvSpPr>
          <p:cNvPr id="885" name="Прямоугольник 884"/>
          <p:cNvSpPr/>
          <p:nvPr/>
        </p:nvSpPr>
        <p:spPr>
          <a:xfrm>
            <a:off x="8008535" y="1277702"/>
            <a:ext cx="3306897"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smtClean="0">
                <a:solidFill>
                  <a:schemeClr val="tx1"/>
                </a:solidFill>
              </a:rPr>
              <a:t>Basic monitoring of transport</a:t>
            </a:r>
          </a:p>
          <a:p>
            <a:r>
              <a:rPr lang="en-US" sz="1100" b="1" dirty="0" smtClean="0">
                <a:solidFill>
                  <a:srgbClr val="56287B"/>
                </a:solidFill>
              </a:rPr>
              <a:t>For decreasing expenses on vehicle fleet</a:t>
            </a:r>
            <a:endParaRPr lang="ru-RU" sz="1100" b="1" dirty="0">
              <a:solidFill>
                <a:srgbClr val="56287B"/>
              </a:solidFill>
            </a:endParaRPr>
          </a:p>
        </p:txBody>
      </p:sp>
      <p:sp>
        <p:nvSpPr>
          <p:cNvPr id="886" name="Прямоугольник 885"/>
          <p:cNvSpPr/>
          <p:nvPr/>
        </p:nvSpPr>
        <p:spPr>
          <a:xfrm>
            <a:off x="5887903" y="2480108"/>
            <a:ext cx="4142432" cy="31948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smtClean="0">
                <a:solidFill>
                  <a:schemeClr val="tx1"/>
                </a:solidFill>
              </a:rPr>
              <a:t>Services: </a:t>
            </a:r>
            <a:r>
              <a:rPr lang="ru-RU" sz="1400" dirty="0" smtClean="0">
                <a:solidFill>
                  <a:schemeClr val="tx1"/>
                </a:solidFill>
              </a:rPr>
              <a:t>«</a:t>
            </a:r>
            <a:r>
              <a:rPr lang="en-US" sz="1400" dirty="0" smtClean="0">
                <a:solidFill>
                  <a:schemeClr val="tx1"/>
                </a:solidFill>
              </a:rPr>
              <a:t>Custom development</a:t>
            </a:r>
            <a:r>
              <a:rPr lang="ru-RU" sz="1400" dirty="0" smtClean="0">
                <a:solidFill>
                  <a:schemeClr val="tx1"/>
                </a:solidFill>
              </a:rPr>
              <a:t>»</a:t>
            </a:r>
            <a:r>
              <a:rPr lang="en-US" sz="1400" dirty="0" smtClean="0">
                <a:solidFill>
                  <a:schemeClr val="tx1"/>
                </a:solidFill>
              </a:rPr>
              <a:t> and </a:t>
            </a:r>
            <a:r>
              <a:rPr lang="ru-RU" sz="1400" dirty="0" smtClean="0">
                <a:solidFill>
                  <a:schemeClr val="tx1"/>
                </a:solidFill>
              </a:rPr>
              <a:t>«</a:t>
            </a:r>
            <a:r>
              <a:rPr lang="en-US" sz="1400" dirty="0" smtClean="0">
                <a:solidFill>
                  <a:schemeClr val="tx1"/>
                </a:solidFill>
              </a:rPr>
              <a:t>Analytics</a:t>
            </a:r>
            <a:r>
              <a:rPr lang="ru-RU" sz="1400" dirty="0" smtClean="0">
                <a:solidFill>
                  <a:schemeClr val="tx1"/>
                </a:solidFill>
              </a:rPr>
              <a:t>»</a:t>
            </a:r>
            <a:r>
              <a:rPr lang="en-US" sz="1400" dirty="0" smtClean="0">
                <a:solidFill>
                  <a:schemeClr val="tx1"/>
                </a:solidFill>
              </a:rPr>
              <a:t>   </a:t>
            </a:r>
            <a:endParaRPr lang="ru-RU" sz="1400" dirty="0">
              <a:solidFill>
                <a:schemeClr val="tx1"/>
              </a:solidFill>
            </a:endParaRPr>
          </a:p>
        </p:txBody>
      </p:sp>
      <p:sp>
        <p:nvSpPr>
          <p:cNvPr id="889" name="Прямоугольник 888"/>
          <p:cNvSpPr/>
          <p:nvPr/>
        </p:nvSpPr>
        <p:spPr>
          <a:xfrm>
            <a:off x="5867553" y="3690581"/>
            <a:ext cx="5321147" cy="22584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1400" dirty="0">
                <a:solidFill>
                  <a:schemeClr val="tx1"/>
                </a:solidFill>
              </a:rPr>
              <a:t>Flexibility and service culture are the main qualities of SCOUT Group of Companies in handling with corporate clients. Collaboration between our companies is getting deeper on an equal basis with appearance a new functional and different kinds of accounts in the System SCOUT. Now the System have been using successfully by our staff members of Logistics, Delivery and Transport departments.</a:t>
            </a:r>
          </a:p>
          <a:p>
            <a:endParaRPr lang="en-US" sz="1400" dirty="0">
              <a:solidFill>
                <a:schemeClr val="tx1"/>
              </a:solidFill>
            </a:endParaRPr>
          </a:p>
          <a:p>
            <a:r>
              <a:rPr lang="en-US" sz="1400" dirty="0">
                <a:solidFill>
                  <a:schemeClr val="tx1"/>
                </a:solidFill>
              </a:rPr>
              <a:t>Vladimir </a:t>
            </a:r>
            <a:r>
              <a:rPr lang="en-US" sz="1400" dirty="0" err="1">
                <a:solidFill>
                  <a:schemeClr val="tx1"/>
                </a:solidFill>
              </a:rPr>
              <a:t>Leontenkov</a:t>
            </a:r>
            <a:r>
              <a:rPr lang="en-US" sz="1400" dirty="0">
                <a:solidFill>
                  <a:schemeClr val="tx1"/>
                </a:solidFill>
              </a:rPr>
              <a:t>,</a:t>
            </a:r>
          </a:p>
          <a:p>
            <a:r>
              <a:rPr lang="en-US" sz="1400" b="1" dirty="0">
                <a:solidFill>
                  <a:schemeClr val="tx1"/>
                </a:solidFill>
              </a:rPr>
              <a:t>Fleet Safety Manage PepsiCo Russia</a:t>
            </a:r>
            <a:r>
              <a:rPr lang="en-US" sz="1400" dirty="0">
                <a:solidFill>
                  <a:schemeClr val="tx1"/>
                </a:solidFill>
              </a:rPr>
              <a:t> and CIS</a:t>
            </a:r>
          </a:p>
        </p:txBody>
      </p:sp>
      <p:sp>
        <p:nvSpPr>
          <p:cNvPr id="2" name="Прямоугольник 1"/>
          <p:cNvSpPr/>
          <p:nvPr/>
        </p:nvSpPr>
        <p:spPr>
          <a:xfrm>
            <a:off x="506776" y="732756"/>
            <a:ext cx="4471624" cy="2175697"/>
          </a:xfrm>
          <a:prstGeom prst="rect">
            <a:avLst/>
          </a:prstGeom>
          <a:solidFill>
            <a:srgbClr val="5628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73" name="TextBox 872"/>
          <p:cNvSpPr txBox="1"/>
          <p:nvPr/>
        </p:nvSpPr>
        <p:spPr>
          <a:xfrm>
            <a:off x="886515" y="836347"/>
            <a:ext cx="2710149" cy="461665"/>
          </a:xfrm>
          <a:prstGeom prst="rect">
            <a:avLst/>
          </a:prstGeom>
          <a:noFill/>
          <a:ln>
            <a:noFill/>
          </a:ln>
        </p:spPr>
        <p:txBody>
          <a:bodyPr wrap="square" rtlCol="0">
            <a:spAutoFit/>
          </a:bodyPr>
          <a:lstStyle/>
          <a:p>
            <a:r>
              <a:rPr lang="en-US" sz="2400" dirty="0" smtClean="0">
                <a:solidFill>
                  <a:schemeClr val="bg1"/>
                </a:solidFill>
              </a:rPr>
              <a:t>COMPANY FLEET</a:t>
            </a:r>
            <a:endParaRPr lang="ru-RU" sz="2400" dirty="0">
              <a:solidFill>
                <a:schemeClr val="bg1"/>
              </a:solidFill>
            </a:endParaRPr>
          </a:p>
        </p:txBody>
      </p:sp>
      <p:sp>
        <p:nvSpPr>
          <p:cNvPr id="874" name="Прямоугольник 873"/>
          <p:cNvSpPr/>
          <p:nvPr/>
        </p:nvSpPr>
        <p:spPr>
          <a:xfrm>
            <a:off x="1928181" y="1729753"/>
            <a:ext cx="1718632" cy="4186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800" dirty="0">
              <a:solidFill>
                <a:schemeClr val="bg1"/>
              </a:solidFill>
            </a:endParaRPr>
          </a:p>
        </p:txBody>
      </p:sp>
      <p:sp>
        <p:nvSpPr>
          <p:cNvPr id="875" name="Прямоугольник 874"/>
          <p:cNvSpPr/>
          <p:nvPr/>
        </p:nvSpPr>
        <p:spPr>
          <a:xfrm>
            <a:off x="886515" y="2097146"/>
            <a:ext cx="3899359" cy="4934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smtClean="0">
                <a:solidFill>
                  <a:schemeClr val="bg1"/>
                </a:solidFill>
              </a:rPr>
              <a:t>Passenger: </a:t>
            </a:r>
            <a:r>
              <a:rPr lang="en-US" sz="1200" dirty="0" smtClean="0">
                <a:solidFill>
                  <a:schemeClr val="bg1"/>
                </a:solidFill>
              </a:rPr>
              <a:t>Reno </a:t>
            </a:r>
            <a:r>
              <a:rPr lang="en-US" sz="1200" dirty="0" err="1" smtClean="0">
                <a:solidFill>
                  <a:schemeClr val="bg1"/>
                </a:solidFill>
              </a:rPr>
              <a:t>Sandero</a:t>
            </a:r>
            <a:r>
              <a:rPr lang="en-US" sz="1200" dirty="0" smtClean="0">
                <a:solidFill>
                  <a:schemeClr val="bg1"/>
                </a:solidFill>
              </a:rPr>
              <a:t>, Reno Logan, Ford Focus </a:t>
            </a:r>
            <a:endParaRPr lang="ru-RU" sz="1200" dirty="0">
              <a:solidFill>
                <a:schemeClr val="bg1"/>
              </a:solidFill>
            </a:endParaRPr>
          </a:p>
        </p:txBody>
      </p:sp>
      <p:sp>
        <p:nvSpPr>
          <p:cNvPr id="3" name="TextBox 2"/>
          <p:cNvSpPr txBox="1"/>
          <p:nvPr/>
        </p:nvSpPr>
        <p:spPr>
          <a:xfrm>
            <a:off x="820185" y="1169205"/>
            <a:ext cx="2646878" cy="1107996"/>
          </a:xfrm>
          <a:prstGeom prst="rect">
            <a:avLst/>
          </a:prstGeom>
          <a:noFill/>
        </p:spPr>
        <p:txBody>
          <a:bodyPr wrap="none" rtlCol="0">
            <a:spAutoFit/>
          </a:bodyPr>
          <a:lstStyle/>
          <a:p>
            <a:r>
              <a:rPr lang="en-US" sz="6600" dirty="0" smtClean="0">
                <a:solidFill>
                  <a:schemeClr val="bg1"/>
                </a:solidFill>
              </a:rPr>
              <a:t>&gt;8000</a:t>
            </a:r>
            <a:endParaRPr lang="ru-RU" sz="6600" dirty="0">
              <a:solidFill>
                <a:schemeClr val="bg1"/>
              </a:solidFill>
            </a:endParaRPr>
          </a:p>
        </p:txBody>
      </p:sp>
      <p:sp>
        <p:nvSpPr>
          <p:cNvPr id="23" name="Прямоугольник 22"/>
          <p:cNvSpPr/>
          <p:nvPr/>
        </p:nvSpPr>
        <p:spPr>
          <a:xfrm>
            <a:off x="3376579" y="1691241"/>
            <a:ext cx="1318272" cy="4934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solidFill>
                  <a:schemeClr val="bg1"/>
                </a:solidFill>
              </a:rPr>
              <a:t>vehicles</a:t>
            </a:r>
            <a:endParaRPr lang="ru-RU" sz="2000" dirty="0">
              <a:solidFill>
                <a:schemeClr val="bg1"/>
              </a:solidFill>
            </a:endParaRPr>
          </a:p>
        </p:txBody>
      </p:sp>
      <p:sp>
        <p:nvSpPr>
          <p:cNvPr id="24" name="Прямоугольник 23"/>
          <p:cNvSpPr/>
          <p:nvPr/>
        </p:nvSpPr>
        <p:spPr>
          <a:xfrm>
            <a:off x="886515" y="2354405"/>
            <a:ext cx="1799493" cy="4934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smtClean="0">
                <a:solidFill>
                  <a:schemeClr val="bg1"/>
                </a:solidFill>
              </a:rPr>
              <a:t>Trucks: </a:t>
            </a:r>
            <a:r>
              <a:rPr lang="en-US" sz="1200" dirty="0" smtClean="0">
                <a:solidFill>
                  <a:schemeClr val="bg1"/>
                </a:solidFill>
              </a:rPr>
              <a:t>Volvo</a:t>
            </a:r>
            <a:endParaRPr lang="ru-RU" sz="1200" dirty="0">
              <a:solidFill>
                <a:schemeClr val="bg1"/>
              </a:solidFill>
            </a:endParaRPr>
          </a:p>
        </p:txBody>
      </p:sp>
      <p:sp>
        <p:nvSpPr>
          <p:cNvPr id="4" name="Прямоугольник 3"/>
          <p:cNvSpPr/>
          <p:nvPr/>
        </p:nvSpPr>
        <p:spPr>
          <a:xfrm>
            <a:off x="820185" y="4897410"/>
            <a:ext cx="4187061" cy="584775"/>
          </a:xfrm>
          <a:prstGeom prst="rect">
            <a:avLst/>
          </a:prstGeom>
        </p:spPr>
        <p:txBody>
          <a:bodyPr wrap="square">
            <a:spAutoFit/>
          </a:bodyPr>
          <a:lstStyle/>
          <a:p>
            <a:r>
              <a:rPr lang="en-US" sz="1600" dirty="0" smtClean="0">
                <a:solidFill>
                  <a:schemeClr val="bg1"/>
                </a:solidFill>
              </a:rPr>
              <a:t>Reduction of the number of traffic accidents</a:t>
            </a:r>
          </a:p>
          <a:p>
            <a:r>
              <a:rPr lang="en-US" sz="1600" b="1" dirty="0" smtClean="0">
                <a:solidFill>
                  <a:schemeClr val="bg1"/>
                </a:solidFill>
              </a:rPr>
              <a:t>in less than a year</a:t>
            </a:r>
            <a:endParaRPr lang="ru-RU" sz="1600" dirty="0">
              <a:solidFill>
                <a:schemeClr val="bg1"/>
              </a:solidFill>
            </a:endParaRPr>
          </a:p>
        </p:txBody>
      </p:sp>
      <p:sp>
        <p:nvSpPr>
          <p:cNvPr id="6" name="Прямоугольник 5"/>
          <p:cNvSpPr/>
          <p:nvPr/>
        </p:nvSpPr>
        <p:spPr>
          <a:xfrm>
            <a:off x="820185" y="3811178"/>
            <a:ext cx="2302233" cy="1107996"/>
          </a:xfrm>
          <a:prstGeom prst="rect">
            <a:avLst/>
          </a:prstGeom>
        </p:spPr>
        <p:txBody>
          <a:bodyPr wrap="none">
            <a:spAutoFit/>
          </a:bodyPr>
          <a:lstStyle/>
          <a:p>
            <a:r>
              <a:rPr lang="en-US" sz="6600" b="1" dirty="0" smtClean="0">
                <a:solidFill>
                  <a:schemeClr val="bg1"/>
                </a:solidFill>
              </a:rPr>
              <a:t>3,5</a:t>
            </a:r>
            <a:r>
              <a:rPr lang="en-US" b="1" dirty="0" smtClean="0">
                <a:solidFill>
                  <a:schemeClr val="bg1"/>
                </a:solidFill>
              </a:rPr>
              <a:t> </a:t>
            </a:r>
            <a:r>
              <a:rPr lang="en-US" b="1" dirty="0">
                <a:solidFill>
                  <a:schemeClr val="bg1"/>
                </a:solidFill>
              </a:rPr>
              <a:t>times</a:t>
            </a:r>
            <a:r>
              <a:rPr lang="ru-RU" b="1" dirty="0">
                <a:solidFill>
                  <a:schemeClr val="bg1"/>
                </a:solidFill>
              </a:rPr>
              <a:t> </a:t>
            </a:r>
            <a:endParaRPr lang="ru-RU" dirty="0">
              <a:solidFill>
                <a:schemeClr val="bg1"/>
              </a:solidFill>
            </a:endParaRPr>
          </a:p>
        </p:txBody>
      </p:sp>
      <p:pic>
        <p:nvPicPr>
          <p:cNvPr id="27" name="Рисунок 26"/>
          <p:cNvPicPr>
            <a:picLocks noChangeAspect="1"/>
          </p:cNvPicPr>
          <p:nvPr/>
        </p:nvPicPr>
        <p:blipFill rotWithShape="1">
          <a:blip r:embed="rId2"/>
          <a:srcRect t="32436" b="24089"/>
          <a:stretch/>
        </p:blipFill>
        <p:spPr>
          <a:xfrm>
            <a:off x="7326365" y="5866278"/>
            <a:ext cx="3285000" cy="1002631"/>
          </a:xfrm>
          <a:prstGeom prst="rect">
            <a:avLst/>
          </a:prstGeom>
        </p:spPr>
      </p:pic>
      <p:sp>
        <p:nvSpPr>
          <p:cNvPr id="28" name="Прямоугольник 27"/>
          <p:cNvSpPr/>
          <p:nvPr/>
        </p:nvSpPr>
        <p:spPr>
          <a:xfrm>
            <a:off x="5601964" y="1277702"/>
            <a:ext cx="2462269"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a:solidFill>
                  <a:schemeClr val="tx1"/>
                </a:solidFill>
              </a:rPr>
              <a:t>Driving Safety </a:t>
            </a:r>
            <a:endParaRPr lang="en-US" sz="1600" b="1" dirty="0" smtClean="0">
              <a:solidFill>
                <a:schemeClr val="tx1"/>
              </a:solidFill>
            </a:endParaRPr>
          </a:p>
          <a:p>
            <a:r>
              <a:rPr lang="en-US" sz="1100" b="1" dirty="0">
                <a:solidFill>
                  <a:srgbClr val="56287B"/>
                </a:solidFill>
              </a:rPr>
              <a:t>For reduction of the </a:t>
            </a:r>
            <a:r>
              <a:rPr lang="en-US" sz="1100" b="1" dirty="0" smtClean="0">
                <a:solidFill>
                  <a:srgbClr val="56287B"/>
                </a:solidFill>
              </a:rPr>
              <a:t>number </a:t>
            </a:r>
            <a:r>
              <a:rPr lang="en-US" sz="1100" b="1" dirty="0">
                <a:solidFill>
                  <a:srgbClr val="56287B"/>
                </a:solidFill>
              </a:rPr>
              <a:t>of traffic accidents</a:t>
            </a:r>
            <a:endParaRPr lang="ru-RU" sz="1100" b="1" dirty="0">
              <a:solidFill>
                <a:srgbClr val="56287B"/>
              </a:solidFill>
            </a:endParaRPr>
          </a:p>
        </p:txBody>
      </p:sp>
      <p:sp>
        <p:nvSpPr>
          <p:cNvPr id="30" name="Прямоугольник 29"/>
          <p:cNvSpPr/>
          <p:nvPr/>
        </p:nvSpPr>
        <p:spPr>
          <a:xfrm>
            <a:off x="5601964" y="1924282"/>
            <a:ext cx="2462269"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smtClean="0">
                <a:solidFill>
                  <a:schemeClr val="tx1"/>
                </a:solidFill>
              </a:rPr>
              <a:t>Machinery </a:t>
            </a:r>
            <a:r>
              <a:rPr lang="en-US" sz="1600" b="1" dirty="0">
                <a:solidFill>
                  <a:schemeClr val="tx1"/>
                </a:solidFill>
              </a:rPr>
              <a:t>Control</a:t>
            </a:r>
            <a:r>
              <a:rPr lang="en-US" sz="1600" b="1" dirty="0" smtClean="0">
                <a:solidFill>
                  <a:schemeClr val="tx1"/>
                </a:solidFill>
              </a:rPr>
              <a:t> </a:t>
            </a:r>
          </a:p>
          <a:p>
            <a:r>
              <a:rPr lang="en-US" sz="1100" b="1" dirty="0">
                <a:solidFill>
                  <a:srgbClr val="56287B"/>
                </a:solidFill>
              </a:rPr>
              <a:t>For cutting </a:t>
            </a:r>
            <a:r>
              <a:rPr lang="en-US" sz="1100" b="1" dirty="0" smtClean="0">
                <a:solidFill>
                  <a:srgbClr val="56287B"/>
                </a:solidFill>
              </a:rPr>
              <a:t>the downtime </a:t>
            </a:r>
            <a:endParaRPr lang="ru-RU" sz="1100" b="1" dirty="0">
              <a:solidFill>
                <a:srgbClr val="56287B"/>
              </a:solidFill>
            </a:endParaRPr>
          </a:p>
        </p:txBody>
      </p:sp>
      <p:sp>
        <p:nvSpPr>
          <p:cNvPr id="31" name="Прямоугольник 30"/>
          <p:cNvSpPr/>
          <p:nvPr/>
        </p:nvSpPr>
        <p:spPr>
          <a:xfrm>
            <a:off x="8008535" y="1924282"/>
            <a:ext cx="3251663" cy="5449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a:solidFill>
                  <a:schemeClr val="tx1"/>
                </a:solidFill>
              </a:rPr>
              <a:t>Integration with tachographs</a:t>
            </a:r>
          </a:p>
          <a:p>
            <a:r>
              <a:rPr lang="en-US" sz="1100" b="1" dirty="0">
                <a:solidFill>
                  <a:srgbClr val="56287B"/>
                </a:solidFill>
              </a:rPr>
              <a:t>For cost recovery</a:t>
            </a:r>
          </a:p>
        </p:txBody>
      </p:sp>
    </p:spTree>
    <p:extLst>
      <p:ext uri="{BB962C8B-B14F-4D97-AF65-F5344CB8AC3E}">
        <p14:creationId xmlns:p14="http://schemas.microsoft.com/office/powerpoint/2010/main" val="3127219780"/>
      </p:ext>
    </p:extLst>
  </p:cSld>
  <p:clrMapOvr>
    <a:masterClrMapping/>
  </p:clrMapOvr>
  <p:transition spd="slow">
    <p:push/>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5" name="Прямоугольник 784"/>
          <p:cNvSpPr/>
          <p:nvPr/>
        </p:nvSpPr>
        <p:spPr>
          <a:xfrm>
            <a:off x="5530466" y="732756"/>
            <a:ext cx="5658234" cy="2175697"/>
          </a:xfrm>
          <a:prstGeom prst="rect">
            <a:avLst/>
          </a:prstGeom>
          <a:solidFill>
            <a:srgbClr val="D1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80" name="Прямоугольник 779"/>
          <p:cNvSpPr/>
          <p:nvPr/>
        </p:nvSpPr>
        <p:spPr>
          <a:xfrm>
            <a:off x="506776" y="3690581"/>
            <a:ext cx="4471624" cy="2175697"/>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 name="Номер слайда 4"/>
          <p:cNvSpPr>
            <a:spLocks noGrp="1"/>
          </p:cNvSpPr>
          <p:nvPr>
            <p:ph type="sldNum" sz="quarter" idx="11"/>
          </p:nvPr>
        </p:nvSpPr>
        <p:spPr>
          <a:noFill/>
          <a:ln>
            <a:noFill/>
          </a:ln>
        </p:spPr>
        <p:txBody>
          <a:bodyPr/>
          <a:lstStyle/>
          <a:p>
            <a:fld id="{4B481FE3-6342-4E36-9936-0AC64538D440}" type="slidenum">
              <a:rPr lang="ru-RU" smtClean="0">
                <a:solidFill>
                  <a:schemeClr val="tx1"/>
                </a:solidFill>
              </a:rPr>
              <a:pPr/>
              <a:t>51</a:t>
            </a:fld>
            <a:endParaRPr lang="ru-RU">
              <a:solidFill>
                <a:schemeClr val="tx1"/>
              </a:solidFill>
            </a:endParaRPr>
          </a:p>
        </p:txBody>
      </p:sp>
      <p:sp>
        <p:nvSpPr>
          <p:cNvPr id="877" name="Прямоугольник 876"/>
          <p:cNvSpPr/>
          <p:nvPr/>
        </p:nvSpPr>
        <p:spPr>
          <a:xfrm>
            <a:off x="506776" y="3037907"/>
            <a:ext cx="1703023" cy="523220"/>
          </a:xfrm>
          <a:prstGeom prst="rect">
            <a:avLst/>
          </a:prstGeom>
          <a:noFill/>
          <a:ln>
            <a:noFill/>
          </a:ln>
        </p:spPr>
        <p:txBody>
          <a:bodyPr wrap="square">
            <a:spAutoFit/>
          </a:bodyPr>
          <a:lstStyle/>
          <a:p>
            <a:r>
              <a:rPr lang="en-US" sz="2800" dirty="0" smtClean="0"/>
              <a:t>RESULT</a:t>
            </a:r>
            <a:endParaRPr lang="ru-RU" sz="2800" dirty="0"/>
          </a:p>
        </p:txBody>
      </p:sp>
      <p:sp>
        <p:nvSpPr>
          <p:cNvPr id="882" name="TextBox 881"/>
          <p:cNvSpPr txBox="1"/>
          <p:nvPr/>
        </p:nvSpPr>
        <p:spPr>
          <a:xfrm>
            <a:off x="5530466" y="3043034"/>
            <a:ext cx="4076241" cy="523220"/>
          </a:xfrm>
          <a:prstGeom prst="rect">
            <a:avLst/>
          </a:prstGeom>
          <a:noFill/>
          <a:ln>
            <a:noFill/>
          </a:ln>
        </p:spPr>
        <p:txBody>
          <a:bodyPr wrap="square" rtlCol="0">
            <a:spAutoFit/>
          </a:bodyPr>
          <a:lstStyle/>
          <a:p>
            <a:r>
              <a:rPr lang="en-US" sz="2800" dirty="0" smtClean="0"/>
              <a:t>REVIEW</a:t>
            </a:r>
            <a:endParaRPr lang="ru-RU" sz="2800" dirty="0"/>
          </a:p>
        </p:txBody>
      </p:sp>
      <p:sp>
        <p:nvSpPr>
          <p:cNvPr id="884" name="TextBox 883"/>
          <p:cNvSpPr txBox="1"/>
          <p:nvPr/>
        </p:nvSpPr>
        <p:spPr>
          <a:xfrm>
            <a:off x="5887903" y="842981"/>
            <a:ext cx="2423710" cy="461665"/>
          </a:xfrm>
          <a:prstGeom prst="rect">
            <a:avLst/>
          </a:prstGeom>
          <a:noFill/>
          <a:ln>
            <a:noFill/>
          </a:ln>
        </p:spPr>
        <p:txBody>
          <a:bodyPr wrap="square" rtlCol="0">
            <a:spAutoFit/>
          </a:bodyPr>
          <a:lstStyle/>
          <a:p>
            <a:r>
              <a:rPr lang="en-US" sz="2400" dirty="0" smtClean="0">
                <a:solidFill>
                  <a:srgbClr val="FF0066"/>
                </a:solidFill>
              </a:rPr>
              <a:t>SOLUTIONS</a:t>
            </a:r>
            <a:endParaRPr lang="ru-RU" sz="2400" dirty="0">
              <a:solidFill>
                <a:srgbClr val="FF0066"/>
              </a:solidFill>
            </a:endParaRPr>
          </a:p>
        </p:txBody>
      </p:sp>
      <p:sp>
        <p:nvSpPr>
          <p:cNvPr id="885" name="Прямоугольник 884"/>
          <p:cNvSpPr/>
          <p:nvPr/>
        </p:nvSpPr>
        <p:spPr>
          <a:xfrm>
            <a:off x="5887903" y="1254552"/>
            <a:ext cx="3306897"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smtClean="0">
                <a:solidFill>
                  <a:schemeClr val="tx1"/>
                </a:solidFill>
              </a:rPr>
              <a:t>Basic monitoring of transport</a:t>
            </a:r>
          </a:p>
          <a:p>
            <a:r>
              <a:rPr lang="en-US" sz="1100" b="1" dirty="0" smtClean="0">
                <a:solidFill>
                  <a:srgbClr val="56287B"/>
                </a:solidFill>
              </a:rPr>
              <a:t>For decreasing expenses on vehicle fleet</a:t>
            </a:r>
            <a:endParaRPr lang="ru-RU" sz="1100" b="1" dirty="0">
              <a:solidFill>
                <a:srgbClr val="56287B"/>
              </a:solidFill>
            </a:endParaRPr>
          </a:p>
        </p:txBody>
      </p:sp>
      <p:sp>
        <p:nvSpPr>
          <p:cNvPr id="886" name="Прямоугольник 885"/>
          <p:cNvSpPr/>
          <p:nvPr/>
        </p:nvSpPr>
        <p:spPr>
          <a:xfrm>
            <a:off x="5949882" y="2266258"/>
            <a:ext cx="4723462" cy="53060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The implantation of the System SCOUT was made by our certified partner «</a:t>
            </a:r>
            <a:r>
              <a:rPr lang="en-US" sz="1400" dirty="0" err="1">
                <a:solidFill>
                  <a:schemeClr val="tx1"/>
                </a:solidFill>
              </a:rPr>
              <a:t>Glonass</a:t>
            </a:r>
            <a:r>
              <a:rPr lang="en-US" sz="1400" dirty="0">
                <a:solidFill>
                  <a:schemeClr val="tx1"/>
                </a:solidFill>
              </a:rPr>
              <a:t>-Navigator» company.</a:t>
            </a:r>
          </a:p>
        </p:txBody>
      </p:sp>
      <p:sp>
        <p:nvSpPr>
          <p:cNvPr id="889" name="Прямоугольник 888"/>
          <p:cNvSpPr/>
          <p:nvPr/>
        </p:nvSpPr>
        <p:spPr>
          <a:xfrm>
            <a:off x="5867553" y="3690581"/>
            <a:ext cx="5321147" cy="22584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1400" dirty="0">
                <a:solidFill>
                  <a:schemeClr val="tx1"/>
                </a:solidFill>
              </a:rPr>
              <a:t>«</a:t>
            </a:r>
            <a:r>
              <a:rPr lang="en-US" sz="1400" dirty="0" err="1">
                <a:solidFill>
                  <a:schemeClr val="tx1"/>
                </a:solidFill>
              </a:rPr>
              <a:t>Neftika</a:t>
            </a:r>
            <a:r>
              <a:rPr lang="en-US" sz="1400" dirty="0">
                <a:solidFill>
                  <a:schemeClr val="tx1"/>
                </a:solidFill>
              </a:rPr>
              <a:t>» company has got instrument for monitoring of transport  and special machinery. Unauthorized discharge of fuel, diversion work and machine time loss were excluded in our company by now. Due to fuel saving, we have increased profitability of business and have the opportunity to direct  saving money on development.</a:t>
            </a:r>
          </a:p>
          <a:p>
            <a:endParaRPr lang="en-US" sz="1400" dirty="0">
              <a:solidFill>
                <a:schemeClr val="tx1"/>
              </a:solidFill>
            </a:endParaRPr>
          </a:p>
          <a:p>
            <a:r>
              <a:rPr lang="en-US" sz="1400" b="1" dirty="0">
                <a:solidFill>
                  <a:schemeClr val="tx1"/>
                </a:solidFill>
              </a:rPr>
              <a:t>Igor Vlasenko</a:t>
            </a:r>
            <a:r>
              <a:rPr lang="en-US" sz="1400" dirty="0">
                <a:solidFill>
                  <a:schemeClr val="tx1"/>
                </a:solidFill>
              </a:rPr>
              <a:t>,</a:t>
            </a:r>
          </a:p>
          <a:p>
            <a:r>
              <a:rPr lang="en-US" sz="1400" dirty="0">
                <a:solidFill>
                  <a:schemeClr val="tx1"/>
                </a:solidFill>
              </a:rPr>
              <a:t>Lead Manager of GK «</a:t>
            </a:r>
            <a:r>
              <a:rPr lang="en-US" sz="1400" dirty="0" err="1">
                <a:solidFill>
                  <a:schemeClr val="tx1"/>
                </a:solidFill>
              </a:rPr>
              <a:t>Neftika</a:t>
            </a:r>
            <a:r>
              <a:rPr lang="en-US" sz="1400" dirty="0">
                <a:solidFill>
                  <a:schemeClr val="tx1"/>
                </a:solidFill>
              </a:rPr>
              <a:t>»</a:t>
            </a:r>
          </a:p>
        </p:txBody>
      </p:sp>
      <p:sp>
        <p:nvSpPr>
          <p:cNvPr id="2" name="Прямоугольник 1"/>
          <p:cNvSpPr/>
          <p:nvPr/>
        </p:nvSpPr>
        <p:spPr>
          <a:xfrm>
            <a:off x="506776" y="732756"/>
            <a:ext cx="4471624" cy="2175697"/>
          </a:xfrm>
          <a:prstGeom prst="rect">
            <a:avLst/>
          </a:prstGeom>
          <a:solidFill>
            <a:srgbClr val="5628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73" name="TextBox 872"/>
          <p:cNvSpPr txBox="1"/>
          <p:nvPr/>
        </p:nvSpPr>
        <p:spPr>
          <a:xfrm>
            <a:off x="886515" y="836347"/>
            <a:ext cx="2710149" cy="461665"/>
          </a:xfrm>
          <a:prstGeom prst="rect">
            <a:avLst/>
          </a:prstGeom>
          <a:noFill/>
          <a:ln>
            <a:noFill/>
          </a:ln>
        </p:spPr>
        <p:txBody>
          <a:bodyPr wrap="square" rtlCol="0">
            <a:spAutoFit/>
          </a:bodyPr>
          <a:lstStyle/>
          <a:p>
            <a:r>
              <a:rPr lang="en-US" sz="2400" dirty="0" smtClean="0">
                <a:solidFill>
                  <a:schemeClr val="bg1"/>
                </a:solidFill>
              </a:rPr>
              <a:t>COMPANY FLEET</a:t>
            </a:r>
            <a:endParaRPr lang="ru-RU" sz="2400" dirty="0">
              <a:solidFill>
                <a:schemeClr val="bg1"/>
              </a:solidFill>
            </a:endParaRPr>
          </a:p>
        </p:txBody>
      </p:sp>
      <p:sp>
        <p:nvSpPr>
          <p:cNvPr id="874" name="Прямоугольник 873"/>
          <p:cNvSpPr/>
          <p:nvPr/>
        </p:nvSpPr>
        <p:spPr>
          <a:xfrm>
            <a:off x="1928181" y="1729753"/>
            <a:ext cx="1718632" cy="4186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800" dirty="0">
              <a:solidFill>
                <a:schemeClr val="bg1"/>
              </a:solidFill>
            </a:endParaRPr>
          </a:p>
        </p:txBody>
      </p:sp>
      <p:sp>
        <p:nvSpPr>
          <p:cNvPr id="875" name="Прямоугольник 874"/>
          <p:cNvSpPr/>
          <p:nvPr/>
        </p:nvSpPr>
        <p:spPr>
          <a:xfrm>
            <a:off x="868185" y="2268991"/>
            <a:ext cx="3748805" cy="4934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50" b="1" dirty="0">
                <a:solidFill>
                  <a:schemeClr val="bg1"/>
                </a:solidFill>
              </a:rPr>
              <a:t>Gasoline tankers, transit-mix trucks, </a:t>
            </a:r>
            <a:r>
              <a:rPr lang="en-US" sz="1050" b="1" dirty="0" smtClean="0">
                <a:solidFill>
                  <a:schemeClr val="bg1"/>
                </a:solidFill>
              </a:rPr>
              <a:t>bolster-type </a:t>
            </a:r>
          </a:p>
          <a:p>
            <a:r>
              <a:rPr lang="en-US" sz="1050" b="1" dirty="0" smtClean="0">
                <a:solidFill>
                  <a:schemeClr val="bg1"/>
                </a:solidFill>
              </a:rPr>
              <a:t>tractors,</a:t>
            </a:r>
            <a:r>
              <a:rPr lang="en-US" sz="1050" b="1" dirty="0">
                <a:solidFill>
                  <a:schemeClr val="bg1"/>
                </a:solidFill>
              </a:rPr>
              <a:t> dump trucks, loaders, truck cranes, bulldozers</a:t>
            </a:r>
            <a:r>
              <a:rPr lang="en-US" sz="1050" b="1" dirty="0" smtClean="0">
                <a:solidFill>
                  <a:schemeClr val="bg1"/>
                </a:solidFill>
              </a:rPr>
              <a:t>,</a:t>
            </a:r>
            <a:r>
              <a:rPr lang="en-US" sz="1050" b="1" dirty="0">
                <a:solidFill>
                  <a:schemeClr val="bg1"/>
                </a:solidFill>
              </a:rPr>
              <a:t> tractors, passenger cars </a:t>
            </a:r>
            <a:r>
              <a:rPr lang="en-US" sz="1050" b="1" dirty="0" smtClean="0">
                <a:solidFill>
                  <a:schemeClr val="bg1"/>
                </a:solidFill>
              </a:rPr>
              <a:t>and minibuses</a:t>
            </a:r>
            <a:endParaRPr lang="en-US" sz="1050" b="1" dirty="0">
              <a:solidFill>
                <a:schemeClr val="bg1"/>
              </a:solidFill>
            </a:endParaRPr>
          </a:p>
        </p:txBody>
      </p:sp>
      <p:sp>
        <p:nvSpPr>
          <p:cNvPr id="3" name="TextBox 2"/>
          <p:cNvSpPr txBox="1"/>
          <p:nvPr/>
        </p:nvSpPr>
        <p:spPr>
          <a:xfrm>
            <a:off x="820185" y="1169205"/>
            <a:ext cx="1723549" cy="1107996"/>
          </a:xfrm>
          <a:prstGeom prst="rect">
            <a:avLst/>
          </a:prstGeom>
          <a:noFill/>
        </p:spPr>
        <p:txBody>
          <a:bodyPr wrap="none" rtlCol="0">
            <a:spAutoFit/>
          </a:bodyPr>
          <a:lstStyle/>
          <a:p>
            <a:r>
              <a:rPr lang="en-US" sz="6600" dirty="0" smtClean="0">
                <a:solidFill>
                  <a:schemeClr val="bg1"/>
                </a:solidFill>
              </a:rPr>
              <a:t>&gt;50</a:t>
            </a:r>
            <a:endParaRPr lang="ru-RU" sz="6600" dirty="0">
              <a:solidFill>
                <a:schemeClr val="bg1"/>
              </a:solidFill>
            </a:endParaRPr>
          </a:p>
        </p:txBody>
      </p:sp>
      <p:sp>
        <p:nvSpPr>
          <p:cNvPr id="23" name="Прямоугольник 22"/>
          <p:cNvSpPr/>
          <p:nvPr/>
        </p:nvSpPr>
        <p:spPr>
          <a:xfrm>
            <a:off x="2436023" y="1565084"/>
            <a:ext cx="2457563" cy="4934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solidFill>
                  <a:schemeClr val="bg1"/>
                </a:solidFill>
              </a:rPr>
              <a:t>vehicles and special machinery units</a:t>
            </a:r>
            <a:endParaRPr lang="ru-RU" sz="2000" dirty="0">
              <a:solidFill>
                <a:schemeClr val="bg1"/>
              </a:solidFill>
            </a:endParaRPr>
          </a:p>
        </p:txBody>
      </p:sp>
      <p:sp>
        <p:nvSpPr>
          <p:cNvPr id="4" name="Прямоугольник 3"/>
          <p:cNvSpPr/>
          <p:nvPr/>
        </p:nvSpPr>
        <p:spPr>
          <a:xfrm>
            <a:off x="2408962" y="3942235"/>
            <a:ext cx="2375401" cy="584775"/>
          </a:xfrm>
          <a:prstGeom prst="rect">
            <a:avLst/>
          </a:prstGeom>
        </p:spPr>
        <p:txBody>
          <a:bodyPr wrap="square">
            <a:spAutoFit/>
          </a:bodyPr>
          <a:lstStyle/>
          <a:p>
            <a:pPr algn="ctr"/>
            <a:r>
              <a:rPr lang="en-US" sz="1600" dirty="0">
                <a:solidFill>
                  <a:schemeClr val="bg1"/>
                </a:solidFill>
              </a:rPr>
              <a:t>Fuel consumption </a:t>
            </a:r>
            <a:r>
              <a:rPr lang="en-US" sz="1600" dirty="0" smtClean="0">
                <a:solidFill>
                  <a:schemeClr val="bg1"/>
                </a:solidFill>
              </a:rPr>
              <a:t>decreased</a:t>
            </a:r>
            <a:endParaRPr lang="ru-RU" sz="1600" dirty="0">
              <a:solidFill>
                <a:schemeClr val="bg1"/>
              </a:solidFill>
            </a:endParaRPr>
          </a:p>
        </p:txBody>
      </p:sp>
      <p:sp>
        <p:nvSpPr>
          <p:cNvPr id="6" name="Прямоугольник 5"/>
          <p:cNvSpPr/>
          <p:nvPr/>
        </p:nvSpPr>
        <p:spPr>
          <a:xfrm>
            <a:off x="820185" y="3772958"/>
            <a:ext cx="1443024" cy="923330"/>
          </a:xfrm>
          <a:prstGeom prst="rect">
            <a:avLst/>
          </a:prstGeom>
        </p:spPr>
        <p:txBody>
          <a:bodyPr wrap="none">
            <a:spAutoFit/>
          </a:bodyPr>
          <a:lstStyle/>
          <a:p>
            <a:r>
              <a:rPr lang="en-US" sz="5400" dirty="0" smtClean="0">
                <a:solidFill>
                  <a:schemeClr val="bg1"/>
                </a:solidFill>
              </a:rPr>
              <a:t>42</a:t>
            </a:r>
            <a:r>
              <a:rPr lang="en-US" sz="4000" dirty="0" smtClean="0">
                <a:solidFill>
                  <a:schemeClr val="bg1"/>
                </a:solidFill>
              </a:rPr>
              <a:t>%</a:t>
            </a:r>
            <a:endParaRPr lang="ru-RU" sz="1050" dirty="0">
              <a:solidFill>
                <a:schemeClr val="bg1"/>
              </a:solidFill>
            </a:endParaRPr>
          </a:p>
        </p:txBody>
      </p:sp>
      <p:sp>
        <p:nvSpPr>
          <p:cNvPr id="28" name="Прямоугольник 27"/>
          <p:cNvSpPr/>
          <p:nvPr/>
        </p:nvSpPr>
        <p:spPr>
          <a:xfrm>
            <a:off x="5887903" y="1735254"/>
            <a:ext cx="2462269"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smtClean="0">
                <a:solidFill>
                  <a:schemeClr val="tx1"/>
                </a:solidFill>
              </a:rPr>
              <a:t>Fuel Control</a:t>
            </a:r>
          </a:p>
          <a:p>
            <a:r>
              <a:rPr lang="en-US" sz="1100" b="1" dirty="0" smtClean="0">
                <a:solidFill>
                  <a:srgbClr val="56287B"/>
                </a:solidFill>
              </a:rPr>
              <a:t>For reduction of fuel expenses</a:t>
            </a:r>
            <a:endParaRPr lang="ru-RU" sz="1100" b="1" dirty="0">
              <a:solidFill>
                <a:srgbClr val="56287B"/>
              </a:solidFill>
            </a:endParaRPr>
          </a:p>
        </p:txBody>
      </p:sp>
      <p:sp>
        <p:nvSpPr>
          <p:cNvPr id="25" name="Прямоугольник 24"/>
          <p:cNvSpPr/>
          <p:nvPr/>
        </p:nvSpPr>
        <p:spPr>
          <a:xfrm>
            <a:off x="820185" y="4772047"/>
            <a:ext cx="1443024" cy="923330"/>
          </a:xfrm>
          <a:prstGeom prst="rect">
            <a:avLst/>
          </a:prstGeom>
        </p:spPr>
        <p:txBody>
          <a:bodyPr wrap="none">
            <a:spAutoFit/>
          </a:bodyPr>
          <a:lstStyle/>
          <a:p>
            <a:r>
              <a:rPr lang="en-US" sz="5400" dirty="0" smtClean="0">
                <a:solidFill>
                  <a:schemeClr val="bg1"/>
                </a:solidFill>
              </a:rPr>
              <a:t>20</a:t>
            </a:r>
            <a:r>
              <a:rPr lang="en-US" sz="4000" dirty="0" smtClean="0">
                <a:solidFill>
                  <a:schemeClr val="bg1"/>
                </a:solidFill>
              </a:rPr>
              <a:t>%</a:t>
            </a:r>
            <a:endParaRPr lang="ru-RU" sz="4000" dirty="0">
              <a:solidFill>
                <a:schemeClr val="bg1"/>
              </a:solidFill>
            </a:endParaRPr>
          </a:p>
        </p:txBody>
      </p:sp>
      <p:sp>
        <p:nvSpPr>
          <p:cNvPr id="26" name="Прямоугольник 25"/>
          <p:cNvSpPr/>
          <p:nvPr/>
        </p:nvSpPr>
        <p:spPr>
          <a:xfrm>
            <a:off x="2408962" y="4941324"/>
            <a:ext cx="2375401" cy="584775"/>
          </a:xfrm>
          <a:prstGeom prst="rect">
            <a:avLst/>
          </a:prstGeom>
        </p:spPr>
        <p:txBody>
          <a:bodyPr wrap="square">
            <a:spAutoFit/>
          </a:bodyPr>
          <a:lstStyle/>
          <a:p>
            <a:pPr algn="ctr"/>
            <a:r>
              <a:rPr lang="en-US" sz="1600" dirty="0">
                <a:solidFill>
                  <a:schemeClr val="bg1"/>
                </a:solidFill>
              </a:rPr>
              <a:t>Expenses on specialized vehicles </a:t>
            </a:r>
            <a:r>
              <a:rPr lang="en-US" sz="1600" dirty="0" smtClean="0">
                <a:solidFill>
                  <a:schemeClr val="bg1"/>
                </a:solidFill>
              </a:rPr>
              <a:t>reduced</a:t>
            </a:r>
            <a:endParaRPr lang="ru-RU" sz="1600" dirty="0">
              <a:solidFill>
                <a:schemeClr val="bg1"/>
              </a:solidFill>
            </a:endParaRPr>
          </a:p>
        </p:txBody>
      </p:sp>
      <p:pic>
        <p:nvPicPr>
          <p:cNvPr id="29" name="Рисунок 28"/>
          <p:cNvPicPr>
            <a:picLocks noChangeAspect="1"/>
          </p:cNvPicPr>
          <p:nvPr/>
        </p:nvPicPr>
        <p:blipFill>
          <a:blip r:embed="rId2" cstate="print"/>
          <a:stretch>
            <a:fillRect/>
          </a:stretch>
        </p:blipFill>
        <p:spPr>
          <a:xfrm>
            <a:off x="9194800" y="5053599"/>
            <a:ext cx="1181250" cy="945000"/>
          </a:xfrm>
          <a:prstGeom prst="rect">
            <a:avLst/>
          </a:prstGeom>
        </p:spPr>
      </p:pic>
    </p:spTree>
    <p:extLst>
      <p:ext uri="{BB962C8B-B14F-4D97-AF65-F5344CB8AC3E}">
        <p14:creationId xmlns:p14="http://schemas.microsoft.com/office/powerpoint/2010/main" val="1227462998"/>
      </p:ext>
    </p:extLst>
  </p:cSld>
  <p:clrMapOvr>
    <a:masterClrMapping/>
  </p:clrMapOvr>
  <p:transition spd="slow">
    <p:push/>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5" name="Прямоугольник 784"/>
          <p:cNvSpPr/>
          <p:nvPr/>
        </p:nvSpPr>
        <p:spPr>
          <a:xfrm>
            <a:off x="5530466" y="732756"/>
            <a:ext cx="5658234" cy="2175697"/>
          </a:xfrm>
          <a:prstGeom prst="rect">
            <a:avLst/>
          </a:prstGeom>
          <a:solidFill>
            <a:srgbClr val="D1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80" name="Прямоугольник 779"/>
          <p:cNvSpPr/>
          <p:nvPr/>
        </p:nvSpPr>
        <p:spPr>
          <a:xfrm>
            <a:off x="506776" y="3690581"/>
            <a:ext cx="4471624" cy="2175697"/>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 name="Номер слайда 4"/>
          <p:cNvSpPr>
            <a:spLocks noGrp="1"/>
          </p:cNvSpPr>
          <p:nvPr>
            <p:ph type="sldNum" sz="quarter" idx="11"/>
          </p:nvPr>
        </p:nvSpPr>
        <p:spPr>
          <a:noFill/>
          <a:ln>
            <a:noFill/>
          </a:ln>
        </p:spPr>
        <p:txBody>
          <a:bodyPr/>
          <a:lstStyle/>
          <a:p>
            <a:fld id="{4B481FE3-6342-4E36-9936-0AC64538D440}" type="slidenum">
              <a:rPr lang="ru-RU" smtClean="0">
                <a:solidFill>
                  <a:schemeClr val="tx1"/>
                </a:solidFill>
              </a:rPr>
              <a:pPr/>
              <a:t>52</a:t>
            </a:fld>
            <a:endParaRPr lang="ru-RU">
              <a:solidFill>
                <a:schemeClr val="tx1"/>
              </a:solidFill>
            </a:endParaRPr>
          </a:p>
        </p:txBody>
      </p:sp>
      <p:sp>
        <p:nvSpPr>
          <p:cNvPr id="877" name="Прямоугольник 876"/>
          <p:cNvSpPr/>
          <p:nvPr/>
        </p:nvSpPr>
        <p:spPr>
          <a:xfrm>
            <a:off x="506776" y="3037907"/>
            <a:ext cx="1703023" cy="523220"/>
          </a:xfrm>
          <a:prstGeom prst="rect">
            <a:avLst/>
          </a:prstGeom>
          <a:noFill/>
          <a:ln>
            <a:noFill/>
          </a:ln>
        </p:spPr>
        <p:txBody>
          <a:bodyPr wrap="square">
            <a:spAutoFit/>
          </a:bodyPr>
          <a:lstStyle/>
          <a:p>
            <a:r>
              <a:rPr lang="en-US" sz="2800" dirty="0" smtClean="0"/>
              <a:t>RESULT</a:t>
            </a:r>
            <a:endParaRPr lang="ru-RU" sz="2800" dirty="0"/>
          </a:p>
        </p:txBody>
      </p:sp>
      <p:sp>
        <p:nvSpPr>
          <p:cNvPr id="882" name="TextBox 881"/>
          <p:cNvSpPr txBox="1"/>
          <p:nvPr/>
        </p:nvSpPr>
        <p:spPr>
          <a:xfrm>
            <a:off x="5530466" y="3043034"/>
            <a:ext cx="4076241" cy="523220"/>
          </a:xfrm>
          <a:prstGeom prst="rect">
            <a:avLst/>
          </a:prstGeom>
          <a:noFill/>
          <a:ln>
            <a:noFill/>
          </a:ln>
        </p:spPr>
        <p:txBody>
          <a:bodyPr wrap="square" rtlCol="0">
            <a:spAutoFit/>
          </a:bodyPr>
          <a:lstStyle/>
          <a:p>
            <a:r>
              <a:rPr lang="en-US" sz="2800" dirty="0" smtClean="0"/>
              <a:t>REVIEW</a:t>
            </a:r>
            <a:endParaRPr lang="ru-RU" sz="2800" dirty="0"/>
          </a:p>
        </p:txBody>
      </p:sp>
      <p:sp>
        <p:nvSpPr>
          <p:cNvPr id="884" name="TextBox 883"/>
          <p:cNvSpPr txBox="1"/>
          <p:nvPr/>
        </p:nvSpPr>
        <p:spPr>
          <a:xfrm>
            <a:off x="5887903" y="842981"/>
            <a:ext cx="2423710" cy="461665"/>
          </a:xfrm>
          <a:prstGeom prst="rect">
            <a:avLst/>
          </a:prstGeom>
          <a:noFill/>
          <a:ln>
            <a:noFill/>
          </a:ln>
        </p:spPr>
        <p:txBody>
          <a:bodyPr wrap="square" rtlCol="0">
            <a:spAutoFit/>
          </a:bodyPr>
          <a:lstStyle/>
          <a:p>
            <a:r>
              <a:rPr lang="en-US" sz="2400" dirty="0" smtClean="0">
                <a:solidFill>
                  <a:srgbClr val="FF0066"/>
                </a:solidFill>
              </a:rPr>
              <a:t>SOLUTIONS</a:t>
            </a:r>
            <a:endParaRPr lang="ru-RU" sz="2400" dirty="0">
              <a:solidFill>
                <a:srgbClr val="FF0066"/>
              </a:solidFill>
            </a:endParaRPr>
          </a:p>
        </p:txBody>
      </p:sp>
      <p:sp>
        <p:nvSpPr>
          <p:cNvPr id="885" name="Прямоугольник 884"/>
          <p:cNvSpPr/>
          <p:nvPr/>
        </p:nvSpPr>
        <p:spPr>
          <a:xfrm>
            <a:off x="5887903" y="1254552"/>
            <a:ext cx="3306897"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smtClean="0">
                <a:solidFill>
                  <a:schemeClr val="tx1"/>
                </a:solidFill>
              </a:rPr>
              <a:t>Basic monitoring of transport</a:t>
            </a:r>
          </a:p>
          <a:p>
            <a:r>
              <a:rPr lang="en-US" sz="1100" b="1" dirty="0" smtClean="0">
                <a:solidFill>
                  <a:srgbClr val="56287B"/>
                </a:solidFill>
              </a:rPr>
              <a:t>For decreasing expenses on vehicle fleet</a:t>
            </a:r>
            <a:endParaRPr lang="ru-RU" sz="1100" b="1" dirty="0">
              <a:solidFill>
                <a:srgbClr val="56287B"/>
              </a:solidFill>
            </a:endParaRPr>
          </a:p>
        </p:txBody>
      </p:sp>
      <p:sp>
        <p:nvSpPr>
          <p:cNvPr id="889" name="Прямоугольник 888"/>
          <p:cNvSpPr/>
          <p:nvPr/>
        </p:nvSpPr>
        <p:spPr>
          <a:xfrm>
            <a:off x="5867553" y="3690581"/>
            <a:ext cx="5321147" cy="22584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1400" dirty="0">
                <a:solidFill>
                  <a:schemeClr val="tx1"/>
                </a:solidFill>
              </a:rPr>
              <a:t>It is important to note that this System makes it possible to control and make operative  decisions for optimizing work of our transport. Dealing with the System</a:t>
            </a:r>
          </a:p>
          <a:p>
            <a:pPr algn="just"/>
            <a:r>
              <a:rPr lang="en-US" sz="1400" dirty="0">
                <a:solidFill>
                  <a:schemeClr val="tx1"/>
                </a:solidFill>
              </a:rPr>
              <a:t> is comfortable and effective, service and technical support–qualitative and well-timed.</a:t>
            </a:r>
          </a:p>
          <a:p>
            <a:endParaRPr lang="en-US" sz="1400" dirty="0">
              <a:solidFill>
                <a:schemeClr val="tx1"/>
              </a:solidFill>
            </a:endParaRPr>
          </a:p>
          <a:p>
            <a:r>
              <a:rPr lang="en-US" sz="1400" b="1" dirty="0">
                <a:solidFill>
                  <a:schemeClr val="tx1"/>
                </a:solidFill>
              </a:rPr>
              <a:t>OOO«DorStroy» representatives</a:t>
            </a:r>
          </a:p>
        </p:txBody>
      </p:sp>
      <p:sp>
        <p:nvSpPr>
          <p:cNvPr id="2" name="Прямоугольник 1"/>
          <p:cNvSpPr/>
          <p:nvPr/>
        </p:nvSpPr>
        <p:spPr>
          <a:xfrm>
            <a:off x="506776" y="732756"/>
            <a:ext cx="4471624" cy="2175697"/>
          </a:xfrm>
          <a:prstGeom prst="rect">
            <a:avLst/>
          </a:prstGeom>
          <a:solidFill>
            <a:srgbClr val="5628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73" name="TextBox 872"/>
          <p:cNvSpPr txBox="1"/>
          <p:nvPr/>
        </p:nvSpPr>
        <p:spPr>
          <a:xfrm>
            <a:off x="886515" y="836347"/>
            <a:ext cx="2710149" cy="461665"/>
          </a:xfrm>
          <a:prstGeom prst="rect">
            <a:avLst/>
          </a:prstGeom>
          <a:noFill/>
          <a:ln>
            <a:noFill/>
          </a:ln>
        </p:spPr>
        <p:txBody>
          <a:bodyPr wrap="square" rtlCol="0">
            <a:spAutoFit/>
          </a:bodyPr>
          <a:lstStyle/>
          <a:p>
            <a:r>
              <a:rPr lang="en-US" sz="2400" dirty="0" smtClean="0">
                <a:solidFill>
                  <a:schemeClr val="bg1"/>
                </a:solidFill>
              </a:rPr>
              <a:t>TASKS</a:t>
            </a:r>
            <a:endParaRPr lang="ru-RU" sz="2400" dirty="0">
              <a:solidFill>
                <a:schemeClr val="bg1"/>
              </a:solidFill>
            </a:endParaRPr>
          </a:p>
        </p:txBody>
      </p:sp>
      <p:sp>
        <p:nvSpPr>
          <p:cNvPr id="4" name="Прямоугольник 3"/>
          <p:cNvSpPr/>
          <p:nvPr/>
        </p:nvSpPr>
        <p:spPr>
          <a:xfrm>
            <a:off x="750887" y="3755072"/>
            <a:ext cx="2375401" cy="338554"/>
          </a:xfrm>
          <a:prstGeom prst="rect">
            <a:avLst/>
          </a:prstGeom>
        </p:spPr>
        <p:txBody>
          <a:bodyPr wrap="square">
            <a:spAutoFit/>
          </a:bodyPr>
          <a:lstStyle/>
          <a:p>
            <a:r>
              <a:rPr lang="en-US" sz="1600" dirty="0" smtClean="0">
                <a:solidFill>
                  <a:schemeClr val="bg1"/>
                </a:solidFill>
              </a:rPr>
              <a:t>ECONOMY PER YEAR</a:t>
            </a:r>
            <a:endParaRPr lang="ru-RU" sz="1600" dirty="0">
              <a:solidFill>
                <a:schemeClr val="bg1"/>
              </a:solidFill>
            </a:endParaRPr>
          </a:p>
        </p:txBody>
      </p:sp>
      <p:sp>
        <p:nvSpPr>
          <p:cNvPr id="6" name="Прямоугольник 5"/>
          <p:cNvSpPr/>
          <p:nvPr/>
        </p:nvSpPr>
        <p:spPr>
          <a:xfrm>
            <a:off x="750887" y="4010455"/>
            <a:ext cx="3530134" cy="646331"/>
          </a:xfrm>
          <a:prstGeom prst="rect">
            <a:avLst/>
          </a:prstGeom>
        </p:spPr>
        <p:txBody>
          <a:bodyPr wrap="none">
            <a:spAutoFit/>
          </a:bodyPr>
          <a:lstStyle/>
          <a:p>
            <a:r>
              <a:rPr lang="en-US" sz="3600" dirty="0" smtClean="0">
                <a:solidFill>
                  <a:schemeClr val="bg1"/>
                </a:solidFill>
              </a:rPr>
              <a:t>15 000 – 19 000</a:t>
            </a:r>
            <a:endParaRPr lang="ru-RU" sz="3600" dirty="0">
              <a:solidFill>
                <a:schemeClr val="bg1"/>
              </a:solidFill>
            </a:endParaRPr>
          </a:p>
        </p:txBody>
      </p:sp>
      <p:sp>
        <p:nvSpPr>
          <p:cNvPr id="28" name="Прямоугольник 27"/>
          <p:cNvSpPr/>
          <p:nvPr/>
        </p:nvSpPr>
        <p:spPr>
          <a:xfrm>
            <a:off x="5887903" y="1735254"/>
            <a:ext cx="2462269"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smtClean="0">
                <a:solidFill>
                  <a:schemeClr val="tx1"/>
                </a:solidFill>
              </a:rPr>
              <a:t>Fuel Control</a:t>
            </a:r>
          </a:p>
          <a:p>
            <a:r>
              <a:rPr lang="en-US" sz="1100" b="1" dirty="0" smtClean="0">
                <a:solidFill>
                  <a:srgbClr val="56287B"/>
                </a:solidFill>
              </a:rPr>
              <a:t>For reduction of fuel expenses</a:t>
            </a:r>
            <a:endParaRPr lang="ru-RU" sz="1100" b="1" dirty="0">
              <a:solidFill>
                <a:srgbClr val="56287B"/>
              </a:solidFill>
            </a:endParaRPr>
          </a:p>
        </p:txBody>
      </p:sp>
      <p:sp>
        <p:nvSpPr>
          <p:cNvPr id="26" name="Прямоугольник 25"/>
          <p:cNvSpPr/>
          <p:nvPr/>
        </p:nvSpPr>
        <p:spPr>
          <a:xfrm>
            <a:off x="750887" y="4593739"/>
            <a:ext cx="2375401" cy="338554"/>
          </a:xfrm>
          <a:prstGeom prst="rect">
            <a:avLst/>
          </a:prstGeom>
        </p:spPr>
        <p:txBody>
          <a:bodyPr wrap="square">
            <a:spAutoFit/>
          </a:bodyPr>
          <a:lstStyle/>
          <a:p>
            <a:r>
              <a:rPr lang="en-US" sz="1600" dirty="0" smtClean="0">
                <a:solidFill>
                  <a:schemeClr val="bg1"/>
                </a:solidFill>
              </a:rPr>
              <a:t>liters of fuel</a:t>
            </a:r>
            <a:endParaRPr lang="ru-RU" sz="1600" dirty="0">
              <a:solidFill>
                <a:schemeClr val="bg1"/>
              </a:solidFill>
            </a:endParaRPr>
          </a:p>
        </p:txBody>
      </p:sp>
      <p:sp>
        <p:nvSpPr>
          <p:cNvPr id="24" name="Прямоугольник 23"/>
          <p:cNvSpPr/>
          <p:nvPr/>
        </p:nvSpPr>
        <p:spPr>
          <a:xfrm>
            <a:off x="886515" y="1229810"/>
            <a:ext cx="3897848" cy="1400383"/>
          </a:xfrm>
          <a:prstGeom prst="rect">
            <a:avLst/>
          </a:prstGeom>
        </p:spPr>
        <p:txBody>
          <a:bodyPr wrap="square">
            <a:spAutoFit/>
          </a:bodyPr>
          <a:lstStyle/>
          <a:p>
            <a:pPr marL="285750" indent="-285750">
              <a:spcAft>
                <a:spcPts val="600"/>
              </a:spcAft>
              <a:buFont typeface="Arial" panose="020B0604020202020204" pitchFamily="34" charset="0"/>
              <a:buChar char="•"/>
            </a:pPr>
            <a:r>
              <a:rPr lang="en-US" sz="1400" dirty="0" smtClean="0">
                <a:solidFill>
                  <a:schemeClr val="bg1"/>
                </a:solidFill>
              </a:rPr>
              <a:t>to </a:t>
            </a:r>
            <a:r>
              <a:rPr lang="en-US" sz="1400" dirty="0">
                <a:solidFill>
                  <a:schemeClr val="bg1"/>
                </a:solidFill>
              </a:rPr>
              <a:t>fix the volume, time and places </a:t>
            </a:r>
            <a:r>
              <a:rPr lang="en-US" sz="1400" dirty="0" smtClean="0">
                <a:solidFill>
                  <a:schemeClr val="bg1"/>
                </a:solidFill>
              </a:rPr>
              <a:t>of fueling </a:t>
            </a:r>
            <a:r>
              <a:rPr lang="en-US" sz="1400" dirty="0">
                <a:solidFill>
                  <a:schemeClr val="bg1"/>
                </a:solidFill>
              </a:rPr>
              <a:t>and </a:t>
            </a:r>
            <a:r>
              <a:rPr lang="en-US" sz="1400" dirty="0" smtClean="0">
                <a:solidFill>
                  <a:schemeClr val="bg1"/>
                </a:solidFill>
              </a:rPr>
              <a:t>defueling</a:t>
            </a:r>
          </a:p>
          <a:p>
            <a:pPr marL="285750" indent="-285750">
              <a:spcAft>
                <a:spcPts val="600"/>
              </a:spcAft>
              <a:buFont typeface="Arial" panose="020B0604020202020204" pitchFamily="34" charset="0"/>
              <a:buChar char="•"/>
            </a:pPr>
            <a:r>
              <a:rPr lang="en-US" sz="1400" dirty="0">
                <a:solidFill>
                  <a:schemeClr val="bg1"/>
                </a:solidFill>
              </a:rPr>
              <a:t>to analyze fuel consumption</a:t>
            </a:r>
          </a:p>
          <a:p>
            <a:pPr marL="285750" indent="-285750">
              <a:spcAft>
                <a:spcPts val="600"/>
              </a:spcAft>
              <a:buFont typeface="Arial" panose="020B0604020202020204" pitchFamily="34" charset="0"/>
              <a:buChar char="•"/>
            </a:pPr>
            <a:r>
              <a:rPr lang="en-US" sz="1400" dirty="0">
                <a:solidFill>
                  <a:schemeClr val="bg1"/>
                </a:solidFill>
              </a:rPr>
              <a:t>to track the routes of transport </a:t>
            </a:r>
            <a:r>
              <a:rPr lang="en-US" sz="1400" dirty="0" smtClean="0">
                <a:solidFill>
                  <a:schemeClr val="bg1"/>
                </a:solidFill>
              </a:rPr>
              <a:t>movement</a:t>
            </a:r>
            <a:endParaRPr lang="ru-RU" sz="1400" dirty="0" smtClean="0">
              <a:solidFill>
                <a:schemeClr val="bg1"/>
              </a:solidFill>
            </a:endParaRPr>
          </a:p>
          <a:p>
            <a:pPr marL="285750" indent="-285750">
              <a:spcAft>
                <a:spcPts val="600"/>
              </a:spcAft>
              <a:buFont typeface="Arial" panose="020B0604020202020204" pitchFamily="34" charset="0"/>
              <a:buChar char="•"/>
            </a:pPr>
            <a:r>
              <a:rPr lang="en-US" sz="1400" dirty="0">
                <a:solidFill>
                  <a:schemeClr val="bg1"/>
                </a:solidFill>
              </a:rPr>
              <a:t>t</a:t>
            </a:r>
            <a:r>
              <a:rPr lang="en-US" sz="1400" dirty="0" smtClean="0">
                <a:solidFill>
                  <a:schemeClr val="bg1"/>
                </a:solidFill>
              </a:rPr>
              <a:t>o </a:t>
            </a:r>
            <a:r>
              <a:rPr lang="en-US" sz="1400" dirty="0">
                <a:solidFill>
                  <a:schemeClr val="bg1"/>
                </a:solidFill>
              </a:rPr>
              <a:t>control work of objects in real-time</a:t>
            </a:r>
          </a:p>
        </p:txBody>
      </p:sp>
      <p:sp>
        <p:nvSpPr>
          <p:cNvPr id="27" name="Прямоугольник 26"/>
          <p:cNvSpPr/>
          <p:nvPr/>
        </p:nvSpPr>
        <p:spPr>
          <a:xfrm>
            <a:off x="750887" y="4874708"/>
            <a:ext cx="4033476" cy="646331"/>
          </a:xfrm>
          <a:prstGeom prst="rect">
            <a:avLst/>
          </a:prstGeom>
        </p:spPr>
        <p:txBody>
          <a:bodyPr wrap="none">
            <a:spAutoFit/>
          </a:bodyPr>
          <a:lstStyle/>
          <a:p>
            <a:r>
              <a:rPr lang="en-US" sz="3600" dirty="0" smtClean="0">
                <a:solidFill>
                  <a:schemeClr val="bg1"/>
                </a:solidFill>
              </a:rPr>
              <a:t>500 000 – 600 000</a:t>
            </a:r>
            <a:endParaRPr lang="ru-RU" sz="3600" dirty="0">
              <a:solidFill>
                <a:schemeClr val="bg1"/>
              </a:solidFill>
            </a:endParaRPr>
          </a:p>
        </p:txBody>
      </p:sp>
      <p:sp>
        <p:nvSpPr>
          <p:cNvPr id="30" name="Прямоугольник 29"/>
          <p:cNvSpPr/>
          <p:nvPr/>
        </p:nvSpPr>
        <p:spPr>
          <a:xfrm>
            <a:off x="750887" y="5432406"/>
            <a:ext cx="2375401" cy="338554"/>
          </a:xfrm>
          <a:prstGeom prst="rect">
            <a:avLst/>
          </a:prstGeom>
        </p:spPr>
        <p:txBody>
          <a:bodyPr wrap="square">
            <a:spAutoFit/>
          </a:bodyPr>
          <a:lstStyle/>
          <a:p>
            <a:r>
              <a:rPr lang="en-US" sz="1600" dirty="0" smtClean="0">
                <a:solidFill>
                  <a:schemeClr val="bg1"/>
                </a:solidFill>
              </a:rPr>
              <a:t>rubles</a:t>
            </a:r>
            <a:endParaRPr lang="ru-RU" sz="1600" dirty="0">
              <a:solidFill>
                <a:schemeClr val="bg1"/>
              </a:solidFill>
            </a:endParaRPr>
          </a:p>
        </p:txBody>
      </p:sp>
    </p:spTree>
    <p:extLst>
      <p:ext uri="{BB962C8B-B14F-4D97-AF65-F5344CB8AC3E}">
        <p14:creationId xmlns:p14="http://schemas.microsoft.com/office/powerpoint/2010/main" val="1582574766"/>
      </p:ext>
    </p:extLst>
  </p:cSld>
  <p:clrMapOvr>
    <a:masterClrMapping/>
  </p:clrMapOvr>
  <p:transition spd="slow">
    <p:push/>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5" name="Прямоугольник 784"/>
          <p:cNvSpPr/>
          <p:nvPr/>
        </p:nvSpPr>
        <p:spPr>
          <a:xfrm>
            <a:off x="5530466" y="732756"/>
            <a:ext cx="5658234" cy="2175697"/>
          </a:xfrm>
          <a:prstGeom prst="rect">
            <a:avLst/>
          </a:prstGeom>
          <a:solidFill>
            <a:srgbClr val="D1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80" name="Прямоугольник 779"/>
          <p:cNvSpPr/>
          <p:nvPr/>
        </p:nvSpPr>
        <p:spPr>
          <a:xfrm>
            <a:off x="506776" y="3690581"/>
            <a:ext cx="4471624" cy="2175697"/>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 name="Номер слайда 4"/>
          <p:cNvSpPr>
            <a:spLocks noGrp="1"/>
          </p:cNvSpPr>
          <p:nvPr>
            <p:ph type="sldNum" sz="quarter" idx="11"/>
          </p:nvPr>
        </p:nvSpPr>
        <p:spPr>
          <a:noFill/>
          <a:ln>
            <a:noFill/>
          </a:ln>
        </p:spPr>
        <p:txBody>
          <a:bodyPr/>
          <a:lstStyle/>
          <a:p>
            <a:fld id="{4B481FE3-6342-4E36-9936-0AC64538D440}" type="slidenum">
              <a:rPr lang="ru-RU" smtClean="0">
                <a:solidFill>
                  <a:schemeClr val="tx1"/>
                </a:solidFill>
              </a:rPr>
              <a:pPr/>
              <a:t>53</a:t>
            </a:fld>
            <a:endParaRPr lang="ru-RU">
              <a:solidFill>
                <a:schemeClr val="tx1"/>
              </a:solidFill>
            </a:endParaRPr>
          </a:p>
        </p:txBody>
      </p:sp>
      <p:sp>
        <p:nvSpPr>
          <p:cNvPr id="877" name="Прямоугольник 876"/>
          <p:cNvSpPr/>
          <p:nvPr/>
        </p:nvSpPr>
        <p:spPr>
          <a:xfrm>
            <a:off x="506776" y="3037907"/>
            <a:ext cx="1703023" cy="523220"/>
          </a:xfrm>
          <a:prstGeom prst="rect">
            <a:avLst/>
          </a:prstGeom>
          <a:noFill/>
          <a:ln>
            <a:noFill/>
          </a:ln>
        </p:spPr>
        <p:txBody>
          <a:bodyPr wrap="square">
            <a:spAutoFit/>
          </a:bodyPr>
          <a:lstStyle/>
          <a:p>
            <a:r>
              <a:rPr lang="en-US" sz="2800" dirty="0" smtClean="0"/>
              <a:t>RESULT</a:t>
            </a:r>
            <a:endParaRPr lang="ru-RU" sz="2800" dirty="0"/>
          </a:p>
        </p:txBody>
      </p:sp>
      <p:sp>
        <p:nvSpPr>
          <p:cNvPr id="882" name="TextBox 881"/>
          <p:cNvSpPr txBox="1"/>
          <p:nvPr/>
        </p:nvSpPr>
        <p:spPr>
          <a:xfrm>
            <a:off x="5530466" y="3043034"/>
            <a:ext cx="4076241" cy="523220"/>
          </a:xfrm>
          <a:prstGeom prst="rect">
            <a:avLst/>
          </a:prstGeom>
          <a:noFill/>
          <a:ln>
            <a:noFill/>
          </a:ln>
        </p:spPr>
        <p:txBody>
          <a:bodyPr wrap="square" rtlCol="0">
            <a:spAutoFit/>
          </a:bodyPr>
          <a:lstStyle/>
          <a:p>
            <a:r>
              <a:rPr lang="en-US" sz="2800" dirty="0" smtClean="0"/>
              <a:t>REVIEW</a:t>
            </a:r>
            <a:endParaRPr lang="ru-RU" sz="2800" dirty="0"/>
          </a:p>
        </p:txBody>
      </p:sp>
      <p:sp>
        <p:nvSpPr>
          <p:cNvPr id="884" name="TextBox 883"/>
          <p:cNvSpPr txBox="1"/>
          <p:nvPr/>
        </p:nvSpPr>
        <p:spPr>
          <a:xfrm>
            <a:off x="5887903" y="842981"/>
            <a:ext cx="2423710" cy="461665"/>
          </a:xfrm>
          <a:prstGeom prst="rect">
            <a:avLst/>
          </a:prstGeom>
          <a:noFill/>
          <a:ln>
            <a:noFill/>
          </a:ln>
        </p:spPr>
        <p:txBody>
          <a:bodyPr wrap="square" rtlCol="0">
            <a:spAutoFit/>
          </a:bodyPr>
          <a:lstStyle/>
          <a:p>
            <a:r>
              <a:rPr lang="en-US" sz="2400" dirty="0" smtClean="0">
                <a:solidFill>
                  <a:srgbClr val="FF0066"/>
                </a:solidFill>
              </a:rPr>
              <a:t>SOLUTIONS</a:t>
            </a:r>
            <a:endParaRPr lang="ru-RU" sz="2400" dirty="0">
              <a:solidFill>
                <a:srgbClr val="FF0066"/>
              </a:solidFill>
            </a:endParaRPr>
          </a:p>
        </p:txBody>
      </p:sp>
      <p:sp>
        <p:nvSpPr>
          <p:cNvPr id="885" name="Прямоугольник 884"/>
          <p:cNvSpPr/>
          <p:nvPr/>
        </p:nvSpPr>
        <p:spPr>
          <a:xfrm>
            <a:off x="5887903" y="1254552"/>
            <a:ext cx="3306897"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smtClean="0">
                <a:solidFill>
                  <a:schemeClr val="tx1"/>
                </a:solidFill>
              </a:rPr>
              <a:t>Basic monitoring of transport</a:t>
            </a:r>
          </a:p>
          <a:p>
            <a:r>
              <a:rPr lang="en-US" sz="1100" b="1" dirty="0" smtClean="0">
                <a:solidFill>
                  <a:srgbClr val="56287B"/>
                </a:solidFill>
              </a:rPr>
              <a:t>For decreasing expenses on vehicle fleet</a:t>
            </a:r>
            <a:endParaRPr lang="ru-RU" sz="1100" b="1" dirty="0">
              <a:solidFill>
                <a:srgbClr val="56287B"/>
              </a:solidFill>
            </a:endParaRPr>
          </a:p>
        </p:txBody>
      </p:sp>
      <p:sp>
        <p:nvSpPr>
          <p:cNvPr id="889" name="Прямоугольник 888"/>
          <p:cNvSpPr/>
          <p:nvPr/>
        </p:nvSpPr>
        <p:spPr>
          <a:xfrm>
            <a:off x="5867553" y="3690580"/>
            <a:ext cx="5321147" cy="25705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1400" dirty="0">
                <a:solidFill>
                  <a:schemeClr val="tx1"/>
                </a:solidFill>
              </a:rPr>
              <a:t>During the time of using this solution we haven’t had yet carjacking accidents. However, we know that we have a big chance to return  our vehicles, by setting markers and software. Argument in </a:t>
            </a:r>
            <a:r>
              <a:rPr lang="en-US" sz="1400" dirty="0" err="1">
                <a:solidFill>
                  <a:schemeClr val="tx1"/>
                </a:solidFill>
              </a:rPr>
              <a:t>favour</a:t>
            </a:r>
            <a:r>
              <a:rPr lang="en-US" sz="1400" dirty="0">
                <a:solidFill>
                  <a:schemeClr val="tx1"/>
                </a:solidFill>
              </a:rPr>
              <a:t> of choosing «Searching over car theft» solution is fact that SCOUT Group of Companies  is its developer. We’re exploiting the system of satellite monitoring  of this  manufacturer for a long time and can be sure in high-quality  of all company’s products.</a:t>
            </a:r>
          </a:p>
          <a:p>
            <a:endParaRPr lang="en-US" sz="1400" dirty="0">
              <a:solidFill>
                <a:schemeClr val="tx1"/>
              </a:solidFill>
            </a:endParaRPr>
          </a:p>
          <a:p>
            <a:r>
              <a:rPr lang="en-US" sz="1400" b="1" dirty="0">
                <a:solidFill>
                  <a:schemeClr val="tx1"/>
                </a:solidFill>
              </a:rPr>
              <a:t>Alexey </a:t>
            </a:r>
            <a:r>
              <a:rPr lang="en-US" sz="1400" b="1" dirty="0" err="1">
                <a:solidFill>
                  <a:schemeClr val="tx1"/>
                </a:solidFill>
              </a:rPr>
              <a:t>Efimov</a:t>
            </a:r>
            <a:r>
              <a:rPr lang="en-US" sz="1400" b="1" dirty="0">
                <a:solidFill>
                  <a:schemeClr val="tx1"/>
                </a:solidFill>
              </a:rPr>
              <a:t>, </a:t>
            </a:r>
          </a:p>
          <a:p>
            <a:r>
              <a:rPr lang="en-US" sz="1400" dirty="0">
                <a:solidFill>
                  <a:schemeClr val="tx1"/>
                </a:solidFill>
              </a:rPr>
              <a:t>logistics specialist</a:t>
            </a:r>
          </a:p>
        </p:txBody>
      </p:sp>
      <p:sp>
        <p:nvSpPr>
          <p:cNvPr id="2" name="Прямоугольник 1"/>
          <p:cNvSpPr/>
          <p:nvPr/>
        </p:nvSpPr>
        <p:spPr>
          <a:xfrm>
            <a:off x="506776" y="732756"/>
            <a:ext cx="4471624" cy="2175697"/>
          </a:xfrm>
          <a:prstGeom prst="rect">
            <a:avLst/>
          </a:prstGeom>
          <a:solidFill>
            <a:srgbClr val="5628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p:cNvSpPr/>
          <p:nvPr/>
        </p:nvSpPr>
        <p:spPr>
          <a:xfrm>
            <a:off x="506776" y="3942932"/>
            <a:ext cx="4471624" cy="1354217"/>
          </a:xfrm>
          <a:prstGeom prst="rect">
            <a:avLst/>
          </a:prstGeom>
        </p:spPr>
        <p:txBody>
          <a:bodyPr wrap="square">
            <a:spAutoFit/>
          </a:bodyPr>
          <a:lstStyle/>
          <a:p>
            <a:pPr marL="285750" indent="-285750">
              <a:spcAft>
                <a:spcPts val="600"/>
              </a:spcAft>
              <a:buFont typeface="Arial" panose="020B0604020202020204" pitchFamily="34" charset="0"/>
              <a:buChar char="•"/>
            </a:pPr>
            <a:r>
              <a:rPr lang="en-US" dirty="0">
                <a:solidFill>
                  <a:schemeClr val="bg1"/>
                </a:solidFill>
              </a:rPr>
              <a:t>Optimization </a:t>
            </a:r>
            <a:r>
              <a:rPr lang="en-US" dirty="0" smtClean="0">
                <a:solidFill>
                  <a:schemeClr val="bg1"/>
                </a:solidFill>
              </a:rPr>
              <a:t>of </a:t>
            </a:r>
            <a:r>
              <a:rPr lang="en-US" dirty="0">
                <a:solidFill>
                  <a:schemeClr val="bg1"/>
                </a:solidFill>
              </a:rPr>
              <a:t>cargo delivery</a:t>
            </a:r>
          </a:p>
          <a:p>
            <a:pPr marL="285750" indent="-285750">
              <a:spcAft>
                <a:spcPts val="600"/>
              </a:spcAft>
              <a:buFont typeface="Arial" panose="020B0604020202020204" pitchFamily="34" charset="0"/>
              <a:buChar char="•"/>
            </a:pPr>
            <a:r>
              <a:rPr lang="en-US" dirty="0">
                <a:solidFill>
                  <a:schemeClr val="bg1"/>
                </a:solidFill>
              </a:rPr>
              <a:t>Exclusion of deflections from the route</a:t>
            </a:r>
          </a:p>
          <a:p>
            <a:pPr marL="285750" indent="-285750">
              <a:spcAft>
                <a:spcPts val="600"/>
              </a:spcAft>
              <a:buFont typeface="Arial" panose="020B0604020202020204" pitchFamily="34" charset="0"/>
              <a:buChar char="•"/>
            </a:pPr>
            <a:r>
              <a:rPr lang="en-US" dirty="0">
                <a:solidFill>
                  <a:schemeClr val="bg1"/>
                </a:solidFill>
              </a:rPr>
              <a:t>Increasing of chance to return the car in case of </a:t>
            </a:r>
            <a:r>
              <a:rPr lang="en-US" dirty="0" smtClean="0">
                <a:solidFill>
                  <a:schemeClr val="bg1"/>
                </a:solidFill>
              </a:rPr>
              <a:t>carjacking</a:t>
            </a:r>
            <a:endParaRPr lang="en-US" dirty="0">
              <a:solidFill>
                <a:schemeClr val="bg1"/>
              </a:solidFill>
            </a:endParaRPr>
          </a:p>
        </p:txBody>
      </p:sp>
      <p:sp>
        <p:nvSpPr>
          <p:cNvPr id="28" name="Прямоугольник 27"/>
          <p:cNvSpPr/>
          <p:nvPr/>
        </p:nvSpPr>
        <p:spPr>
          <a:xfrm>
            <a:off x="5887903" y="1758213"/>
            <a:ext cx="2462269"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smtClean="0">
                <a:solidFill>
                  <a:schemeClr val="tx1"/>
                </a:solidFill>
              </a:rPr>
              <a:t>Fuel Control</a:t>
            </a:r>
          </a:p>
          <a:p>
            <a:r>
              <a:rPr lang="en-US" sz="1100" b="1" dirty="0" smtClean="0">
                <a:solidFill>
                  <a:srgbClr val="56287B"/>
                </a:solidFill>
              </a:rPr>
              <a:t>For reduction of fuel expenses</a:t>
            </a:r>
            <a:endParaRPr lang="ru-RU" sz="1100" b="1" dirty="0">
              <a:solidFill>
                <a:srgbClr val="56287B"/>
              </a:solidFill>
            </a:endParaRPr>
          </a:p>
        </p:txBody>
      </p:sp>
      <p:sp>
        <p:nvSpPr>
          <p:cNvPr id="19" name="TextBox 18"/>
          <p:cNvSpPr txBox="1"/>
          <p:nvPr/>
        </p:nvSpPr>
        <p:spPr>
          <a:xfrm>
            <a:off x="886515" y="836347"/>
            <a:ext cx="2710149" cy="461665"/>
          </a:xfrm>
          <a:prstGeom prst="rect">
            <a:avLst/>
          </a:prstGeom>
          <a:noFill/>
          <a:ln>
            <a:noFill/>
          </a:ln>
        </p:spPr>
        <p:txBody>
          <a:bodyPr wrap="square" rtlCol="0">
            <a:spAutoFit/>
          </a:bodyPr>
          <a:lstStyle/>
          <a:p>
            <a:r>
              <a:rPr lang="en-US" sz="2400" dirty="0" smtClean="0">
                <a:solidFill>
                  <a:schemeClr val="bg1"/>
                </a:solidFill>
              </a:rPr>
              <a:t>COMPANY FLEET</a:t>
            </a:r>
            <a:endParaRPr lang="ru-RU" sz="2400" dirty="0">
              <a:solidFill>
                <a:schemeClr val="bg1"/>
              </a:solidFill>
            </a:endParaRPr>
          </a:p>
        </p:txBody>
      </p:sp>
      <p:sp>
        <p:nvSpPr>
          <p:cNvPr id="20" name="Прямоугольник 19"/>
          <p:cNvSpPr/>
          <p:nvPr/>
        </p:nvSpPr>
        <p:spPr>
          <a:xfrm>
            <a:off x="868185" y="2268991"/>
            <a:ext cx="3748805" cy="4934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a:solidFill>
                  <a:schemeClr val="bg1"/>
                </a:solidFill>
              </a:rPr>
              <a:t>Gazelles and private cars of staff</a:t>
            </a:r>
          </a:p>
        </p:txBody>
      </p:sp>
      <p:sp>
        <p:nvSpPr>
          <p:cNvPr id="21" name="TextBox 20"/>
          <p:cNvSpPr txBox="1"/>
          <p:nvPr/>
        </p:nvSpPr>
        <p:spPr>
          <a:xfrm>
            <a:off x="820185" y="1169205"/>
            <a:ext cx="1107996" cy="1107996"/>
          </a:xfrm>
          <a:prstGeom prst="rect">
            <a:avLst/>
          </a:prstGeom>
          <a:noFill/>
        </p:spPr>
        <p:txBody>
          <a:bodyPr wrap="none" rtlCol="0">
            <a:spAutoFit/>
          </a:bodyPr>
          <a:lstStyle/>
          <a:p>
            <a:r>
              <a:rPr lang="en-US" sz="6600" dirty="0" smtClean="0">
                <a:solidFill>
                  <a:schemeClr val="bg1"/>
                </a:solidFill>
              </a:rPr>
              <a:t>15</a:t>
            </a:r>
            <a:endParaRPr lang="ru-RU" sz="6600" dirty="0">
              <a:solidFill>
                <a:schemeClr val="bg1"/>
              </a:solidFill>
            </a:endParaRPr>
          </a:p>
        </p:txBody>
      </p:sp>
      <p:sp>
        <p:nvSpPr>
          <p:cNvPr id="22" name="Прямоугольник 21"/>
          <p:cNvSpPr/>
          <p:nvPr/>
        </p:nvSpPr>
        <p:spPr>
          <a:xfrm>
            <a:off x="1897506" y="1654813"/>
            <a:ext cx="2457563" cy="4934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bg1"/>
                </a:solidFill>
              </a:rPr>
              <a:t>vehicles</a:t>
            </a:r>
            <a:endParaRPr lang="ru-RU" sz="2800" dirty="0">
              <a:solidFill>
                <a:schemeClr val="bg1"/>
              </a:solidFill>
            </a:endParaRPr>
          </a:p>
        </p:txBody>
      </p:sp>
      <p:sp>
        <p:nvSpPr>
          <p:cNvPr id="23" name="Прямоугольник 22"/>
          <p:cNvSpPr/>
          <p:nvPr/>
        </p:nvSpPr>
        <p:spPr>
          <a:xfrm>
            <a:off x="5897314" y="2261873"/>
            <a:ext cx="3094286"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a:solidFill>
                  <a:schemeClr val="tx1"/>
                </a:solidFill>
              </a:rPr>
              <a:t>Searching over car theft</a:t>
            </a:r>
          </a:p>
          <a:p>
            <a:r>
              <a:rPr lang="en-US" sz="1100" b="1" dirty="0">
                <a:solidFill>
                  <a:srgbClr val="56287B"/>
                </a:solidFill>
              </a:rPr>
              <a:t>For returning stolen car</a:t>
            </a:r>
          </a:p>
        </p:txBody>
      </p:sp>
      <p:pic>
        <p:nvPicPr>
          <p:cNvPr id="25" name="Рисунок 24"/>
          <p:cNvPicPr>
            <a:picLocks noChangeAspect="1"/>
          </p:cNvPicPr>
          <p:nvPr/>
        </p:nvPicPr>
        <p:blipFill>
          <a:blip r:embed="rId2" cstate="print"/>
          <a:stretch>
            <a:fillRect/>
          </a:stretch>
        </p:blipFill>
        <p:spPr>
          <a:xfrm>
            <a:off x="8689832" y="5410653"/>
            <a:ext cx="1833750" cy="911250"/>
          </a:xfrm>
          <a:prstGeom prst="rect">
            <a:avLst/>
          </a:prstGeom>
        </p:spPr>
      </p:pic>
    </p:spTree>
    <p:extLst>
      <p:ext uri="{BB962C8B-B14F-4D97-AF65-F5344CB8AC3E}">
        <p14:creationId xmlns:p14="http://schemas.microsoft.com/office/powerpoint/2010/main" val="550172613"/>
      </p:ext>
    </p:extLst>
  </p:cSld>
  <p:clrMapOvr>
    <a:masterClrMapping/>
  </p:clrMapOvr>
  <p:transition spd="slow">
    <p:push/>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5" name="Прямоугольник 784"/>
          <p:cNvSpPr/>
          <p:nvPr/>
        </p:nvSpPr>
        <p:spPr>
          <a:xfrm>
            <a:off x="5530466" y="732756"/>
            <a:ext cx="5658234" cy="2175697"/>
          </a:xfrm>
          <a:prstGeom prst="rect">
            <a:avLst/>
          </a:prstGeom>
          <a:solidFill>
            <a:srgbClr val="D1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Номер слайда 4"/>
          <p:cNvSpPr>
            <a:spLocks noGrp="1"/>
          </p:cNvSpPr>
          <p:nvPr>
            <p:ph type="sldNum" sz="quarter" idx="11"/>
          </p:nvPr>
        </p:nvSpPr>
        <p:spPr>
          <a:noFill/>
          <a:ln>
            <a:noFill/>
          </a:ln>
        </p:spPr>
        <p:txBody>
          <a:bodyPr/>
          <a:lstStyle/>
          <a:p>
            <a:fld id="{4B481FE3-6342-4E36-9936-0AC64538D440}" type="slidenum">
              <a:rPr lang="ru-RU" smtClean="0">
                <a:solidFill>
                  <a:schemeClr val="tx1"/>
                </a:solidFill>
              </a:rPr>
              <a:pPr/>
              <a:t>54</a:t>
            </a:fld>
            <a:endParaRPr lang="ru-RU">
              <a:solidFill>
                <a:schemeClr val="tx1"/>
              </a:solidFill>
            </a:endParaRPr>
          </a:p>
        </p:txBody>
      </p:sp>
      <p:sp>
        <p:nvSpPr>
          <p:cNvPr id="877" name="Прямоугольник 876"/>
          <p:cNvSpPr/>
          <p:nvPr/>
        </p:nvSpPr>
        <p:spPr>
          <a:xfrm>
            <a:off x="506776" y="3037907"/>
            <a:ext cx="1703023" cy="523220"/>
          </a:xfrm>
          <a:prstGeom prst="rect">
            <a:avLst/>
          </a:prstGeom>
          <a:noFill/>
          <a:ln>
            <a:noFill/>
          </a:ln>
        </p:spPr>
        <p:txBody>
          <a:bodyPr wrap="square">
            <a:spAutoFit/>
          </a:bodyPr>
          <a:lstStyle/>
          <a:p>
            <a:r>
              <a:rPr lang="en-US" sz="2800" dirty="0" smtClean="0"/>
              <a:t>RESULT</a:t>
            </a:r>
            <a:endParaRPr lang="ru-RU" sz="2800" dirty="0"/>
          </a:p>
        </p:txBody>
      </p:sp>
      <p:sp>
        <p:nvSpPr>
          <p:cNvPr id="882" name="TextBox 881"/>
          <p:cNvSpPr txBox="1"/>
          <p:nvPr/>
        </p:nvSpPr>
        <p:spPr>
          <a:xfrm>
            <a:off x="5530466" y="3043034"/>
            <a:ext cx="4076241" cy="523220"/>
          </a:xfrm>
          <a:prstGeom prst="rect">
            <a:avLst/>
          </a:prstGeom>
          <a:noFill/>
          <a:ln>
            <a:noFill/>
          </a:ln>
        </p:spPr>
        <p:txBody>
          <a:bodyPr wrap="square" rtlCol="0">
            <a:spAutoFit/>
          </a:bodyPr>
          <a:lstStyle/>
          <a:p>
            <a:r>
              <a:rPr lang="en-US" sz="2800" dirty="0" smtClean="0"/>
              <a:t>REVIEW</a:t>
            </a:r>
            <a:endParaRPr lang="ru-RU" sz="2800" dirty="0"/>
          </a:p>
        </p:txBody>
      </p:sp>
      <p:sp>
        <p:nvSpPr>
          <p:cNvPr id="884" name="TextBox 883"/>
          <p:cNvSpPr txBox="1"/>
          <p:nvPr/>
        </p:nvSpPr>
        <p:spPr>
          <a:xfrm>
            <a:off x="5887903" y="842981"/>
            <a:ext cx="2423710" cy="461665"/>
          </a:xfrm>
          <a:prstGeom prst="rect">
            <a:avLst/>
          </a:prstGeom>
          <a:noFill/>
          <a:ln>
            <a:noFill/>
          </a:ln>
        </p:spPr>
        <p:txBody>
          <a:bodyPr wrap="square" rtlCol="0">
            <a:spAutoFit/>
          </a:bodyPr>
          <a:lstStyle/>
          <a:p>
            <a:r>
              <a:rPr lang="en-US" sz="2400" dirty="0" smtClean="0">
                <a:solidFill>
                  <a:srgbClr val="FF0066"/>
                </a:solidFill>
              </a:rPr>
              <a:t>SOLUTIONS</a:t>
            </a:r>
            <a:endParaRPr lang="ru-RU" sz="2400" dirty="0">
              <a:solidFill>
                <a:srgbClr val="FF0066"/>
              </a:solidFill>
            </a:endParaRPr>
          </a:p>
        </p:txBody>
      </p:sp>
      <p:sp>
        <p:nvSpPr>
          <p:cNvPr id="885" name="Прямоугольник 884"/>
          <p:cNvSpPr/>
          <p:nvPr/>
        </p:nvSpPr>
        <p:spPr>
          <a:xfrm>
            <a:off x="5887903" y="1434922"/>
            <a:ext cx="3306897"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smtClean="0">
                <a:solidFill>
                  <a:schemeClr val="tx1"/>
                </a:solidFill>
              </a:rPr>
              <a:t>Basic monitoring of transport</a:t>
            </a:r>
          </a:p>
          <a:p>
            <a:r>
              <a:rPr lang="en-US" sz="1100" b="1" dirty="0" smtClean="0">
                <a:solidFill>
                  <a:srgbClr val="56287B"/>
                </a:solidFill>
              </a:rPr>
              <a:t>For decreasing expenses on vehicle fleet</a:t>
            </a:r>
            <a:endParaRPr lang="ru-RU" sz="1100" b="1" dirty="0">
              <a:solidFill>
                <a:srgbClr val="56287B"/>
              </a:solidFill>
            </a:endParaRPr>
          </a:p>
        </p:txBody>
      </p:sp>
      <p:sp>
        <p:nvSpPr>
          <p:cNvPr id="889" name="Прямоугольник 888"/>
          <p:cNvSpPr/>
          <p:nvPr/>
        </p:nvSpPr>
        <p:spPr>
          <a:xfrm>
            <a:off x="5867553" y="3690580"/>
            <a:ext cx="5321147" cy="25705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1400" dirty="0">
                <a:solidFill>
                  <a:schemeClr val="tx1"/>
                </a:solidFill>
              </a:rPr>
              <a:t>Reduction of fuel consumption by 20-30% had already been recorded at the build phase. And after a whole vehicle fleet equipment  economy have been reached by 50-60% per month, in comparison with similar periods of previous year. We have identified at once employees, involved in fuel fraud, and prevented any reoccurrence of such situations</a:t>
            </a:r>
            <a:r>
              <a:rPr lang="en-US" sz="1400" dirty="0" smtClean="0">
                <a:solidFill>
                  <a:schemeClr val="tx1"/>
                </a:solidFill>
              </a:rPr>
              <a:t>.</a:t>
            </a:r>
          </a:p>
          <a:p>
            <a:pPr algn="just"/>
            <a:endParaRPr lang="en-US" sz="1400" dirty="0">
              <a:solidFill>
                <a:schemeClr val="tx1"/>
              </a:solidFill>
            </a:endParaRPr>
          </a:p>
          <a:p>
            <a:pPr algn="just"/>
            <a:r>
              <a:rPr lang="en-US" sz="1400" b="1" dirty="0" smtClean="0">
                <a:solidFill>
                  <a:schemeClr val="tx1"/>
                </a:solidFill>
              </a:rPr>
              <a:t>Vladimir </a:t>
            </a:r>
            <a:r>
              <a:rPr lang="en-US" sz="1400" b="1" dirty="0">
                <a:solidFill>
                  <a:schemeClr val="tx1"/>
                </a:solidFill>
              </a:rPr>
              <a:t>Lapin,</a:t>
            </a:r>
          </a:p>
          <a:p>
            <a:pPr algn="just"/>
            <a:r>
              <a:rPr lang="en-US" sz="1400" dirty="0">
                <a:solidFill>
                  <a:schemeClr val="tx1"/>
                </a:solidFill>
              </a:rPr>
              <a:t>Head of production base</a:t>
            </a:r>
            <a:r>
              <a:rPr lang="en-US" sz="1400" dirty="0" smtClean="0">
                <a:solidFill>
                  <a:schemeClr val="tx1"/>
                </a:solidFill>
              </a:rPr>
              <a:t>, </a:t>
            </a:r>
            <a:r>
              <a:rPr lang="en-US" sz="1400" dirty="0">
                <a:solidFill>
                  <a:schemeClr val="tx1"/>
                </a:solidFill>
              </a:rPr>
              <a:t>«Hermes</a:t>
            </a:r>
            <a:r>
              <a:rPr lang="en-US" sz="1400" dirty="0" smtClean="0">
                <a:solidFill>
                  <a:schemeClr val="tx1"/>
                </a:solidFill>
              </a:rPr>
              <a:t>»</a:t>
            </a:r>
            <a:endParaRPr lang="en-US" sz="1400" dirty="0">
              <a:solidFill>
                <a:schemeClr val="tx1"/>
              </a:solidFill>
            </a:endParaRPr>
          </a:p>
        </p:txBody>
      </p:sp>
      <p:sp>
        <p:nvSpPr>
          <p:cNvPr id="2" name="Прямоугольник 1"/>
          <p:cNvSpPr/>
          <p:nvPr/>
        </p:nvSpPr>
        <p:spPr>
          <a:xfrm>
            <a:off x="506776" y="732756"/>
            <a:ext cx="4471624" cy="2175697"/>
          </a:xfrm>
          <a:prstGeom prst="rect">
            <a:avLst/>
          </a:prstGeom>
          <a:solidFill>
            <a:srgbClr val="5628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8" name="Прямоугольник 27"/>
          <p:cNvSpPr/>
          <p:nvPr/>
        </p:nvSpPr>
        <p:spPr>
          <a:xfrm>
            <a:off x="5887903" y="2081502"/>
            <a:ext cx="2462269"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smtClean="0">
                <a:solidFill>
                  <a:schemeClr val="tx1"/>
                </a:solidFill>
              </a:rPr>
              <a:t>Fuel Control</a:t>
            </a:r>
          </a:p>
          <a:p>
            <a:r>
              <a:rPr lang="en-US" sz="1100" b="1" dirty="0" smtClean="0">
                <a:solidFill>
                  <a:srgbClr val="56287B"/>
                </a:solidFill>
              </a:rPr>
              <a:t>For reduction of fuel expenses</a:t>
            </a:r>
            <a:endParaRPr lang="ru-RU" sz="1100" b="1" dirty="0">
              <a:solidFill>
                <a:srgbClr val="56287B"/>
              </a:solidFill>
            </a:endParaRPr>
          </a:p>
        </p:txBody>
      </p:sp>
      <p:sp>
        <p:nvSpPr>
          <p:cNvPr id="19" name="TextBox 18"/>
          <p:cNvSpPr txBox="1"/>
          <p:nvPr/>
        </p:nvSpPr>
        <p:spPr>
          <a:xfrm>
            <a:off x="886515" y="836347"/>
            <a:ext cx="2710149" cy="461665"/>
          </a:xfrm>
          <a:prstGeom prst="rect">
            <a:avLst/>
          </a:prstGeom>
          <a:noFill/>
          <a:ln>
            <a:noFill/>
          </a:ln>
        </p:spPr>
        <p:txBody>
          <a:bodyPr wrap="square" rtlCol="0">
            <a:spAutoFit/>
          </a:bodyPr>
          <a:lstStyle/>
          <a:p>
            <a:r>
              <a:rPr lang="en-US" sz="2400" dirty="0" smtClean="0">
                <a:solidFill>
                  <a:schemeClr val="bg1"/>
                </a:solidFill>
              </a:rPr>
              <a:t>COMPANY FLEET</a:t>
            </a:r>
            <a:endParaRPr lang="ru-RU" sz="2400" dirty="0">
              <a:solidFill>
                <a:schemeClr val="bg1"/>
              </a:solidFill>
            </a:endParaRPr>
          </a:p>
        </p:txBody>
      </p:sp>
      <p:sp>
        <p:nvSpPr>
          <p:cNvPr id="20" name="Прямоугольник 19"/>
          <p:cNvSpPr/>
          <p:nvPr/>
        </p:nvSpPr>
        <p:spPr>
          <a:xfrm>
            <a:off x="868185" y="2268991"/>
            <a:ext cx="3748805" cy="4934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b="1" dirty="0">
                <a:solidFill>
                  <a:schemeClr val="bg1"/>
                </a:solidFill>
              </a:rPr>
              <a:t>Among equipped transport:</a:t>
            </a:r>
          </a:p>
          <a:p>
            <a:r>
              <a:rPr lang="en-US" sz="1400" dirty="0">
                <a:solidFill>
                  <a:schemeClr val="bg1"/>
                </a:solidFill>
              </a:rPr>
              <a:t>GAZ, </a:t>
            </a:r>
            <a:r>
              <a:rPr lang="en-US" sz="1400" dirty="0" smtClean="0">
                <a:solidFill>
                  <a:schemeClr val="bg1"/>
                </a:solidFill>
              </a:rPr>
              <a:t>KAMAZ, </a:t>
            </a:r>
            <a:r>
              <a:rPr lang="en-US" sz="1400" dirty="0">
                <a:solidFill>
                  <a:schemeClr val="bg1"/>
                </a:solidFill>
              </a:rPr>
              <a:t>HAMM, MAN, VOLVO</a:t>
            </a:r>
          </a:p>
        </p:txBody>
      </p:sp>
      <p:sp>
        <p:nvSpPr>
          <p:cNvPr id="21" name="TextBox 20"/>
          <p:cNvSpPr txBox="1"/>
          <p:nvPr/>
        </p:nvSpPr>
        <p:spPr>
          <a:xfrm>
            <a:off x="820185" y="1169205"/>
            <a:ext cx="1723549" cy="1107996"/>
          </a:xfrm>
          <a:prstGeom prst="rect">
            <a:avLst/>
          </a:prstGeom>
          <a:noFill/>
        </p:spPr>
        <p:txBody>
          <a:bodyPr wrap="none" rtlCol="0">
            <a:spAutoFit/>
          </a:bodyPr>
          <a:lstStyle/>
          <a:p>
            <a:r>
              <a:rPr lang="en-US" sz="6600" dirty="0" smtClean="0">
                <a:solidFill>
                  <a:schemeClr val="bg1"/>
                </a:solidFill>
              </a:rPr>
              <a:t>&gt;40</a:t>
            </a:r>
            <a:endParaRPr lang="ru-RU" sz="6600" dirty="0">
              <a:solidFill>
                <a:schemeClr val="bg1"/>
              </a:solidFill>
            </a:endParaRPr>
          </a:p>
        </p:txBody>
      </p:sp>
      <p:sp>
        <p:nvSpPr>
          <p:cNvPr id="22" name="Прямоугольник 21"/>
          <p:cNvSpPr/>
          <p:nvPr/>
        </p:nvSpPr>
        <p:spPr>
          <a:xfrm>
            <a:off x="2532286" y="1654813"/>
            <a:ext cx="2457563" cy="4934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bg1"/>
                </a:solidFill>
              </a:rPr>
              <a:t>vehicles</a:t>
            </a:r>
            <a:endParaRPr lang="ru-RU" sz="2800" dirty="0">
              <a:solidFill>
                <a:schemeClr val="bg1"/>
              </a:solidFill>
            </a:endParaRPr>
          </a:p>
        </p:txBody>
      </p:sp>
      <p:pic>
        <p:nvPicPr>
          <p:cNvPr id="24" name="Рисунок 23"/>
          <p:cNvPicPr>
            <a:picLocks noChangeAspect="1"/>
          </p:cNvPicPr>
          <p:nvPr/>
        </p:nvPicPr>
        <p:blipFill>
          <a:blip r:embed="rId2" cstate="print"/>
          <a:stretch>
            <a:fillRect/>
          </a:stretch>
        </p:blipFill>
        <p:spPr>
          <a:xfrm>
            <a:off x="7803294" y="5739284"/>
            <a:ext cx="2783011" cy="1043629"/>
          </a:xfrm>
          <a:prstGeom prst="rect">
            <a:avLst/>
          </a:prstGeom>
        </p:spPr>
      </p:pic>
      <p:pic>
        <p:nvPicPr>
          <p:cNvPr id="3" name="Рисунок 2"/>
          <p:cNvPicPr>
            <a:picLocks noChangeAspect="1"/>
          </p:cNvPicPr>
          <p:nvPr/>
        </p:nvPicPr>
        <p:blipFill>
          <a:blip r:embed="rId3"/>
          <a:stretch>
            <a:fillRect/>
          </a:stretch>
        </p:blipFill>
        <p:spPr>
          <a:xfrm>
            <a:off x="416616" y="3779019"/>
            <a:ext cx="5001388" cy="2393639"/>
          </a:xfrm>
          <a:prstGeom prst="rect">
            <a:avLst/>
          </a:prstGeom>
        </p:spPr>
      </p:pic>
      <p:sp>
        <p:nvSpPr>
          <p:cNvPr id="6" name="TextBox 5"/>
          <p:cNvSpPr txBox="1"/>
          <p:nvPr/>
        </p:nvSpPr>
        <p:spPr>
          <a:xfrm>
            <a:off x="344208" y="3515707"/>
            <a:ext cx="1640770" cy="307777"/>
          </a:xfrm>
          <a:prstGeom prst="rect">
            <a:avLst/>
          </a:prstGeom>
          <a:noFill/>
        </p:spPr>
        <p:txBody>
          <a:bodyPr wrap="none" rtlCol="0">
            <a:spAutoFit/>
          </a:bodyPr>
          <a:lstStyle/>
          <a:p>
            <a:r>
              <a:rPr lang="en-US" sz="1400" dirty="0" smtClean="0">
                <a:solidFill>
                  <a:srgbClr val="FF0066"/>
                </a:solidFill>
              </a:rPr>
              <a:t>before equipment </a:t>
            </a:r>
            <a:endParaRPr lang="ru-RU" sz="1400" dirty="0">
              <a:solidFill>
                <a:srgbClr val="FF0066"/>
              </a:solidFill>
            </a:endParaRPr>
          </a:p>
        </p:txBody>
      </p:sp>
      <p:sp>
        <p:nvSpPr>
          <p:cNvPr id="26" name="TextBox 25"/>
          <p:cNvSpPr txBox="1"/>
          <p:nvPr/>
        </p:nvSpPr>
        <p:spPr>
          <a:xfrm>
            <a:off x="2843894" y="3515707"/>
            <a:ext cx="1505540" cy="307777"/>
          </a:xfrm>
          <a:prstGeom prst="rect">
            <a:avLst/>
          </a:prstGeom>
          <a:noFill/>
        </p:spPr>
        <p:txBody>
          <a:bodyPr wrap="none" rtlCol="0">
            <a:spAutoFit/>
          </a:bodyPr>
          <a:lstStyle/>
          <a:p>
            <a:r>
              <a:rPr lang="en-US" sz="1400" dirty="0" smtClean="0">
                <a:solidFill>
                  <a:srgbClr val="FF0066"/>
                </a:solidFill>
              </a:rPr>
              <a:t>after equipment </a:t>
            </a:r>
            <a:endParaRPr lang="ru-RU" sz="1400" dirty="0">
              <a:solidFill>
                <a:srgbClr val="FF0066"/>
              </a:solidFill>
            </a:endParaRPr>
          </a:p>
        </p:txBody>
      </p:sp>
      <p:sp>
        <p:nvSpPr>
          <p:cNvPr id="7" name="Прямоугольник 6"/>
          <p:cNvSpPr/>
          <p:nvPr/>
        </p:nvSpPr>
        <p:spPr>
          <a:xfrm>
            <a:off x="1735464" y="6097416"/>
            <a:ext cx="2515047" cy="338554"/>
          </a:xfrm>
          <a:prstGeom prst="rect">
            <a:avLst/>
          </a:prstGeom>
        </p:spPr>
        <p:txBody>
          <a:bodyPr wrap="none">
            <a:spAutoFit/>
          </a:bodyPr>
          <a:lstStyle/>
          <a:p>
            <a:pPr algn="ctr"/>
            <a:r>
              <a:rPr lang="en-US" sz="1600" dirty="0">
                <a:solidFill>
                  <a:srgbClr val="56287B"/>
                </a:solidFill>
              </a:rPr>
              <a:t>Monthly fuel consumption</a:t>
            </a:r>
          </a:p>
        </p:txBody>
      </p:sp>
    </p:spTree>
    <p:extLst>
      <p:ext uri="{BB962C8B-B14F-4D97-AF65-F5344CB8AC3E}">
        <p14:creationId xmlns:p14="http://schemas.microsoft.com/office/powerpoint/2010/main" val="2764380864"/>
      </p:ext>
    </p:extLst>
  </p:cSld>
  <p:clrMapOvr>
    <a:masterClrMapping/>
  </p:clrMapOvr>
  <p:transition spd="slow">
    <p:push/>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5" name="Прямоугольник 784"/>
          <p:cNvSpPr/>
          <p:nvPr/>
        </p:nvSpPr>
        <p:spPr>
          <a:xfrm>
            <a:off x="5530466" y="732756"/>
            <a:ext cx="5658234" cy="2175697"/>
          </a:xfrm>
          <a:prstGeom prst="rect">
            <a:avLst/>
          </a:prstGeom>
          <a:solidFill>
            <a:srgbClr val="D1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80" name="Прямоугольник 779"/>
          <p:cNvSpPr/>
          <p:nvPr/>
        </p:nvSpPr>
        <p:spPr>
          <a:xfrm>
            <a:off x="506776" y="3690581"/>
            <a:ext cx="4471624" cy="2175697"/>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 name="Номер слайда 4"/>
          <p:cNvSpPr>
            <a:spLocks noGrp="1"/>
          </p:cNvSpPr>
          <p:nvPr>
            <p:ph type="sldNum" sz="quarter" idx="11"/>
          </p:nvPr>
        </p:nvSpPr>
        <p:spPr>
          <a:noFill/>
          <a:ln>
            <a:noFill/>
          </a:ln>
        </p:spPr>
        <p:txBody>
          <a:bodyPr/>
          <a:lstStyle/>
          <a:p>
            <a:fld id="{4B481FE3-6342-4E36-9936-0AC64538D440}" type="slidenum">
              <a:rPr lang="ru-RU" smtClean="0">
                <a:solidFill>
                  <a:schemeClr val="tx1"/>
                </a:solidFill>
              </a:rPr>
              <a:pPr/>
              <a:t>55</a:t>
            </a:fld>
            <a:endParaRPr lang="ru-RU">
              <a:solidFill>
                <a:schemeClr val="tx1"/>
              </a:solidFill>
            </a:endParaRPr>
          </a:p>
        </p:txBody>
      </p:sp>
      <p:sp>
        <p:nvSpPr>
          <p:cNvPr id="877" name="Прямоугольник 876"/>
          <p:cNvSpPr/>
          <p:nvPr/>
        </p:nvSpPr>
        <p:spPr>
          <a:xfrm>
            <a:off x="506776" y="3037907"/>
            <a:ext cx="1703023" cy="523220"/>
          </a:xfrm>
          <a:prstGeom prst="rect">
            <a:avLst/>
          </a:prstGeom>
          <a:noFill/>
          <a:ln>
            <a:noFill/>
          </a:ln>
        </p:spPr>
        <p:txBody>
          <a:bodyPr wrap="square">
            <a:spAutoFit/>
          </a:bodyPr>
          <a:lstStyle/>
          <a:p>
            <a:r>
              <a:rPr lang="en-US" sz="2800" dirty="0" smtClean="0"/>
              <a:t>RESULT</a:t>
            </a:r>
            <a:endParaRPr lang="ru-RU" sz="2800" dirty="0"/>
          </a:p>
        </p:txBody>
      </p:sp>
      <p:sp>
        <p:nvSpPr>
          <p:cNvPr id="882" name="TextBox 881"/>
          <p:cNvSpPr txBox="1"/>
          <p:nvPr/>
        </p:nvSpPr>
        <p:spPr>
          <a:xfrm>
            <a:off x="5530466" y="3043034"/>
            <a:ext cx="4076241" cy="523220"/>
          </a:xfrm>
          <a:prstGeom prst="rect">
            <a:avLst/>
          </a:prstGeom>
          <a:noFill/>
          <a:ln>
            <a:noFill/>
          </a:ln>
        </p:spPr>
        <p:txBody>
          <a:bodyPr wrap="square" rtlCol="0">
            <a:spAutoFit/>
          </a:bodyPr>
          <a:lstStyle/>
          <a:p>
            <a:r>
              <a:rPr lang="en-US" sz="2800" dirty="0" smtClean="0"/>
              <a:t>REVIEW</a:t>
            </a:r>
            <a:endParaRPr lang="ru-RU" sz="2800" dirty="0"/>
          </a:p>
        </p:txBody>
      </p:sp>
      <p:sp>
        <p:nvSpPr>
          <p:cNvPr id="884" name="TextBox 883"/>
          <p:cNvSpPr txBox="1"/>
          <p:nvPr/>
        </p:nvSpPr>
        <p:spPr>
          <a:xfrm>
            <a:off x="5887903" y="842981"/>
            <a:ext cx="2423710" cy="461665"/>
          </a:xfrm>
          <a:prstGeom prst="rect">
            <a:avLst/>
          </a:prstGeom>
          <a:noFill/>
          <a:ln>
            <a:noFill/>
          </a:ln>
        </p:spPr>
        <p:txBody>
          <a:bodyPr wrap="square" rtlCol="0">
            <a:spAutoFit/>
          </a:bodyPr>
          <a:lstStyle/>
          <a:p>
            <a:r>
              <a:rPr lang="en-US" sz="2400" dirty="0" smtClean="0">
                <a:solidFill>
                  <a:srgbClr val="FF0066"/>
                </a:solidFill>
              </a:rPr>
              <a:t>SOLUTIONS</a:t>
            </a:r>
            <a:endParaRPr lang="ru-RU" sz="2400" dirty="0">
              <a:solidFill>
                <a:srgbClr val="FF0066"/>
              </a:solidFill>
            </a:endParaRPr>
          </a:p>
        </p:txBody>
      </p:sp>
      <p:sp>
        <p:nvSpPr>
          <p:cNvPr id="885" name="Прямоугольник 884"/>
          <p:cNvSpPr/>
          <p:nvPr/>
        </p:nvSpPr>
        <p:spPr>
          <a:xfrm>
            <a:off x="5887903" y="1254552"/>
            <a:ext cx="3306897"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smtClean="0">
                <a:solidFill>
                  <a:schemeClr val="tx1"/>
                </a:solidFill>
              </a:rPr>
              <a:t>Basic monitoring of transport</a:t>
            </a:r>
          </a:p>
          <a:p>
            <a:r>
              <a:rPr lang="en-US" sz="1100" b="1" dirty="0" smtClean="0">
                <a:solidFill>
                  <a:srgbClr val="56287B"/>
                </a:solidFill>
              </a:rPr>
              <a:t>For decreasing expenses on vehicle fleet</a:t>
            </a:r>
            <a:endParaRPr lang="ru-RU" sz="1100" b="1" dirty="0">
              <a:solidFill>
                <a:srgbClr val="56287B"/>
              </a:solidFill>
            </a:endParaRPr>
          </a:p>
        </p:txBody>
      </p:sp>
      <p:sp>
        <p:nvSpPr>
          <p:cNvPr id="889" name="Прямоугольник 888"/>
          <p:cNvSpPr/>
          <p:nvPr/>
        </p:nvSpPr>
        <p:spPr>
          <a:xfrm>
            <a:off x="5867553" y="3690581"/>
            <a:ext cx="5321147" cy="22584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1400" dirty="0">
                <a:solidFill>
                  <a:schemeClr val="tx1"/>
                </a:solidFill>
              </a:rPr>
              <a:t>As a result of installation the System SCOUT we have got a full control for our transport sector. System allows to exclude deflections from the route, prevent misuse of vehicles and unauthorized discharge of fuel. In general because of exact and reliable control fuel expenses have been decreased by 10%. </a:t>
            </a:r>
          </a:p>
          <a:p>
            <a:endParaRPr lang="en-US" sz="1400" dirty="0">
              <a:solidFill>
                <a:schemeClr val="tx1"/>
              </a:solidFill>
            </a:endParaRPr>
          </a:p>
          <a:p>
            <a:r>
              <a:rPr lang="en-US" sz="1400" b="1" dirty="0">
                <a:solidFill>
                  <a:schemeClr val="tx1"/>
                </a:solidFill>
              </a:rPr>
              <a:t>Sergey Pavlov,</a:t>
            </a:r>
          </a:p>
          <a:p>
            <a:r>
              <a:rPr lang="en-US" sz="1400" dirty="0">
                <a:solidFill>
                  <a:schemeClr val="tx1"/>
                </a:solidFill>
              </a:rPr>
              <a:t>Deputy General Director</a:t>
            </a:r>
          </a:p>
        </p:txBody>
      </p:sp>
      <p:sp>
        <p:nvSpPr>
          <p:cNvPr id="2" name="Прямоугольник 1"/>
          <p:cNvSpPr/>
          <p:nvPr/>
        </p:nvSpPr>
        <p:spPr>
          <a:xfrm>
            <a:off x="506776" y="732756"/>
            <a:ext cx="4471624" cy="2175697"/>
          </a:xfrm>
          <a:prstGeom prst="rect">
            <a:avLst/>
          </a:prstGeom>
          <a:solidFill>
            <a:srgbClr val="5628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73" name="TextBox 872"/>
          <p:cNvSpPr txBox="1"/>
          <p:nvPr/>
        </p:nvSpPr>
        <p:spPr>
          <a:xfrm>
            <a:off x="886515" y="836347"/>
            <a:ext cx="2710149" cy="461665"/>
          </a:xfrm>
          <a:prstGeom prst="rect">
            <a:avLst/>
          </a:prstGeom>
          <a:noFill/>
          <a:ln>
            <a:noFill/>
          </a:ln>
        </p:spPr>
        <p:txBody>
          <a:bodyPr wrap="square" rtlCol="0">
            <a:spAutoFit/>
          </a:bodyPr>
          <a:lstStyle/>
          <a:p>
            <a:r>
              <a:rPr lang="en-US" sz="2400" dirty="0" smtClean="0">
                <a:solidFill>
                  <a:schemeClr val="bg1"/>
                </a:solidFill>
              </a:rPr>
              <a:t>COMPANY FLEET</a:t>
            </a:r>
            <a:endParaRPr lang="ru-RU" sz="2400" dirty="0">
              <a:solidFill>
                <a:schemeClr val="bg1"/>
              </a:solidFill>
            </a:endParaRPr>
          </a:p>
        </p:txBody>
      </p:sp>
      <p:sp>
        <p:nvSpPr>
          <p:cNvPr id="874" name="Прямоугольник 873"/>
          <p:cNvSpPr/>
          <p:nvPr/>
        </p:nvSpPr>
        <p:spPr>
          <a:xfrm>
            <a:off x="1928181" y="1729753"/>
            <a:ext cx="1718632" cy="4186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800" dirty="0">
              <a:solidFill>
                <a:schemeClr val="bg1"/>
              </a:solidFill>
            </a:endParaRPr>
          </a:p>
        </p:txBody>
      </p:sp>
      <p:sp>
        <p:nvSpPr>
          <p:cNvPr id="875" name="Прямоугольник 874"/>
          <p:cNvSpPr/>
          <p:nvPr/>
        </p:nvSpPr>
        <p:spPr>
          <a:xfrm>
            <a:off x="806206" y="2194201"/>
            <a:ext cx="3879632" cy="6823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b="1" dirty="0">
                <a:solidFill>
                  <a:schemeClr val="bg1"/>
                </a:solidFill>
              </a:rPr>
              <a:t>Dump trucks KAMAZ 65115 and 64115,</a:t>
            </a:r>
          </a:p>
          <a:p>
            <a:r>
              <a:rPr lang="en-US" sz="1000" b="1" dirty="0">
                <a:solidFill>
                  <a:schemeClr val="bg1"/>
                </a:solidFill>
              </a:rPr>
              <a:t>Tractor units MAZ 6422208 and VOLVO FM, bulldozers LIEBHERR PR, excavators JSB JS220, motor graders DZ-98,  lorries MAZ -6430 and GAZ- 3309</a:t>
            </a:r>
          </a:p>
        </p:txBody>
      </p:sp>
      <p:sp>
        <p:nvSpPr>
          <p:cNvPr id="3" name="TextBox 2"/>
          <p:cNvSpPr txBox="1"/>
          <p:nvPr/>
        </p:nvSpPr>
        <p:spPr>
          <a:xfrm>
            <a:off x="820185" y="1169205"/>
            <a:ext cx="1723549" cy="1107996"/>
          </a:xfrm>
          <a:prstGeom prst="rect">
            <a:avLst/>
          </a:prstGeom>
          <a:noFill/>
        </p:spPr>
        <p:txBody>
          <a:bodyPr wrap="none" rtlCol="0">
            <a:spAutoFit/>
          </a:bodyPr>
          <a:lstStyle/>
          <a:p>
            <a:r>
              <a:rPr lang="en-US" sz="6600" dirty="0" smtClean="0">
                <a:solidFill>
                  <a:schemeClr val="bg1"/>
                </a:solidFill>
              </a:rPr>
              <a:t>&gt;50</a:t>
            </a:r>
            <a:endParaRPr lang="ru-RU" sz="6600" dirty="0">
              <a:solidFill>
                <a:schemeClr val="bg1"/>
              </a:solidFill>
            </a:endParaRPr>
          </a:p>
        </p:txBody>
      </p:sp>
      <p:sp>
        <p:nvSpPr>
          <p:cNvPr id="23" name="Прямоугольник 22"/>
          <p:cNvSpPr/>
          <p:nvPr/>
        </p:nvSpPr>
        <p:spPr>
          <a:xfrm>
            <a:off x="2436023" y="1565084"/>
            <a:ext cx="2457563" cy="4934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solidFill>
                  <a:schemeClr val="bg1"/>
                </a:solidFill>
              </a:rPr>
              <a:t>vehicles and special machinery units</a:t>
            </a:r>
            <a:endParaRPr lang="ru-RU" sz="2000" dirty="0">
              <a:solidFill>
                <a:schemeClr val="bg1"/>
              </a:solidFill>
            </a:endParaRPr>
          </a:p>
        </p:txBody>
      </p:sp>
      <p:sp>
        <p:nvSpPr>
          <p:cNvPr id="4" name="Прямоугольник 3"/>
          <p:cNvSpPr/>
          <p:nvPr/>
        </p:nvSpPr>
        <p:spPr>
          <a:xfrm>
            <a:off x="2102826" y="4226337"/>
            <a:ext cx="2856182" cy="338554"/>
          </a:xfrm>
          <a:prstGeom prst="rect">
            <a:avLst/>
          </a:prstGeom>
        </p:spPr>
        <p:txBody>
          <a:bodyPr wrap="square">
            <a:spAutoFit/>
          </a:bodyPr>
          <a:lstStyle/>
          <a:p>
            <a:pPr algn="r"/>
            <a:r>
              <a:rPr lang="en-US" sz="1600" dirty="0">
                <a:solidFill>
                  <a:schemeClr val="bg1"/>
                </a:solidFill>
              </a:rPr>
              <a:t>f</a:t>
            </a:r>
            <a:r>
              <a:rPr lang="en-US" sz="1600" dirty="0" smtClean="0">
                <a:solidFill>
                  <a:schemeClr val="bg1"/>
                </a:solidFill>
              </a:rPr>
              <a:t>uel </a:t>
            </a:r>
            <a:r>
              <a:rPr lang="en-US" sz="1600" dirty="0">
                <a:solidFill>
                  <a:schemeClr val="bg1"/>
                </a:solidFill>
              </a:rPr>
              <a:t>consumption </a:t>
            </a:r>
            <a:r>
              <a:rPr lang="en-US" sz="1600" dirty="0" smtClean="0">
                <a:solidFill>
                  <a:schemeClr val="bg1"/>
                </a:solidFill>
              </a:rPr>
              <a:t>decreased</a:t>
            </a:r>
            <a:endParaRPr lang="ru-RU" sz="1600" dirty="0">
              <a:solidFill>
                <a:schemeClr val="bg1"/>
              </a:solidFill>
            </a:endParaRPr>
          </a:p>
        </p:txBody>
      </p:sp>
      <p:sp>
        <p:nvSpPr>
          <p:cNvPr id="6" name="Прямоугольник 5"/>
          <p:cNvSpPr/>
          <p:nvPr/>
        </p:nvSpPr>
        <p:spPr>
          <a:xfrm>
            <a:off x="820185" y="3772958"/>
            <a:ext cx="1443024" cy="923330"/>
          </a:xfrm>
          <a:prstGeom prst="rect">
            <a:avLst/>
          </a:prstGeom>
        </p:spPr>
        <p:txBody>
          <a:bodyPr wrap="none">
            <a:spAutoFit/>
          </a:bodyPr>
          <a:lstStyle/>
          <a:p>
            <a:r>
              <a:rPr lang="en-US" sz="5400" dirty="0" smtClean="0">
                <a:solidFill>
                  <a:schemeClr val="bg1"/>
                </a:solidFill>
              </a:rPr>
              <a:t>10</a:t>
            </a:r>
            <a:r>
              <a:rPr lang="en-US" sz="4000" dirty="0" smtClean="0">
                <a:solidFill>
                  <a:schemeClr val="bg1"/>
                </a:solidFill>
              </a:rPr>
              <a:t>%</a:t>
            </a:r>
            <a:endParaRPr lang="ru-RU" sz="1050" dirty="0">
              <a:solidFill>
                <a:schemeClr val="bg1"/>
              </a:solidFill>
            </a:endParaRPr>
          </a:p>
        </p:txBody>
      </p:sp>
      <p:sp>
        <p:nvSpPr>
          <p:cNvPr id="28" name="Прямоугольник 27"/>
          <p:cNvSpPr/>
          <p:nvPr/>
        </p:nvSpPr>
        <p:spPr>
          <a:xfrm>
            <a:off x="5887903" y="1735254"/>
            <a:ext cx="2462269"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smtClean="0">
                <a:solidFill>
                  <a:schemeClr val="tx1"/>
                </a:solidFill>
              </a:rPr>
              <a:t>Fuel Control</a:t>
            </a:r>
          </a:p>
          <a:p>
            <a:r>
              <a:rPr lang="en-US" sz="1100" b="1" dirty="0" smtClean="0">
                <a:solidFill>
                  <a:srgbClr val="56287B"/>
                </a:solidFill>
              </a:rPr>
              <a:t>For reduction of fuel expenses</a:t>
            </a:r>
            <a:endParaRPr lang="ru-RU" sz="1100" b="1" dirty="0">
              <a:solidFill>
                <a:srgbClr val="56287B"/>
              </a:solidFill>
            </a:endParaRPr>
          </a:p>
        </p:txBody>
      </p:sp>
      <p:sp>
        <p:nvSpPr>
          <p:cNvPr id="25" name="Прямоугольник 24"/>
          <p:cNvSpPr/>
          <p:nvPr/>
        </p:nvSpPr>
        <p:spPr>
          <a:xfrm>
            <a:off x="795312" y="4564891"/>
            <a:ext cx="562975" cy="923330"/>
          </a:xfrm>
          <a:prstGeom prst="rect">
            <a:avLst/>
          </a:prstGeom>
        </p:spPr>
        <p:txBody>
          <a:bodyPr wrap="none">
            <a:spAutoFit/>
          </a:bodyPr>
          <a:lstStyle/>
          <a:p>
            <a:r>
              <a:rPr lang="en-US" sz="5400" dirty="0" smtClean="0">
                <a:solidFill>
                  <a:schemeClr val="bg1"/>
                </a:solidFill>
              </a:rPr>
              <a:t>5</a:t>
            </a:r>
            <a:endParaRPr lang="ru-RU" sz="4000" dirty="0">
              <a:solidFill>
                <a:schemeClr val="bg1"/>
              </a:solidFill>
            </a:endParaRPr>
          </a:p>
        </p:txBody>
      </p:sp>
      <p:sp>
        <p:nvSpPr>
          <p:cNvPr id="26" name="Прямоугольник 25"/>
          <p:cNvSpPr/>
          <p:nvPr/>
        </p:nvSpPr>
        <p:spPr>
          <a:xfrm>
            <a:off x="1284635" y="5062767"/>
            <a:ext cx="3401203" cy="338554"/>
          </a:xfrm>
          <a:prstGeom prst="rect">
            <a:avLst/>
          </a:prstGeom>
        </p:spPr>
        <p:txBody>
          <a:bodyPr wrap="square">
            <a:spAutoFit/>
          </a:bodyPr>
          <a:lstStyle/>
          <a:p>
            <a:pPr algn="ctr"/>
            <a:r>
              <a:rPr lang="en-US" sz="1600" dirty="0">
                <a:solidFill>
                  <a:schemeClr val="bg1"/>
                </a:solidFill>
              </a:rPr>
              <a:t>dispatcher workplaces were created</a:t>
            </a:r>
            <a:endParaRPr lang="ru-RU" sz="1600" dirty="0">
              <a:solidFill>
                <a:schemeClr val="bg1"/>
              </a:solidFill>
            </a:endParaRPr>
          </a:p>
        </p:txBody>
      </p:sp>
      <p:pic>
        <p:nvPicPr>
          <p:cNvPr id="24" name="Рисунок 23"/>
          <p:cNvPicPr>
            <a:picLocks noChangeAspect="1"/>
          </p:cNvPicPr>
          <p:nvPr/>
        </p:nvPicPr>
        <p:blipFill>
          <a:blip r:embed="rId2"/>
          <a:stretch>
            <a:fillRect/>
          </a:stretch>
        </p:blipFill>
        <p:spPr>
          <a:xfrm>
            <a:off x="7347484" y="5552366"/>
            <a:ext cx="3272554" cy="396673"/>
          </a:xfrm>
          <a:prstGeom prst="rect">
            <a:avLst/>
          </a:prstGeom>
        </p:spPr>
      </p:pic>
      <p:sp>
        <p:nvSpPr>
          <p:cNvPr id="27" name="Прямоугольник 26"/>
          <p:cNvSpPr/>
          <p:nvPr/>
        </p:nvSpPr>
        <p:spPr>
          <a:xfrm>
            <a:off x="5897314" y="2281462"/>
            <a:ext cx="2462269"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a:solidFill>
                  <a:schemeClr val="tx1"/>
                </a:solidFill>
              </a:rPr>
              <a:t>Machinery </a:t>
            </a:r>
            <a:r>
              <a:rPr lang="en-US" sz="1600" b="1" dirty="0" smtClean="0">
                <a:solidFill>
                  <a:schemeClr val="tx1"/>
                </a:solidFill>
              </a:rPr>
              <a:t>Control </a:t>
            </a:r>
          </a:p>
          <a:p>
            <a:r>
              <a:rPr lang="en-US" sz="1100" b="1" dirty="0" smtClean="0">
                <a:solidFill>
                  <a:srgbClr val="56287B"/>
                </a:solidFill>
              </a:rPr>
              <a:t>For reduction </a:t>
            </a:r>
            <a:r>
              <a:rPr lang="en-US" sz="1100" b="1" dirty="0">
                <a:solidFill>
                  <a:srgbClr val="56287B"/>
                </a:solidFill>
              </a:rPr>
              <a:t>of demurrage</a:t>
            </a:r>
            <a:endParaRPr lang="ru-RU" sz="1100" b="1" dirty="0">
              <a:solidFill>
                <a:srgbClr val="56287B"/>
              </a:solidFill>
            </a:endParaRPr>
          </a:p>
        </p:txBody>
      </p:sp>
    </p:spTree>
    <p:extLst>
      <p:ext uri="{BB962C8B-B14F-4D97-AF65-F5344CB8AC3E}">
        <p14:creationId xmlns:p14="http://schemas.microsoft.com/office/powerpoint/2010/main" val="36063361"/>
      </p:ext>
    </p:extLst>
  </p:cSld>
  <p:clrMapOvr>
    <a:masterClrMapping/>
  </p:clrMapOvr>
  <p:transition spd="slow">
    <p:push/>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5" name="Прямоугольник 784"/>
          <p:cNvSpPr/>
          <p:nvPr/>
        </p:nvSpPr>
        <p:spPr>
          <a:xfrm>
            <a:off x="5530466" y="732756"/>
            <a:ext cx="5658234" cy="2175697"/>
          </a:xfrm>
          <a:prstGeom prst="rect">
            <a:avLst/>
          </a:prstGeom>
          <a:solidFill>
            <a:srgbClr val="D1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80" name="Прямоугольник 779"/>
          <p:cNvSpPr/>
          <p:nvPr/>
        </p:nvSpPr>
        <p:spPr>
          <a:xfrm>
            <a:off x="506776" y="3690581"/>
            <a:ext cx="4471624" cy="2175697"/>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 name="Номер слайда 4"/>
          <p:cNvSpPr>
            <a:spLocks noGrp="1"/>
          </p:cNvSpPr>
          <p:nvPr>
            <p:ph type="sldNum" sz="quarter" idx="11"/>
          </p:nvPr>
        </p:nvSpPr>
        <p:spPr>
          <a:noFill/>
          <a:ln>
            <a:noFill/>
          </a:ln>
        </p:spPr>
        <p:txBody>
          <a:bodyPr/>
          <a:lstStyle/>
          <a:p>
            <a:fld id="{4B481FE3-6342-4E36-9936-0AC64538D440}" type="slidenum">
              <a:rPr lang="ru-RU" smtClean="0">
                <a:solidFill>
                  <a:schemeClr val="tx1"/>
                </a:solidFill>
              </a:rPr>
              <a:pPr/>
              <a:t>56</a:t>
            </a:fld>
            <a:endParaRPr lang="ru-RU" dirty="0">
              <a:solidFill>
                <a:schemeClr val="tx1"/>
              </a:solidFill>
            </a:endParaRPr>
          </a:p>
        </p:txBody>
      </p:sp>
      <p:sp>
        <p:nvSpPr>
          <p:cNvPr id="877" name="Прямоугольник 876"/>
          <p:cNvSpPr/>
          <p:nvPr/>
        </p:nvSpPr>
        <p:spPr>
          <a:xfrm>
            <a:off x="506776" y="3037907"/>
            <a:ext cx="1703023" cy="523220"/>
          </a:xfrm>
          <a:prstGeom prst="rect">
            <a:avLst/>
          </a:prstGeom>
          <a:noFill/>
          <a:ln>
            <a:noFill/>
          </a:ln>
        </p:spPr>
        <p:txBody>
          <a:bodyPr wrap="square">
            <a:spAutoFit/>
          </a:bodyPr>
          <a:lstStyle/>
          <a:p>
            <a:r>
              <a:rPr lang="en-US" sz="2800" dirty="0" smtClean="0"/>
              <a:t>RESULT</a:t>
            </a:r>
            <a:endParaRPr lang="ru-RU" sz="2800" dirty="0"/>
          </a:p>
        </p:txBody>
      </p:sp>
      <p:sp>
        <p:nvSpPr>
          <p:cNvPr id="882" name="TextBox 881"/>
          <p:cNvSpPr txBox="1"/>
          <p:nvPr/>
        </p:nvSpPr>
        <p:spPr>
          <a:xfrm>
            <a:off x="5530466" y="3043034"/>
            <a:ext cx="4076241" cy="523220"/>
          </a:xfrm>
          <a:prstGeom prst="rect">
            <a:avLst/>
          </a:prstGeom>
          <a:noFill/>
          <a:ln>
            <a:noFill/>
          </a:ln>
        </p:spPr>
        <p:txBody>
          <a:bodyPr wrap="square" rtlCol="0">
            <a:spAutoFit/>
          </a:bodyPr>
          <a:lstStyle/>
          <a:p>
            <a:r>
              <a:rPr lang="en-US" sz="2800" dirty="0" smtClean="0"/>
              <a:t>REVIEW</a:t>
            </a:r>
            <a:endParaRPr lang="ru-RU" sz="2800" dirty="0"/>
          </a:p>
        </p:txBody>
      </p:sp>
      <p:sp>
        <p:nvSpPr>
          <p:cNvPr id="884" name="TextBox 883"/>
          <p:cNvSpPr txBox="1"/>
          <p:nvPr/>
        </p:nvSpPr>
        <p:spPr>
          <a:xfrm>
            <a:off x="5887903" y="842981"/>
            <a:ext cx="2423710" cy="461665"/>
          </a:xfrm>
          <a:prstGeom prst="rect">
            <a:avLst/>
          </a:prstGeom>
          <a:noFill/>
          <a:ln>
            <a:noFill/>
          </a:ln>
        </p:spPr>
        <p:txBody>
          <a:bodyPr wrap="square" rtlCol="0">
            <a:spAutoFit/>
          </a:bodyPr>
          <a:lstStyle/>
          <a:p>
            <a:r>
              <a:rPr lang="en-US" sz="2400" dirty="0" smtClean="0">
                <a:solidFill>
                  <a:srgbClr val="FF0066"/>
                </a:solidFill>
              </a:rPr>
              <a:t>SOLUTIONS</a:t>
            </a:r>
            <a:endParaRPr lang="ru-RU" sz="2400" dirty="0">
              <a:solidFill>
                <a:srgbClr val="FF0066"/>
              </a:solidFill>
            </a:endParaRPr>
          </a:p>
        </p:txBody>
      </p:sp>
      <p:sp>
        <p:nvSpPr>
          <p:cNvPr id="885" name="Прямоугольник 884"/>
          <p:cNvSpPr/>
          <p:nvPr/>
        </p:nvSpPr>
        <p:spPr>
          <a:xfrm>
            <a:off x="5887903" y="1254552"/>
            <a:ext cx="3306897"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smtClean="0">
                <a:solidFill>
                  <a:schemeClr val="tx1"/>
                </a:solidFill>
              </a:rPr>
              <a:t>Basic monitoring of transport</a:t>
            </a:r>
          </a:p>
          <a:p>
            <a:r>
              <a:rPr lang="en-US" sz="1100" b="1" dirty="0" smtClean="0">
                <a:solidFill>
                  <a:srgbClr val="56287B"/>
                </a:solidFill>
              </a:rPr>
              <a:t>For decreasing expenses on vehicle fleet</a:t>
            </a:r>
            <a:endParaRPr lang="ru-RU" sz="1100" b="1" dirty="0">
              <a:solidFill>
                <a:srgbClr val="56287B"/>
              </a:solidFill>
            </a:endParaRPr>
          </a:p>
        </p:txBody>
      </p:sp>
      <p:sp>
        <p:nvSpPr>
          <p:cNvPr id="886" name="Прямоугольник 885"/>
          <p:cNvSpPr/>
          <p:nvPr/>
        </p:nvSpPr>
        <p:spPr>
          <a:xfrm>
            <a:off x="5949882" y="2266258"/>
            <a:ext cx="4723462" cy="53060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The implantation of the System SCOUT was made by our certified </a:t>
            </a:r>
            <a:r>
              <a:rPr lang="en-US" sz="1400" dirty="0" smtClean="0">
                <a:solidFill>
                  <a:schemeClr val="tx1"/>
                </a:solidFill>
              </a:rPr>
              <a:t>partner, «</a:t>
            </a:r>
            <a:r>
              <a:rPr lang="en-US" sz="1400" dirty="0">
                <a:solidFill>
                  <a:schemeClr val="tx1"/>
                </a:solidFill>
              </a:rPr>
              <a:t>Satellite» company.</a:t>
            </a:r>
          </a:p>
        </p:txBody>
      </p:sp>
      <p:sp>
        <p:nvSpPr>
          <p:cNvPr id="889" name="Прямоугольник 888"/>
          <p:cNvSpPr/>
          <p:nvPr/>
        </p:nvSpPr>
        <p:spPr>
          <a:xfrm>
            <a:off x="5867553" y="3690581"/>
            <a:ext cx="5321147" cy="25541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1400" dirty="0">
                <a:solidFill>
                  <a:schemeClr val="tx1"/>
                </a:solidFill>
              </a:rPr>
              <a:t>25 vehicles first had been installed. And then, appreciating all values of this System, we equipped further 50 vehicles. In spite of  the fact, that cars are constantly on business trips, CSM</a:t>
            </a:r>
          </a:p>
          <a:p>
            <a:pPr algn="just"/>
            <a:r>
              <a:rPr lang="en-US" sz="1400" dirty="0">
                <a:solidFill>
                  <a:schemeClr val="tx1"/>
                </a:solidFill>
              </a:rPr>
              <a:t>«Satellite»  employees ensured installation of monitoring equipment as soon as possible. We wish to point out their efficiency during the time of transport equipment  and in handling issues related to process of using the System SCOUT as well.</a:t>
            </a:r>
          </a:p>
          <a:p>
            <a:endParaRPr lang="en-US" sz="1400" dirty="0">
              <a:solidFill>
                <a:schemeClr val="tx1"/>
              </a:solidFill>
            </a:endParaRPr>
          </a:p>
          <a:p>
            <a:r>
              <a:rPr lang="en-US" sz="1400" b="1" dirty="0">
                <a:solidFill>
                  <a:schemeClr val="tx1"/>
                </a:solidFill>
              </a:rPr>
              <a:t>Roman </a:t>
            </a:r>
            <a:r>
              <a:rPr lang="en-US" sz="1400" b="1" dirty="0" err="1">
                <a:solidFill>
                  <a:schemeClr val="tx1"/>
                </a:solidFill>
              </a:rPr>
              <a:t>Roshupkin</a:t>
            </a:r>
            <a:r>
              <a:rPr lang="en-US" sz="1400" b="1" dirty="0">
                <a:solidFill>
                  <a:schemeClr val="tx1"/>
                </a:solidFill>
              </a:rPr>
              <a:t>,</a:t>
            </a:r>
          </a:p>
          <a:p>
            <a:r>
              <a:rPr lang="en-US" sz="1400" dirty="0">
                <a:solidFill>
                  <a:schemeClr val="tx1"/>
                </a:solidFill>
              </a:rPr>
              <a:t>Logistics Director, MSD EFKO GROUP </a:t>
            </a:r>
          </a:p>
        </p:txBody>
      </p:sp>
      <p:sp>
        <p:nvSpPr>
          <p:cNvPr id="2" name="Прямоугольник 1"/>
          <p:cNvSpPr/>
          <p:nvPr/>
        </p:nvSpPr>
        <p:spPr>
          <a:xfrm>
            <a:off x="506776" y="732756"/>
            <a:ext cx="4471624" cy="2175697"/>
          </a:xfrm>
          <a:prstGeom prst="rect">
            <a:avLst/>
          </a:prstGeom>
          <a:solidFill>
            <a:srgbClr val="5628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73" name="TextBox 872"/>
          <p:cNvSpPr txBox="1"/>
          <p:nvPr/>
        </p:nvSpPr>
        <p:spPr>
          <a:xfrm>
            <a:off x="886515" y="836347"/>
            <a:ext cx="2710149" cy="461665"/>
          </a:xfrm>
          <a:prstGeom prst="rect">
            <a:avLst/>
          </a:prstGeom>
          <a:noFill/>
          <a:ln>
            <a:noFill/>
          </a:ln>
        </p:spPr>
        <p:txBody>
          <a:bodyPr wrap="square" rtlCol="0">
            <a:spAutoFit/>
          </a:bodyPr>
          <a:lstStyle/>
          <a:p>
            <a:r>
              <a:rPr lang="en-US" sz="2400" dirty="0" smtClean="0">
                <a:solidFill>
                  <a:schemeClr val="bg1"/>
                </a:solidFill>
              </a:rPr>
              <a:t>COMPANY FLEET</a:t>
            </a:r>
            <a:endParaRPr lang="ru-RU" sz="2400" dirty="0">
              <a:solidFill>
                <a:schemeClr val="bg1"/>
              </a:solidFill>
            </a:endParaRPr>
          </a:p>
        </p:txBody>
      </p:sp>
      <p:sp>
        <p:nvSpPr>
          <p:cNvPr id="874" name="Прямоугольник 873"/>
          <p:cNvSpPr/>
          <p:nvPr/>
        </p:nvSpPr>
        <p:spPr>
          <a:xfrm>
            <a:off x="1928181" y="1729753"/>
            <a:ext cx="1718632" cy="4186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800" dirty="0">
              <a:solidFill>
                <a:schemeClr val="bg1"/>
              </a:solidFill>
            </a:endParaRPr>
          </a:p>
        </p:txBody>
      </p:sp>
      <p:sp>
        <p:nvSpPr>
          <p:cNvPr id="3" name="TextBox 2"/>
          <p:cNvSpPr txBox="1"/>
          <p:nvPr/>
        </p:nvSpPr>
        <p:spPr>
          <a:xfrm>
            <a:off x="820185" y="1169205"/>
            <a:ext cx="1303562" cy="1323439"/>
          </a:xfrm>
          <a:prstGeom prst="rect">
            <a:avLst/>
          </a:prstGeom>
          <a:noFill/>
        </p:spPr>
        <p:txBody>
          <a:bodyPr wrap="none" rtlCol="0">
            <a:spAutoFit/>
          </a:bodyPr>
          <a:lstStyle/>
          <a:p>
            <a:r>
              <a:rPr lang="ru-RU" sz="8000" dirty="0" smtClean="0">
                <a:solidFill>
                  <a:schemeClr val="bg1"/>
                </a:solidFill>
              </a:rPr>
              <a:t>7</a:t>
            </a:r>
            <a:r>
              <a:rPr lang="en-US" sz="8000" dirty="0" smtClean="0">
                <a:solidFill>
                  <a:schemeClr val="bg1"/>
                </a:solidFill>
              </a:rPr>
              <a:t>5</a:t>
            </a:r>
            <a:endParaRPr lang="ru-RU" sz="8000" dirty="0">
              <a:solidFill>
                <a:schemeClr val="bg1"/>
              </a:solidFill>
            </a:endParaRPr>
          </a:p>
        </p:txBody>
      </p:sp>
      <p:sp>
        <p:nvSpPr>
          <p:cNvPr id="23" name="Прямоугольник 22"/>
          <p:cNvSpPr/>
          <p:nvPr/>
        </p:nvSpPr>
        <p:spPr>
          <a:xfrm>
            <a:off x="2123747" y="1820604"/>
            <a:ext cx="2457563" cy="4934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smtClean="0">
                <a:solidFill>
                  <a:schemeClr val="bg1"/>
                </a:solidFill>
              </a:rPr>
              <a:t>vehicles</a:t>
            </a:r>
            <a:endParaRPr lang="ru-RU" sz="2800" dirty="0">
              <a:solidFill>
                <a:schemeClr val="bg1"/>
              </a:solidFill>
            </a:endParaRPr>
          </a:p>
        </p:txBody>
      </p:sp>
      <p:sp>
        <p:nvSpPr>
          <p:cNvPr id="28" name="Прямоугольник 27"/>
          <p:cNvSpPr/>
          <p:nvPr/>
        </p:nvSpPr>
        <p:spPr>
          <a:xfrm>
            <a:off x="5887903" y="1735254"/>
            <a:ext cx="2462269"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smtClean="0">
                <a:solidFill>
                  <a:schemeClr val="tx1"/>
                </a:solidFill>
              </a:rPr>
              <a:t>Fuel Control</a:t>
            </a:r>
          </a:p>
          <a:p>
            <a:r>
              <a:rPr lang="en-US" sz="1100" b="1" dirty="0" smtClean="0">
                <a:solidFill>
                  <a:srgbClr val="56287B"/>
                </a:solidFill>
              </a:rPr>
              <a:t>For reduction of fuel expenses</a:t>
            </a:r>
            <a:endParaRPr lang="ru-RU" sz="1100" b="1" dirty="0">
              <a:solidFill>
                <a:srgbClr val="56287B"/>
              </a:solidFill>
            </a:endParaRPr>
          </a:p>
        </p:txBody>
      </p:sp>
      <p:pic>
        <p:nvPicPr>
          <p:cNvPr id="24" name="Рисунок 23"/>
          <p:cNvPicPr>
            <a:picLocks noChangeAspect="1"/>
          </p:cNvPicPr>
          <p:nvPr/>
        </p:nvPicPr>
        <p:blipFill>
          <a:blip r:embed="rId2"/>
          <a:stretch>
            <a:fillRect/>
          </a:stretch>
        </p:blipFill>
        <p:spPr>
          <a:xfrm>
            <a:off x="9051200" y="5695377"/>
            <a:ext cx="2137500" cy="607500"/>
          </a:xfrm>
          <a:prstGeom prst="rect">
            <a:avLst/>
          </a:prstGeom>
        </p:spPr>
      </p:pic>
      <p:sp>
        <p:nvSpPr>
          <p:cNvPr id="7" name="Прямоугольник 6"/>
          <p:cNvSpPr/>
          <p:nvPr/>
        </p:nvSpPr>
        <p:spPr>
          <a:xfrm>
            <a:off x="705321" y="3777889"/>
            <a:ext cx="4074534" cy="1492716"/>
          </a:xfrm>
          <a:prstGeom prst="rect">
            <a:avLst/>
          </a:prstGeom>
        </p:spPr>
        <p:txBody>
          <a:bodyPr wrap="square">
            <a:spAutoFit/>
          </a:bodyPr>
          <a:lstStyle/>
          <a:p>
            <a:r>
              <a:rPr lang="en-US" sz="1400" dirty="0">
                <a:solidFill>
                  <a:schemeClr val="bg1"/>
                </a:solidFill>
              </a:rPr>
              <a:t>In the first months of the System SCOUT use  in EFKO GROUP vehicle fleet there was reported</a:t>
            </a:r>
            <a:r>
              <a:rPr lang="ru-RU" sz="1400" dirty="0" smtClean="0">
                <a:solidFill>
                  <a:schemeClr val="bg1"/>
                </a:solidFill>
              </a:rPr>
              <a:t>:</a:t>
            </a:r>
          </a:p>
          <a:p>
            <a:pPr marL="285750" indent="-285750">
              <a:spcBef>
                <a:spcPts val="600"/>
              </a:spcBef>
              <a:buFont typeface="Arial" panose="020B0604020202020204" pitchFamily="34" charset="0"/>
              <a:buChar char="•"/>
            </a:pPr>
            <a:r>
              <a:rPr lang="en-US" sz="1600" dirty="0">
                <a:solidFill>
                  <a:schemeClr val="bg1"/>
                </a:solidFill>
              </a:rPr>
              <a:t>m</a:t>
            </a:r>
            <a:r>
              <a:rPr lang="en-US" sz="1600" dirty="0" smtClean="0">
                <a:solidFill>
                  <a:schemeClr val="bg1"/>
                </a:solidFill>
              </a:rPr>
              <a:t>ileage decreasing</a:t>
            </a:r>
          </a:p>
          <a:p>
            <a:pPr marL="285750" indent="-285750">
              <a:spcBef>
                <a:spcPts val="600"/>
              </a:spcBef>
              <a:buFont typeface="Arial" panose="020B0604020202020204" pitchFamily="34" charset="0"/>
              <a:buChar char="•"/>
            </a:pPr>
            <a:r>
              <a:rPr lang="en-US" sz="1600" dirty="0" smtClean="0">
                <a:solidFill>
                  <a:schemeClr val="bg1"/>
                </a:solidFill>
              </a:rPr>
              <a:t>reducing  </a:t>
            </a:r>
            <a:r>
              <a:rPr lang="en-US" sz="1600" dirty="0">
                <a:solidFill>
                  <a:schemeClr val="bg1"/>
                </a:solidFill>
              </a:rPr>
              <a:t>the Number of vehicle misuse </a:t>
            </a:r>
          </a:p>
          <a:p>
            <a:pPr marL="285750" indent="-285750">
              <a:spcBef>
                <a:spcPts val="600"/>
              </a:spcBef>
              <a:buFont typeface="Arial" panose="020B0604020202020204" pitchFamily="34" charset="0"/>
              <a:buChar char="•"/>
            </a:pPr>
            <a:r>
              <a:rPr lang="en-US" sz="1600" dirty="0">
                <a:solidFill>
                  <a:schemeClr val="bg1"/>
                </a:solidFill>
              </a:rPr>
              <a:t>improving the discipline of </a:t>
            </a:r>
            <a:r>
              <a:rPr lang="en-US" sz="1600" dirty="0" smtClean="0">
                <a:solidFill>
                  <a:schemeClr val="bg1"/>
                </a:solidFill>
              </a:rPr>
              <a:t>employees</a:t>
            </a:r>
            <a:endParaRPr lang="en-US" sz="1600" dirty="0">
              <a:solidFill>
                <a:schemeClr val="bg1"/>
              </a:solidFill>
            </a:endParaRPr>
          </a:p>
        </p:txBody>
      </p:sp>
    </p:spTree>
    <p:extLst>
      <p:ext uri="{BB962C8B-B14F-4D97-AF65-F5344CB8AC3E}">
        <p14:creationId xmlns:p14="http://schemas.microsoft.com/office/powerpoint/2010/main" val="2700148182"/>
      </p:ext>
    </p:extLst>
  </p:cSld>
  <p:clrMapOvr>
    <a:masterClrMapping/>
  </p:clrMapOvr>
  <p:transition spd="slow">
    <p:push/>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5" name="Прямоугольник 784"/>
          <p:cNvSpPr/>
          <p:nvPr/>
        </p:nvSpPr>
        <p:spPr>
          <a:xfrm>
            <a:off x="5530466" y="732756"/>
            <a:ext cx="5658234" cy="2175697"/>
          </a:xfrm>
          <a:prstGeom prst="rect">
            <a:avLst/>
          </a:prstGeom>
          <a:solidFill>
            <a:srgbClr val="D1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80" name="Прямоугольник 779"/>
          <p:cNvSpPr/>
          <p:nvPr/>
        </p:nvSpPr>
        <p:spPr>
          <a:xfrm>
            <a:off x="506776" y="3690581"/>
            <a:ext cx="4471624" cy="2175697"/>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 name="Номер слайда 4"/>
          <p:cNvSpPr>
            <a:spLocks noGrp="1"/>
          </p:cNvSpPr>
          <p:nvPr>
            <p:ph type="sldNum" sz="quarter" idx="11"/>
          </p:nvPr>
        </p:nvSpPr>
        <p:spPr>
          <a:noFill/>
          <a:ln>
            <a:noFill/>
          </a:ln>
        </p:spPr>
        <p:txBody>
          <a:bodyPr/>
          <a:lstStyle/>
          <a:p>
            <a:fld id="{4B481FE3-6342-4E36-9936-0AC64538D440}" type="slidenum">
              <a:rPr lang="ru-RU" smtClean="0">
                <a:solidFill>
                  <a:schemeClr val="tx1"/>
                </a:solidFill>
              </a:rPr>
              <a:pPr/>
              <a:t>57</a:t>
            </a:fld>
            <a:endParaRPr lang="ru-RU" dirty="0">
              <a:solidFill>
                <a:schemeClr val="tx1"/>
              </a:solidFill>
            </a:endParaRPr>
          </a:p>
        </p:txBody>
      </p:sp>
      <p:sp>
        <p:nvSpPr>
          <p:cNvPr id="877" name="Прямоугольник 876"/>
          <p:cNvSpPr/>
          <p:nvPr/>
        </p:nvSpPr>
        <p:spPr>
          <a:xfrm>
            <a:off x="506776" y="3037907"/>
            <a:ext cx="1703023" cy="523220"/>
          </a:xfrm>
          <a:prstGeom prst="rect">
            <a:avLst/>
          </a:prstGeom>
          <a:noFill/>
          <a:ln>
            <a:noFill/>
          </a:ln>
        </p:spPr>
        <p:txBody>
          <a:bodyPr wrap="square">
            <a:spAutoFit/>
          </a:bodyPr>
          <a:lstStyle/>
          <a:p>
            <a:r>
              <a:rPr lang="en-US" sz="2800" dirty="0" smtClean="0"/>
              <a:t>RESULT</a:t>
            </a:r>
            <a:endParaRPr lang="ru-RU" sz="2800" dirty="0"/>
          </a:p>
        </p:txBody>
      </p:sp>
      <p:sp>
        <p:nvSpPr>
          <p:cNvPr id="882" name="TextBox 881"/>
          <p:cNvSpPr txBox="1"/>
          <p:nvPr/>
        </p:nvSpPr>
        <p:spPr>
          <a:xfrm>
            <a:off x="5530466" y="3043034"/>
            <a:ext cx="4076241" cy="523220"/>
          </a:xfrm>
          <a:prstGeom prst="rect">
            <a:avLst/>
          </a:prstGeom>
          <a:noFill/>
          <a:ln>
            <a:noFill/>
          </a:ln>
        </p:spPr>
        <p:txBody>
          <a:bodyPr wrap="square" rtlCol="0">
            <a:spAutoFit/>
          </a:bodyPr>
          <a:lstStyle/>
          <a:p>
            <a:r>
              <a:rPr lang="en-US" sz="2800" dirty="0" smtClean="0"/>
              <a:t>REVIEW</a:t>
            </a:r>
            <a:endParaRPr lang="ru-RU" sz="2800" dirty="0"/>
          </a:p>
        </p:txBody>
      </p:sp>
      <p:sp>
        <p:nvSpPr>
          <p:cNvPr id="884" name="TextBox 883"/>
          <p:cNvSpPr txBox="1"/>
          <p:nvPr/>
        </p:nvSpPr>
        <p:spPr>
          <a:xfrm>
            <a:off x="5887903" y="842981"/>
            <a:ext cx="2423710" cy="461665"/>
          </a:xfrm>
          <a:prstGeom prst="rect">
            <a:avLst/>
          </a:prstGeom>
          <a:noFill/>
          <a:ln>
            <a:noFill/>
          </a:ln>
        </p:spPr>
        <p:txBody>
          <a:bodyPr wrap="square" rtlCol="0">
            <a:spAutoFit/>
          </a:bodyPr>
          <a:lstStyle/>
          <a:p>
            <a:r>
              <a:rPr lang="en-US" sz="2400" dirty="0" smtClean="0">
                <a:solidFill>
                  <a:srgbClr val="FF0066"/>
                </a:solidFill>
              </a:rPr>
              <a:t>SOLUTIONS</a:t>
            </a:r>
            <a:endParaRPr lang="ru-RU" sz="2400" dirty="0">
              <a:solidFill>
                <a:srgbClr val="FF0066"/>
              </a:solidFill>
            </a:endParaRPr>
          </a:p>
        </p:txBody>
      </p:sp>
      <p:sp>
        <p:nvSpPr>
          <p:cNvPr id="885" name="Прямоугольник 884"/>
          <p:cNvSpPr/>
          <p:nvPr/>
        </p:nvSpPr>
        <p:spPr>
          <a:xfrm>
            <a:off x="5887903" y="1254552"/>
            <a:ext cx="3306897"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smtClean="0">
                <a:solidFill>
                  <a:schemeClr val="tx1"/>
                </a:solidFill>
              </a:rPr>
              <a:t>Basic monitoring of transport</a:t>
            </a:r>
          </a:p>
          <a:p>
            <a:r>
              <a:rPr lang="en-US" sz="1100" b="1" dirty="0" smtClean="0">
                <a:solidFill>
                  <a:srgbClr val="56287B"/>
                </a:solidFill>
              </a:rPr>
              <a:t>For decreasing expenses on vehicle fleet</a:t>
            </a:r>
            <a:endParaRPr lang="ru-RU" sz="1100" b="1" dirty="0">
              <a:solidFill>
                <a:srgbClr val="56287B"/>
              </a:solidFill>
            </a:endParaRPr>
          </a:p>
        </p:txBody>
      </p:sp>
      <p:sp>
        <p:nvSpPr>
          <p:cNvPr id="886" name="Прямоугольник 885"/>
          <p:cNvSpPr/>
          <p:nvPr/>
        </p:nvSpPr>
        <p:spPr>
          <a:xfrm>
            <a:off x="5949882" y="2266258"/>
            <a:ext cx="4723462" cy="53060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The implantation of the System SCOUT was made by our certified </a:t>
            </a:r>
            <a:r>
              <a:rPr lang="en-US" sz="1400" dirty="0" smtClean="0">
                <a:solidFill>
                  <a:schemeClr val="tx1"/>
                </a:solidFill>
              </a:rPr>
              <a:t>partner </a:t>
            </a:r>
            <a:r>
              <a:rPr lang="en-US" sz="1400" dirty="0">
                <a:solidFill>
                  <a:schemeClr val="tx1"/>
                </a:solidFill>
              </a:rPr>
              <a:t>«</a:t>
            </a:r>
            <a:r>
              <a:rPr lang="en-US" sz="1400" dirty="0" err="1">
                <a:solidFill>
                  <a:schemeClr val="tx1"/>
                </a:solidFill>
              </a:rPr>
              <a:t>Perviy</a:t>
            </a:r>
            <a:r>
              <a:rPr lang="en-US" sz="1400" dirty="0">
                <a:solidFill>
                  <a:schemeClr val="tx1"/>
                </a:solidFill>
              </a:rPr>
              <a:t> BIT- Samara»</a:t>
            </a:r>
          </a:p>
        </p:txBody>
      </p:sp>
      <p:sp>
        <p:nvSpPr>
          <p:cNvPr id="889" name="Прямоугольник 888"/>
          <p:cNvSpPr/>
          <p:nvPr/>
        </p:nvSpPr>
        <p:spPr>
          <a:xfrm>
            <a:off x="5867553" y="3690581"/>
            <a:ext cx="5321147" cy="25541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1400" dirty="0">
                <a:solidFill>
                  <a:schemeClr val="tx1"/>
                </a:solidFill>
              </a:rPr>
              <a:t>As a result of connecting to GLONASS/GPS-monitoring system, we have a clearer view of current vehicles location that makes it possible to avoid force majeure situations during transportation. It is possible to get an exact mileage and fuel consumption information. It has reduced transport charges up to 15-20%.</a:t>
            </a:r>
          </a:p>
          <a:p>
            <a:endParaRPr lang="en-US" sz="1400" dirty="0" smtClean="0">
              <a:solidFill>
                <a:schemeClr val="tx1"/>
              </a:solidFill>
            </a:endParaRPr>
          </a:p>
          <a:p>
            <a:r>
              <a:rPr lang="en-US" sz="1400" b="1" dirty="0" err="1">
                <a:solidFill>
                  <a:schemeClr val="tx1"/>
                </a:solidFill>
              </a:rPr>
              <a:t>Shumakov</a:t>
            </a:r>
            <a:r>
              <a:rPr lang="en-US" sz="1400" b="1" dirty="0">
                <a:solidFill>
                  <a:schemeClr val="tx1"/>
                </a:solidFill>
              </a:rPr>
              <a:t> A.S.</a:t>
            </a:r>
          </a:p>
          <a:p>
            <a:r>
              <a:rPr lang="en-US" sz="1400" dirty="0">
                <a:solidFill>
                  <a:schemeClr val="tx1"/>
                </a:solidFill>
              </a:rPr>
              <a:t>Director OOO «RK «</a:t>
            </a:r>
            <a:r>
              <a:rPr lang="en-US" sz="1400" dirty="0" err="1">
                <a:solidFill>
                  <a:schemeClr val="tx1"/>
                </a:solidFill>
              </a:rPr>
              <a:t>Akvatoria</a:t>
            </a:r>
            <a:r>
              <a:rPr lang="en-US" sz="1400" dirty="0">
                <a:solidFill>
                  <a:schemeClr val="tx1"/>
                </a:solidFill>
              </a:rPr>
              <a:t>»</a:t>
            </a:r>
          </a:p>
        </p:txBody>
      </p:sp>
      <p:sp>
        <p:nvSpPr>
          <p:cNvPr id="2" name="Прямоугольник 1"/>
          <p:cNvSpPr/>
          <p:nvPr/>
        </p:nvSpPr>
        <p:spPr>
          <a:xfrm>
            <a:off x="506776" y="732756"/>
            <a:ext cx="4471624" cy="2175697"/>
          </a:xfrm>
          <a:prstGeom prst="rect">
            <a:avLst/>
          </a:prstGeom>
          <a:solidFill>
            <a:srgbClr val="5628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73" name="TextBox 872"/>
          <p:cNvSpPr txBox="1"/>
          <p:nvPr/>
        </p:nvSpPr>
        <p:spPr>
          <a:xfrm>
            <a:off x="886515" y="836347"/>
            <a:ext cx="2710149" cy="461665"/>
          </a:xfrm>
          <a:prstGeom prst="rect">
            <a:avLst/>
          </a:prstGeom>
          <a:noFill/>
          <a:ln>
            <a:noFill/>
          </a:ln>
        </p:spPr>
        <p:txBody>
          <a:bodyPr wrap="square" rtlCol="0">
            <a:spAutoFit/>
          </a:bodyPr>
          <a:lstStyle/>
          <a:p>
            <a:r>
              <a:rPr lang="en-US" sz="2400" dirty="0" smtClean="0">
                <a:solidFill>
                  <a:schemeClr val="bg1"/>
                </a:solidFill>
              </a:rPr>
              <a:t>TASKS</a:t>
            </a:r>
            <a:endParaRPr lang="ru-RU" sz="2400" dirty="0">
              <a:solidFill>
                <a:schemeClr val="bg1"/>
              </a:solidFill>
            </a:endParaRPr>
          </a:p>
        </p:txBody>
      </p:sp>
      <p:sp>
        <p:nvSpPr>
          <p:cNvPr id="874" name="Прямоугольник 873"/>
          <p:cNvSpPr/>
          <p:nvPr/>
        </p:nvSpPr>
        <p:spPr>
          <a:xfrm>
            <a:off x="1928181" y="1729753"/>
            <a:ext cx="1718632" cy="4186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800" dirty="0">
              <a:solidFill>
                <a:schemeClr val="bg1"/>
              </a:solidFill>
            </a:endParaRPr>
          </a:p>
        </p:txBody>
      </p:sp>
      <p:sp>
        <p:nvSpPr>
          <p:cNvPr id="28" name="Прямоугольник 27"/>
          <p:cNvSpPr/>
          <p:nvPr/>
        </p:nvSpPr>
        <p:spPr>
          <a:xfrm>
            <a:off x="5887903" y="1735254"/>
            <a:ext cx="2462269"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smtClean="0">
                <a:solidFill>
                  <a:schemeClr val="tx1"/>
                </a:solidFill>
              </a:rPr>
              <a:t>Fuel Control</a:t>
            </a:r>
          </a:p>
          <a:p>
            <a:r>
              <a:rPr lang="en-US" sz="1100" b="1" dirty="0" smtClean="0">
                <a:solidFill>
                  <a:srgbClr val="56287B"/>
                </a:solidFill>
              </a:rPr>
              <a:t>For reduction of fuel expenses</a:t>
            </a:r>
            <a:endParaRPr lang="ru-RU" sz="1100" b="1" dirty="0">
              <a:solidFill>
                <a:srgbClr val="56287B"/>
              </a:solidFill>
            </a:endParaRPr>
          </a:p>
        </p:txBody>
      </p:sp>
      <p:pic>
        <p:nvPicPr>
          <p:cNvPr id="19" name="Рисунок 18"/>
          <p:cNvPicPr>
            <a:picLocks noChangeAspect="1"/>
          </p:cNvPicPr>
          <p:nvPr/>
        </p:nvPicPr>
        <p:blipFill>
          <a:blip r:embed="rId2" cstate="print"/>
          <a:stretch>
            <a:fillRect/>
          </a:stretch>
        </p:blipFill>
        <p:spPr>
          <a:xfrm>
            <a:off x="9049577" y="4967671"/>
            <a:ext cx="1865245" cy="1016454"/>
          </a:xfrm>
          <a:prstGeom prst="rect">
            <a:avLst/>
          </a:prstGeom>
        </p:spPr>
      </p:pic>
      <p:sp>
        <p:nvSpPr>
          <p:cNvPr id="4" name="TextBox 3"/>
          <p:cNvSpPr txBox="1"/>
          <p:nvPr/>
        </p:nvSpPr>
        <p:spPr>
          <a:xfrm>
            <a:off x="886515" y="1333088"/>
            <a:ext cx="3924300" cy="1384995"/>
          </a:xfrm>
          <a:prstGeom prst="rect">
            <a:avLst/>
          </a:prstGeom>
          <a:noFill/>
        </p:spPr>
        <p:txBody>
          <a:bodyPr wrap="square" rtlCol="0">
            <a:spAutoFit/>
          </a:bodyPr>
          <a:lstStyle/>
          <a:p>
            <a:r>
              <a:rPr lang="en-US" sz="1400" dirty="0" smtClean="0">
                <a:solidFill>
                  <a:schemeClr val="bg1"/>
                </a:solidFill>
              </a:rPr>
              <a:t>Enterprise </a:t>
            </a:r>
            <a:r>
              <a:rPr lang="en-US" sz="1400" dirty="0">
                <a:solidFill>
                  <a:schemeClr val="bg1"/>
                </a:solidFill>
              </a:rPr>
              <a:t>has extensive dealer network and a lot of distant selling points.</a:t>
            </a:r>
          </a:p>
          <a:p>
            <a:r>
              <a:rPr lang="en-US" sz="1400" dirty="0">
                <a:solidFill>
                  <a:schemeClr val="bg1"/>
                </a:solidFill>
              </a:rPr>
              <a:t>By the middle of 2013 year, along with business growth and vehicle fleet widening, a need for strict traffic control has become obvious for the company.</a:t>
            </a:r>
            <a:endParaRPr lang="en-US" sz="1400" dirty="0" smtClean="0">
              <a:solidFill>
                <a:schemeClr val="bg1"/>
              </a:solidFill>
            </a:endParaRPr>
          </a:p>
        </p:txBody>
      </p:sp>
      <p:sp>
        <p:nvSpPr>
          <p:cNvPr id="6" name="Прямоугольник 5"/>
          <p:cNvSpPr/>
          <p:nvPr/>
        </p:nvSpPr>
        <p:spPr>
          <a:xfrm>
            <a:off x="872913" y="4967671"/>
            <a:ext cx="2838790" cy="369332"/>
          </a:xfrm>
          <a:prstGeom prst="rect">
            <a:avLst/>
          </a:prstGeom>
        </p:spPr>
        <p:txBody>
          <a:bodyPr wrap="none">
            <a:spAutoFit/>
          </a:bodyPr>
          <a:lstStyle/>
          <a:p>
            <a:r>
              <a:rPr lang="en-US" dirty="0">
                <a:solidFill>
                  <a:schemeClr val="bg1"/>
                </a:solidFill>
              </a:rPr>
              <a:t>Transport charges reduce </a:t>
            </a:r>
            <a:endParaRPr lang="ru-RU" dirty="0">
              <a:solidFill>
                <a:schemeClr val="bg1"/>
              </a:solidFill>
            </a:endParaRPr>
          </a:p>
        </p:txBody>
      </p:sp>
      <p:sp>
        <p:nvSpPr>
          <p:cNvPr id="8" name="TextBox 7"/>
          <p:cNvSpPr txBox="1"/>
          <p:nvPr/>
        </p:nvSpPr>
        <p:spPr>
          <a:xfrm>
            <a:off x="771475" y="3936776"/>
            <a:ext cx="2940228" cy="1107996"/>
          </a:xfrm>
          <a:prstGeom prst="rect">
            <a:avLst/>
          </a:prstGeom>
          <a:noFill/>
        </p:spPr>
        <p:txBody>
          <a:bodyPr wrap="none" rtlCol="0">
            <a:spAutoFit/>
          </a:bodyPr>
          <a:lstStyle/>
          <a:p>
            <a:r>
              <a:rPr lang="en-US" sz="6600" dirty="0" smtClean="0">
                <a:solidFill>
                  <a:schemeClr val="bg1"/>
                </a:solidFill>
              </a:rPr>
              <a:t>15-20</a:t>
            </a:r>
            <a:r>
              <a:rPr lang="en-US" sz="4800" dirty="0" smtClean="0">
                <a:solidFill>
                  <a:schemeClr val="bg1"/>
                </a:solidFill>
              </a:rPr>
              <a:t>%</a:t>
            </a:r>
            <a:endParaRPr lang="ru-RU" sz="4800" dirty="0">
              <a:solidFill>
                <a:schemeClr val="bg1"/>
              </a:solidFill>
            </a:endParaRPr>
          </a:p>
        </p:txBody>
      </p:sp>
    </p:spTree>
    <p:extLst>
      <p:ext uri="{BB962C8B-B14F-4D97-AF65-F5344CB8AC3E}">
        <p14:creationId xmlns:p14="http://schemas.microsoft.com/office/powerpoint/2010/main" val="625827293"/>
      </p:ext>
    </p:extLst>
  </p:cSld>
  <p:clrMapOvr>
    <a:masterClrMapping/>
  </p:clrMapOvr>
  <p:transition spd="slow">
    <p:push/>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5" name="Прямоугольник 784"/>
          <p:cNvSpPr/>
          <p:nvPr/>
        </p:nvSpPr>
        <p:spPr>
          <a:xfrm>
            <a:off x="5530466" y="732756"/>
            <a:ext cx="5658234" cy="2175697"/>
          </a:xfrm>
          <a:prstGeom prst="rect">
            <a:avLst/>
          </a:prstGeom>
          <a:solidFill>
            <a:srgbClr val="D1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80" name="Прямоугольник 779"/>
          <p:cNvSpPr/>
          <p:nvPr/>
        </p:nvSpPr>
        <p:spPr>
          <a:xfrm>
            <a:off x="506776" y="3690581"/>
            <a:ext cx="4471624" cy="2175697"/>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 name="Номер слайда 4"/>
          <p:cNvSpPr>
            <a:spLocks noGrp="1"/>
          </p:cNvSpPr>
          <p:nvPr>
            <p:ph type="sldNum" sz="quarter" idx="11"/>
          </p:nvPr>
        </p:nvSpPr>
        <p:spPr>
          <a:noFill/>
          <a:ln>
            <a:noFill/>
          </a:ln>
        </p:spPr>
        <p:txBody>
          <a:bodyPr/>
          <a:lstStyle/>
          <a:p>
            <a:fld id="{4B481FE3-6342-4E36-9936-0AC64538D440}" type="slidenum">
              <a:rPr lang="ru-RU" smtClean="0">
                <a:solidFill>
                  <a:schemeClr val="tx1"/>
                </a:solidFill>
              </a:rPr>
              <a:pPr/>
              <a:t>58</a:t>
            </a:fld>
            <a:endParaRPr lang="ru-RU">
              <a:solidFill>
                <a:schemeClr val="tx1"/>
              </a:solidFill>
            </a:endParaRPr>
          </a:p>
        </p:txBody>
      </p:sp>
      <p:sp>
        <p:nvSpPr>
          <p:cNvPr id="877" name="Прямоугольник 876"/>
          <p:cNvSpPr/>
          <p:nvPr/>
        </p:nvSpPr>
        <p:spPr>
          <a:xfrm>
            <a:off x="506776" y="3037907"/>
            <a:ext cx="1703023" cy="523220"/>
          </a:xfrm>
          <a:prstGeom prst="rect">
            <a:avLst/>
          </a:prstGeom>
          <a:noFill/>
          <a:ln>
            <a:noFill/>
          </a:ln>
        </p:spPr>
        <p:txBody>
          <a:bodyPr wrap="square">
            <a:spAutoFit/>
          </a:bodyPr>
          <a:lstStyle/>
          <a:p>
            <a:r>
              <a:rPr lang="en-US" sz="2800" dirty="0" smtClean="0"/>
              <a:t>RESULT</a:t>
            </a:r>
            <a:endParaRPr lang="ru-RU" sz="2800" dirty="0"/>
          </a:p>
        </p:txBody>
      </p:sp>
      <p:sp>
        <p:nvSpPr>
          <p:cNvPr id="882" name="TextBox 881"/>
          <p:cNvSpPr txBox="1"/>
          <p:nvPr/>
        </p:nvSpPr>
        <p:spPr>
          <a:xfrm>
            <a:off x="5530466" y="3043034"/>
            <a:ext cx="4076241" cy="523220"/>
          </a:xfrm>
          <a:prstGeom prst="rect">
            <a:avLst/>
          </a:prstGeom>
          <a:noFill/>
          <a:ln>
            <a:noFill/>
          </a:ln>
        </p:spPr>
        <p:txBody>
          <a:bodyPr wrap="square" rtlCol="0">
            <a:spAutoFit/>
          </a:bodyPr>
          <a:lstStyle/>
          <a:p>
            <a:r>
              <a:rPr lang="en-US" sz="2800" dirty="0" smtClean="0"/>
              <a:t>REVIEW</a:t>
            </a:r>
            <a:endParaRPr lang="ru-RU" sz="2800" dirty="0"/>
          </a:p>
        </p:txBody>
      </p:sp>
      <p:sp>
        <p:nvSpPr>
          <p:cNvPr id="884" name="TextBox 883"/>
          <p:cNvSpPr txBox="1"/>
          <p:nvPr/>
        </p:nvSpPr>
        <p:spPr>
          <a:xfrm>
            <a:off x="5887903" y="842981"/>
            <a:ext cx="2423710" cy="461665"/>
          </a:xfrm>
          <a:prstGeom prst="rect">
            <a:avLst/>
          </a:prstGeom>
          <a:noFill/>
          <a:ln>
            <a:noFill/>
          </a:ln>
        </p:spPr>
        <p:txBody>
          <a:bodyPr wrap="square" rtlCol="0">
            <a:spAutoFit/>
          </a:bodyPr>
          <a:lstStyle/>
          <a:p>
            <a:r>
              <a:rPr lang="en-US" sz="2400" dirty="0" smtClean="0">
                <a:solidFill>
                  <a:srgbClr val="FF0066"/>
                </a:solidFill>
              </a:rPr>
              <a:t>SOLUTIONS</a:t>
            </a:r>
            <a:endParaRPr lang="ru-RU" sz="2400" dirty="0">
              <a:solidFill>
                <a:srgbClr val="FF0066"/>
              </a:solidFill>
            </a:endParaRPr>
          </a:p>
        </p:txBody>
      </p:sp>
      <p:sp>
        <p:nvSpPr>
          <p:cNvPr id="885" name="Прямоугольник 884"/>
          <p:cNvSpPr/>
          <p:nvPr/>
        </p:nvSpPr>
        <p:spPr>
          <a:xfrm>
            <a:off x="5887903" y="1254552"/>
            <a:ext cx="3306897"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smtClean="0">
                <a:solidFill>
                  <a:schemeClr val="tx1"/>
                </a:solidFill>
              </a:rPr>
              <a:t>Basic monitoring of transport</a:t>
            </a:r>
          </a:p>
          <a:p>
            <a:r>
              <a:rPr lang="en-US" sz="1100" b="1" dirty="0" smtClean="0">
                <a:solidFill>
                  <a:srgbClr val="56287B"/>
                </a:solidFill>
              </a:rPr>
              <a:t>For decreasing expenses on vehicle fleet</a:t>
            </a:r>
            <a:endParaRPr lang="ru-RU" sz="1100" b="1" dirty="0">
              <a:solidFill>
                <a:srgbClr val="56287B"/>
              </a:solidFill>
            </a:endParaRPr>
          </a:p>
        </p:txBody>
      </p:sp>
      <p:sp>
        <p:nvSpPr>
          <p:cNvPr id="889" name="Прямоугольник 888"/>
          <p:cNvSpPr/>
          <p:nvPr/>
        </p:nvSpPr>
        <p:spPr>
          <a:xfrm>
            <a:off x="5867553" y="3690581"/>
            <a:ext cx="5321147" cy="22584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1400" dirty="0">
                <a:solidFill>
                  <a:schemeClr val="tx1"/>
                </a:solidFill>
              </a:rPr>
              <a:t>By virtue of Implementation of the System SCOUT we were able to reduce fleet maintenance costs  significantly. Now we understand clearly that happens  with each vehicle at any time.</a:t>
            </a:r>
          </a:p>
          <a:p>
            <a:endParaRPr lang="en-US" sz="1400" dirty="0">
              <a:solidFill>
                <a:schemeClr val="tx1"/>
              </a:solidFill>
            </a:endParaRPr>
          </a:p>
          <a:p>
            <a:r>
              <a:rPr lang="en-US" sz="1400" b="1" dirty="0">
                <a:solidFill>
                  <a:schemeClr val="tx1"/>
                </a:solidFill>
              </a:rPr>
              <a:t>Ruslan </a:t>
            </a:r>
            <a:r>
              <a:rPr lang="en-US" sz="1400" b="1" dirty="0" err="1">
                <a:solidFill>
                  <a:schemeClr val="tx1"/>
                </a:solidFill>
              </a:rPr>
              <a:t>Abzibarov</a:t>
            </a:r>
            <a:r>
              <a:rPr lang="en-US" sz="1400" b="1" dirty="0">
                <a:solidFill>
                  <a:schemeClr val="tx1"/>
                </a:solidFill>
              </a:rPr>
              <a:t>,</a:t>
            </a:r>
          </a:p>
          <a:p>
            <a:r>
              <a:rPr lang="en-US" sz="1400" dirty="0">
                <a:solidFill>
                  <a:schemeClr val="tx1"/>
                </a:solidFill>
              </a:rPr>
              <a:t>transportation engineer «</a:t>
            </a:r>
            <a:r>
              <a:rPr lang="en-US" sz="1400" dirty="0" err="1">
                <a:solidFill>
                  <a:schemeClr val="tx1"/>
                </a:solidFill>
              </a:rPr>
              <a:t>NefteHimPromPovolzhye</a:t>
            </a:r>
            <a:r>
              <a:rPr lang="en-US" sz="1400" dirty="0">
                <a:solidFill>
                  <a:schemeClr val="tx1"/>
                </a:solidFill>
              </a:rPr>
              <a:t>»</a:t>
            </a:r>
          </a:p>
        </p:txBody>
      </p:sp>
      <p:sp>
        <p:nvSpPr>
          <p:cNvPr id="2" name="Прямоугольник 1"/>
          <p:cNvSpPr/>
          <p:nvPr/>
        </p:nvSpPr>
        <p:spPr>
          <a:xfrm>
            <a:off x="506776" y="732756"/>
            <a:ext cx="4471624" cy="2175697"/>
          </a:xfrm>
          <a:prstGeom prst="rect">
            <a:avLst/>
          </a:prstGeom>
          <a:solidFill>
            <a:srgbClr val="5628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73" name="TextBox 872"/>
          <p:cNvSpPr txBox="1"/>
          <p:nvPr/>
        </p:nvSpPr>
        <p:spPr>
          <a:xfrm>
            <a:off x="886515" y="836347"/>
            <a:ext cx="2710149" cy="461665"/>
          </a:xfrm>
          <a:prstGeom prst="rect">
            <a:avLst/>
          </a:prstGeom>
          <a:noFill/>
          <a:ln>
            <a:noFill/>
          </a:ln>
        </p:spPr>
        <p:txBody>
          <a:bodyPr wrap="square" rtlCol="0">
            <a:spAutoFit/>
          </a:bodyPr>
          <a:lstStyle/>
          <a:p>
            <a:r>
              <a:rPr lang="en-US" sz="2400" dirty="0" smtClean="0">
                <a:solidFill>
                  <a:schemeClr val="bg1"/>
                </a:solidFill>
              </a:rPr>
              <a:t>COMPANY FLEET</a:t>
            </a:r>
            <a:endParaRPr lang="ru-RU" sz="2400" dirty="0">
              <a:solidFill>
                <a:schemeClr val="bg1"/>
              </a:solidFill>
            </a:endParaRPr>
          </a:p>
        </p:txBody>
      </p:sp>
      <p:sp>
        <p:nvSpPr>
          <p:cNvPr id="874" name="Прямоугольник 873"/>
          <p:cNvSpPr/>
          <p:nvPr/>
        </p:nvSpPr>
        <p:spPr>
          <a:xfrm>
            <a:off x="1928181" y="1729753"/>
            <a:ext cx="1718632" cy="4186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800" dirty="0">
              <a:solidFill>
                <a:schemeClr val="bg1"/>
              </a:solidFill>
            </a:endParaRPr>
          </a:p>
        </p:txBody>
      </p:sp>
      <p:sp>
        <p:nvSpPr>
          <p:cNvPr id="875" name="Прямоугольник 874"/>
          <p:cNvSpPr/>
          <p:nvPr/>
        </p:nvSpPr>
        <p:spPr>
          <a:xfrm>
            <a:off x="806206" y="2194201"/>
            <a:ext cx="3879632" cy="6823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100" b="1" dirty="0">
                <a:solidFill>
                  <a:schemeClr val="bg1"/>
                </a:solidFill>
              </a:rPr>
              <a:t>Passenger cars and trucks, special machinery  and diesel power plants</a:t>
            </a:r>
          </a:p>
        </p:txBody>
      </p:sp>
      <p:sp>
        <p:nvSpPr>
          <p:cNvPr id="3" name="TextBox 2"/>
          <p:cNvSpPr txBox="1"/>
          <p:nvPr/>
        </p:nvSpPr>
        <p:spPr>
          <a:xfrm>
            <a:off x="820185" y="1169205"/>
            <a:ext cx="1107996" cy="1107996"/>
          </a:xfrm>
          <a:prstGeom prst="rect">
            <a:avLst/>
          </a:prstGeom>
          <a:noFill/>
        </p:spPr>
        <p:txBody>
          <a:bodyPr wrap="none" rtlCol="0">
            <a:spAutoFit/>
          </a:bodyPr>
          <a:lstStyle/>
          <a:p>
            <a:r>
              <a:rPr lang="ru-RU" sz="6600" dirty="0" smtClean="0">
                <a:solidFill>
                  <a:schemeClr val="bg1"/>
                </a:solidFill>
              </a:rPr>
              <a:t>30</a:t>
            </a:r>
            <a:endParaRPr lang="ru-RU" sz="6600" dirty="0">
              <a:solidFill>
                <a:schemeClr val="bg1"/>
              </a:solidFill>
            </a:endParaRPr>
          </a:p>
        </p:txBody>
      </p:sp>
      <p:sp>
        <p:nvSpPr>
          <p:cNvPr id="23" name="Прямоугольник 22"/>
          <p:cNvSpPr/>
          <p:nvPr/>
        </p:nvSpPr>
        <p:spPr>
          <a:xfrm>
            <a:off x="1928181" y="1552982"/>
            <a:ext cx="2457563" cy="4934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solidFill>
                  <a:schemeClr val="bg1"/>
                </a:solidFill>
              </a:rPr>
              <a:t>vehicles and special machinery units</a:t>
            </a:r>
            <a:endParaRPr lang="ru-RU" sz="2000" dirty="0">
              <a:solidFill>
                <a:schemeClr val="bg1"/>
              </a:solidFill>
            </a:endParaRPr>
          </a:p>
        </p:txBody>
      </p:sp>
      <p:sp>
        <p:nvSpPr>
          <p:cNvPr id="4" name="Прямоугольник 3"/>
          <p:cNvSpPr/>
          <p:nvPr/>
        </p:nvSpPr>
        <p:spPr>
          <a:xfrm>
            <a:off x="2102826" y="4226337"/>
            <a:ext cx="2856182" cy="338554"/>
          </a:xfrm>
          <a:prstGeom prst="rect">
            <a:avLst/>
          </a:prstGeom>
        </p:spPr>
        <p:txBody>
          <a:bodyPr wrap="square">
            <a:spAutoFit/>
          </a:bodyPr>
          <a:lstStyle/>
          <a:p>
            <a:pPr algn="r"/>
            <a:r>
              <a:rPr lang="en-US" sz="1600" dirty="0">
                <a:solidFill>
                  <a:schemeClr val="bg1"/>
                </a:solidFill>
              </a:rPr>
              <a:t>f</a:t>
            </a:r>
            <a:r>
              <a:rPr lang="en-US" sz="1600" dirty="0" smtClean="0">
                <a:solidFill>
                  <a:schemeClr val="bg1"/>
                </a:solidFill>
              </a:rPr>
              <a:t>uel </a:t>
            </a:r>
            <a:r>
              <a:rPr lang="en-US" sz="1600" dirty="0">
                <a:solidFill>
                  <a:schemeClr val="bg1"/>
                </a:solidFill>
              </a:rPr>
              <a:t>consumption </a:t>
            </a:r>
            <a:r>
              <a:rPr lang="en-US" sz="1600" dirty="0" smtClean="0">
                <a:solidFill>
                  <a:schemeClr val="bg1"/>
                </a:solidFill>
              </a:rPr>
              <a:t>decreased</a:t>
            </a:r>
            <a:endParaRPr lang="ru-RU" sz="1600" dirty="0">
              <a:solidFill>
                <a:schemeClr val="bg1"/>
              </a:solidFill>
            </a:endParaRPr>
          </a:p>
        </p:txBody>
      </p:sp>
      <p:sp>
        <p:nvSpPr>
          <p:cNvPr id="6" name="Прямоугольник 5"/>
          <p:cNvSpPr/>
          <p:nvPr/>
        </p:nvSpPr>
        <p:spPr>
          <a:xfrm>
            <a:off x="820185" y="3772958"/>
            <a:ext cx="1443024" cy="923330"/>
          </a:xfrm>
          <a:prstGeom prst="rect">
            <a:avLst/>
          </a:prstGeom>
        </p:spPr>
        <p:txBody>
          <a:bodyPr wrap="none">
            <a:spAutoFit/>
          </a:bodyPr>
          <a:lstStyle/>
          <a:p>
            <a:r>
              <a:rPr lang="ru-RU" sz="5400" dirty="0" smtClean="0">
                <a:solidFill>
                  <a:schemeClr val="bg1"/>
                </a:solidFill>
              </a:rPr>
              <a:t>35</a:t>
            </a:r>
            <a:r>
              <a:rPr lang="en-US" sz="4000" dirty="0" smtClean="0">
                <a:solidFill>
                  <a:schemeClr val="bg1"/>
                </a:solidFill>
              </a:rPr>
              <a:t>%</a:t>
            </a:r>
            <a:endParaRPr lang="ru-RU" sz="1050" dirty="0">
              <a:solidFill>
                <a:schemeClr val="bg1"/>
              </a:solidFill>
            </a:endParaRPr>
          </a:p>
        </p:txBody>
      </p:sp>
      <p:sp>
        <p:nvSpPr>
          <p:cNvPr id="28" name="Прямоугольник 27"/>
          <p:cNvSpPr/>
          <p:nvPr/>
        </p:nvSpPr>
        <p:spPr>
          <a:xfrm>
            <a:off x="5887903" y="1735254"/>
            <a:ext cx="2462269"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smtClean="0">
                <a:solidFill>
                  <a:schemeClr val="tx1"/>
                </a:solidFill>
              </a:rPr>
              <a:t>Fuel Control</a:t>
            </a:r>
          </a:p>
          <a:p>
            <a:r>
              <a:rPr lang="en-US" sz="1100" b="1" dirty="0" smtClean="0">
                <a:solidFill>
                  <a:srgbClr val="56287B"/>
                </a:solidFill>
              </a:rPr>
              <a:t>For reduction of fuel expenses</a:t>
            </a:r>
            <a:endParaRPr lang="ru-RU" sz="1100" b="1" dirty="0">
              <a:solidFill>
                <a:srgbClr val="56287B"/>
              </a:solidFill>
            </a:endParaRPr>
          </a:p>
        </p:txBody>
      </p:sp>
      <p:sp>
        <p:nvSpPr>
          <p:cNvPr id="25" name="Прямоугольник 24"/>
          <p:cNvSpPr/>
          <p:nvPr/>
        </p:nvSpPr>
        <p:spPr>
          <a:xfrm>
            <a:off x="795312" y="4564891"/>
            <a:ext cx="562975" cy="923330"/>
          </a:xfrm>
          <a:prstGeom prst="rect">
            <a:avLst/>
          </a:prstGeom>
        </p:spPr>
        <p:txBody>
          <a:bodyPr wrap="none">
            <a:spAutoFit/>
          </a:bodyPr>
          <a:lstStyle/>
          <a:p>
            <a:r>
              <a:rPr lang="en-US" sz="5400" dirty="0" smtClean="0">
                <a:solidFill>
                  <a:schemeClr val="bg1"/>
                </a:solidFill>
              </a:rPr>
              <a:t>5</a:t>
            </a:r>
            <a:endParaRPr lang="ru-RU" sz="4000" dirty="0">
              <a:solidFill>
                <a:schemeClr val="bg1"/>
              </a:solidFill>
            </a:endParaRPr>
          </a:p>
        </p:txBody>
      </p:sp>
      <p:sp>
        <p:nvSpPr>
          <p:cNvPr id="26" name="Прямоугольник 25"/>
          <p:cNvSpPr/>
          <p:nvPr/>
        </p:nvSpPr>
        <p:spPr>
          <a:xfrm>
            <a:off x="1284635" y="5062767"/>
            <a:ext cx="3401203" cy="338554"/>
          </a:xfrm>
          <a:prstGeom prst="rect">
            <a:avLst/>
          </a:prstGeom>
        </p:spPr>
        <p:txBody>
          <a:bodyPr wrap="square">
            <a:spAutoFit/>
          </a:bodyPr>
          <a:lstStyle/>
          <a:p>
            <a:pPr algn="ctr"/>
            <a:r>
              <a:rPr lang="en-US" sz="1600" dirty="0">
                <a:solidFill>
                  <a:schemeClr val="bg1"/>
                </a:solidFill>
              </a:rPr>
              <a:t>dispatcher workplaces were created</a:t>
            </a:r>
            <a:endParaRPr lang="ru-RU" sz="1600" dirty="0">
              <a:solidFill>
                <a:schemeClr val="bg1"/>
              </a:solidFill>
            </a:endParaRPr>
          </a:p>
        </p:txBody>
      </p:sp>
      <p:sp>
        <p:nvSpPr>
          <p:cNvPr id="27" name="Прямоугольник 26"/>
          <p:cNvSpPr/>
          <p:nvPr/>
        </p:nvSpPr>
        <p:spPr>
          <a:xfrm>
            <a:off x="8385980" y="1749257"/>
            <a:ext cx="2462269"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a:solidFill>
                  <a:schemeClr val="tx1"/>
                </a:solidFill>
              </a:rPr>
              <a:t>Machinery </a:t>
            </a:r>
            <a:r>
              <a:rPr lang="en-US" sz="1600" b="1" dirty="0" smtClean="0">
                <a:solidFill>
                  <a:schemeClr val="tx1"/>
                </a:solidFill>
              </a:rPr>
              <a:t>Control </a:t>
            </a:r>
          </a:p>
          <a:p>
            <a:r>
              <a:rPr lang="en-US" sz="1100" b="1" dirty="0" smtClean="0">
                <a:solidFill>
                  <a:srgbClr val="56287B"/>
                </a:solidFill>
              </a:rPr>
              <a:t>For reduction </a:t>
            </a:r>
            <a:r>
              <a:rPr lang="en-US" sz="1100" b="1" dirty="0">
                <a:solidFill>
                  <a:srgbClr val="56287B"/>
                </a:solidFill>
              </a:rPr>
              <a:t>of demurrage</a:t>
            </a:r>
            <a:endParaRPr lang="ru-RU" sz="1100" b="1" dirty="0">
              <a:solidFill>
                <a:srgbClr val="56287B"/>
              </a:solidFill>
            </a:endParaRPr>
          </a:p>
        </p:txBody>
      </p:sp>
      <p:sp>
        <p:nvSpPr>
          <p:cNvPr id="29" name="Прямоугольник 28"/>
          <p:cNvSpPr/>
          <p:nvPr/>
        </p:nvSpPr>
        <p:spPr>
          <a:xfrm>
            <a:off x="5949882" y="2266258"/>
            <a:ext cx="4723462" cy="53060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The implantation of the System SCOUT was made by our certified </a:t>
            </a:r>
            <a:r>
              <a:rPr lang="en-US" sz="1400" dirty="0" smtClean="0">
                <a:solidFill>
                  <a:schemeClr val="tx1"/>
                </a:solidFill>
              </a:rPr>
              <a:t>partner </a:t>
            </a:r>
            <a:r>
              <a:rPr lang="en-US" sz="1400" dirty="0">
                <a:solidFill>
                  <a:schemeClr val="tx1"/>
                </a:solidFill>
              </a:rPr>
              <a:t>«</a:t>
            </a:r>
            <a:r>
              <a:rPr lang="en-US" sz="1400" dirty="0" err="1">
                <a:solidFill>
                  <a:schemeClr val="tx1"/>
                </a:solidFill>
              </a:rPr>
              <a:t>Perviy</a:t>
            </a:r>
            <a:r>
              <a:rPr lang="en-US" sz="1400" dirty="0">
                <a:solidFill>
                  <a:schemeClr val="tx1"/>
                </a:solidFill>
              </a:rPr>
              <a:t> BIT- Samara»</a:t>
            </a:r>
          </a:p>
        </p:txBody>
      </p:sp>
    </p:spTree>
    <p:extLst>
      <p:ext uri="{BB962C8B-B14F-4D97-AF65-F5344CB8AC3E}">
        <p14:creationId xmlns:p14="http://schemas.microsoft.com/office/powerpoint/2010/main" val="1341143875"/>
      </p:ext>
    </p:extLst>
  </p:cSld>
  <p:clrMapOvr>
    <a:masterClrMapping/>
  </p:clrMapOvr>
  <p:transition spd="slow">
    <p:push/>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5" name="Прямоугольник 784"/>
          <p:cNvSpPr/>
          <p:nvPr/>
        </p:nvSpPr>
        <p:spPr>
          <a:xfrm>
            <a:off x="5530466" y="732756"/>
            <a:ext cx="5658234" cy="2175697"/>
          </a:xfrm>
          <a:prstGeom prst="rect">
            <a:avLst/>
          </a:prstGeom>
          <a:solidFill>
            <a:srgbClr val="D1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80" name="Прямоугольник 779"/>
          <p:cNvSpPr/>
          <p:nvPr/>
        </p:nvSpPr>
        <p:spPr>
          <a:xfrm>
            <a:off x="506776" y="3690581"/>
            <a:ext cx="4471624" cy="2175697"/>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 name="Номер слайда 4"/>
          <p:cNvSpPr>
            <a:spLocks noGrp="1"/>
          </p:cNvSpPr>
          <p:nvPr>
            <p:ph type="sldNum" sz="quarter" idx="11"/>
          </p:nvPr>
        </p:nvSpPr>
        <p:spPr>
          <a:noFill/>
          <a:ln>
            <a:noFill/>
          </a:ln>
        </p:spPr>
        <p:txBody>
          <a:bodyPr/>
          <a:lstStyle/>
          <a:p>
            <a:fld id="{4B481FE3-6342-4E36-9936-0AC64538D440}" type="slidenum">
              <a:rPr lang="ru-RU" smtClean="0">
                <a:solidFill>
                  <a:schemeClr val="tx1"/>
                </a:solidFill>
              </a:rPr>
              <a:pPr/>
              <a:t>59</a:t>
            </a:fld>
            <a:endParaRPr lang="ru-RU" dirty="0">
              <a:solidFill>
                <a:schemeClr val="tx1"/>
              </a:solidFill>
            </a:endParaRPr>
          </a:p>
        </p:txBody>
      </p:sp>
      <p:sp>
        <p:nvSpPr>
          <p:cNvPr id="877" name="Прямоугольник 876"/>
          <p:cNvSpPr/>
          <p:nvPr/>
        </p:nvSpPr>
        <p:spPr>
          <a:xfrm>
            <a:off x="506776" y="3037907"/>
            <a:ext cx="1703023" cy="523220"/>
          </a:xfrm>
          <a:prstGeom prst="rect">
            <a:avLst/>
          </a:prstGeom>
          <a:noFill/>
          <a:ln>
            <a:noFill/>
          </a:ln>
        </p:spPr>
        <p:txBody>
          <a:bodyPr wrap="square">
            <a:spAutoFit/>
          </a:bodyPr>
          <a:lstStyle/>
          <a:p>
            <a:r>
              <a:rPr lang="en-US" sz="2800" dirty="0" smtClean="0"/>
              <a:t>RESULT</a:t>
            </a:r>
            <a:endParaRPr lang="ru-RU" sz="2800" dirty="0"/>
          </a:p>
        </p:txBody>
      </p:sp>
      <p:sp>
        <p:nvSpPr>
          <p:cNvPr id="882" name="TextBox 881"/>
          <p:cNvSpPr txBox="1"/>
          <p:nvPr/>
        </p:nvSpPr>
        <p:spPr>
          <a:xfrm>
            <a:off x="5530466" y="3043034"/>
            <a:ext cx="4076241" cy="523220"/>
          </a:xfrm>
          <a:prstGeom prst="rect">
            <a:avLst/>
          </a:prstGeom>
          <a:noFill/>
          <a:ln>
            <a:noFill/>
          </a:ln>
        </p:spPr>
        <p:txBody>
          <a:bodyPr wrap="square" rtlCol="0">
            <a:spAutoFit/>
          </a:bodyPr>
          <a:lstStyle/>
          <a:p>
            <a:r>
              <a:rPr lang="en-US" sz="2800" dirty="0" smtClean="0"/>
              <a:t>REVIEW</a:t>
            </a:r>
            <a:endParaRPr lang="ru-RU" sz="2800" dirty="0"/>
          </a:p>
        </p:txBody>
      </p:sp>
      <p:sp>
        <p:nvSpPr>
          <p:cNvPr id="884" name="TextBox 883"/>
          <p:cNvSpPr txBox="1"/>
          <p:nvPr/>
        </p:nvSpPr>
        <p:spPr>
          <a:xfrm>
            <a:off x="5887903" y="842981"/>
            <a:ext cx="2423710" cy="461665"/>
          </a:xfrm>
          <a:prstGeom prst="rect">
            <a:avLst/>
          </a:prstGeom>
          <a:noFill/>
          <a:ln>
            <a:noFill/>
          </a:ln>
        </p:spPr>
        <p:txBody>
          <a:bodyPr wrap="square" rtlCol="0">
            <a:spAutoFit/>
          </a:bodyPr>
          <a:lstStyle/>
          <a:p>
            <a:r>
              <a:rPr lang="en-US" sz="2400" dirty="0" smtClean="0">
                <a:solidFill>
                  <a:srgbClr val="FF0066"/>
                </a:solidFill>
              </a:rPr>
              <a:t>SOLUTIONS</a:t>
            </a:r>
            <a:endParaRPr lang="ru-RU" sz="2400" dirty="0">
              <a:solidFill>
                <a:srgbClr val="FF0066"/>
              </a:solidFill>
            </a:endParaRPr>
          </a:p>
        </p:txBody>
      </p:sp>
      <p:sp>
        <p:nvSpPr>
          <p:cNvPr id="885" name="Прямоугольник 884"/>
          <p:cNvSpPr/>
          <p:nvPr/>
        </p:nvSpPr>
        <p:spPr>
          <a:xfrm>
            <a:off x="5887903" y="1254552"/>
            <a:ext cx="3306897"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smtClean="0">
                <a:solidFill>
                  <a:schemeClr val="tx1"/>
                </a:solidFill>
              </a:rPr>
              <a:t>Basic monitoring of transport</a:t>
            </a:r>
          </a:p>
          <a:p>
            <a:r>
              <a:rPr lang="en-US" sz="1100" b="1" dirty="0" smtClean="0">
                <a:solidFill>
                  <a:srgbClr val="56287B"/>
                </a:solidFill>
              </a:rPr>
              <a:t>For decreasing expenses on vehicle fleet</a:t>
            </a:r>
            <a:endParaRPr lang="ru-RU" sz="1100" b="1" dirty="0">
              <a:solidFill>
                <a:srgbClr val="56287B"/>
              </a:solidFill>
            </a:endParaRPr>
          </a:p>
        </p:txBody>
      </p:sp>
      <p:sp>
        <p:nvSpPr>
          <p:cNvPr id="889" name="Прямоугольник 888"/>
          <p:cNvSpPr/>
          <p:nvPr/>
        </p:nvSpPr>
        <p:spPr>
          <a:xfrm>
            <a:off x="5867553" y="3690581"/>
            <a:ext cx="5321147" cy="22584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1400" dirty="0">
                <a:solidFill>
                  <a:schemeClr val="tx1"/>
                </a:solidFill>
              </a:rPr>
              <a:t>The work on the implementation of the System was made by our specialists  from May to September of 2014 year. MT-600 285 PRO monitoring modules and fuel level sensors were installed on transport. Ten dispatcher workplaces with SCOUT software were created. Installation work have been held qualitatively and strictly in time with minimal </a:t>
            </a:r>
            <a:r>
              <a:rPr lang="en-US" sz="1400" dirty="0" smtClean="0">
                <a:solidFill>
                  <a:schemeClr val="tx1"/>
                </a:solidFill>
              </a:rPr>
              <a:t>distraction </a:t>
            </a:r>
            <a:r>
              <a:rPr lang="en-US" sz="1400" dirty="0">
                <a:solidFill>
                  <a:schemeClr val="tx1"/>
                </a:solidFill>
              </a:rPr>
              <a:t>of transport from chief work</a:t>
            </a:r>
            <a:r>
              <a:rPr lang="en-US" sz="1400" dirty="0" smtClean="0">
                <a:solidFill>
                  <a:schemeClr val="tx1"/>
                </a:solidFill>
              </a:rPr>
              <a:t>.</a:t>
            </a:r>
            <a:endParaRPr lang="en-US" sz="1400" dirty="0">
              <a:solidFill>
                <a:schemeClr val="tx1"/>
              </a:solidFill>
            </a:endParaRPr>
          </a:p>
          <a:p>
            <a:endParaRPr lang="en-US" sz="1400" dirty="0">
              <a:solidFill>
                <a:schemeClr val="tx1"/>
              </a:solidFill>
            </a:endParaRPr>
          </a:p>
          <a:p>
            <a:r>
              <a:rPr lang="en-US" sz="1400" b="1" dirty="0">
                <a:solidFill>
                  <a:schemeClr val="tx1"/>
                </a:solidFill>
              </a:rPr>
              <a:t>Albert </a:t>
            </a:r>
            <a:r>
              <a:rPr lang="en-US" sz="1400" b="1" dirty="0" err="1">
                <a:solidFill>
                  <a:schemeClr val="tx1"/>
                </a:solidFill>
              </a:rPr>
              <a:t>Makienok</a:t>
            </a:r>
            <a:r>
              <a:rPr lang="en-US" sz="1400" b="1" dirty="0">
                <a:solidFill>
                  <a:schemeClr val="tx1"/>
                </a:solidFill>
              </a:rPr>
              <a:t>,</a:t>
            </a:r>
          </a:p>
          <a:p>
            <a:r>
              <a:rPr lang="en-US" sz="1400" dirty="0">
                <a:solidFill>
                  <a:schemeClr val="tx1"/>
                </a:solidFill>
              </a:rPr>
              <a:t>Director OOO «</a:t>
            </a:r>
            <a:r>
              <a:rPr lang="en-US" sz="1400" dirty="0" err="1">
                <a:solidFill>
                  <a:schemeClr val="tx1"/>
                </a:solidFill>
              </a:rPr>
              <a:t>AutoControlService</a:t>
            </a:r>
            <a:r>
              <a:rPr lang="en-US" sz="1400" dirty="0">
                <a:solidFill>
                  <a:schemeClr val="tx1"/>
                </a:solidFill>
              </a:rPr>
              <a:t>»</a:t>
            </a:r>
          </a:p>
        </p:txBody>
      </p:sp>
      <p:sp>
        <p:nvSpPr>
          <p:cNvPr id="2" name="Прямоугольник 1"/>
          <p:cNvSpPr/>
          <p:nvPr/>
        </p:nvSpPr>
        <p:spPr>
          <a:xfrm>
            <a:off x="506776" y="732756"/>
            <a:ext cx="4471624" cy="2175697"/>
          </a:xfrm>
          <a:prstGeom prst="rect">
            <a:avLst/>
          </a:prstGeom>
          <a:solidFill>
            <a:srgbClr val="5628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73" name="TextBox 872"/>
          <p:cNvSpPr txBox="1"/>
          <p:nvPr/>
        </p:nvSpPr>
        <p:spPr>
          <a:xfrm>
            <a:off x="886515" y="836347"/>
            <a:ext cx="2710149" cy="461665"/>
          </a:xfrm>
          <a:prstGeom prst="rect">
            <a:avLst/>
          </a:prstGeom>
          <a:noFill/>
          <a:ln>
            <a:noFill/>
          </a:ln>
        </p:spPr>
        <p:txBody>
          <a:bodyPr wrap="square" rtlCol="0">
            <a:spAutoFit/>
          </a:bodyPr>
          <a:lstStyle/>
          <a:p>
            <a:r>
              <a:rPr lang="en-US" sz="2400" dirty="0" smtClean="0">
                <a:solidFill>
                  <a:schemeClr val="bg1"/>
                </a:solidFill>
              </a:rPr>
              <a:t>COMPANY FLEET</a:t>
            </a:r>
            <a:endParaRPr lang="ru-RU" sz="2400" dirty="0">
              <a:solidFill>
                <a:schemeClr val="bg1"/>
              </a:solidFill>
            </a:endParaRPr>
          </a:p>
        </p:txBody>
      </p:sp>
      <p:sp>
        <p:nvSpPr>
          <p:cNvPr id="874" name="Прямоугольник 873"/>
          <p:cNvSpPr/>
          <p:nvPr/>
        </p:nvSpPr>
        <p:spPr>
          <a:xfrm>
            <a:off x="1928181" y="1729753"/>
            <a:ext cx="1718632" cy="4186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800" dirty="0">
              <a:solidFill>
                <a:schemeClr val="bg1"/>
              </a:solidFill>
            </a:endParaRPr>
          </a:p>
        </p:txBody>
      </p:sp>
      <p:sp>
        <p:nvSpPr>
          <p:cNvPr id="3" name="TextBox 2"/>
          <p:cNvSpPr txBox="1"/>
          <p:nvPr/>
        </p:nvSpPr>
        <p:spPr>
          <a:xfrm>
            <a:off x="820185" y="1169205"/>
            <a:ext cx="1194558" cy="830997"/>
          </a:xfrm>
          <a:prstGeom prst="rect">
            <a:avLst/>
          </a:prstGeom>
          <a:noFill/>
        </p:spPr>
        <p:txBody>
          <a:bodyPr wrap="none" rtlCol="0">
            <a:spAutoFit/>
          </a:bodyPr>
          <a:lstStyle/>
          <a:p>
            <a:r>
              <a:rPr lang="en-US" sz="4800" dirty="0" smtClean="0">
                <a:solidFill>
                  <a:schemeClr val="bg1"/>
                </a:solidFill>
              </a:rPr>
              <a:t>125</a:t>
            </a:r>
            <a:endParaRPr lang="ru-RU" sz="4800" dirty="0">
              <a:solidFill>
                <a:schemeClr val="bg1"/>
              </a:solidFill>
            </a:endParaRPr>
          </a:p>
        </p:txBody>
      </p:sp>
      <p:sp>
        <p:nvSpPr>
          <p:cNvPr id="23" name="Прямоугольник 22"/>
          <p:cNvSpPr/>
          <p:nvPr/>
        </p:nvSpPr>
        <p:spPr>
          <a:xfrm>
            <a:off x="1934437" y="1479827"/>
            <a:ext cx="2457563" cy="4934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bg1"/>
                </a:solidFill>
              </a:rPr>
              <a:t>h</a:t>
            </a:r>
            <a:r>
              <a:rPr lang="en-US" sz="1600" dirty="0" smtClean="0">
                <a:solidFill>
                  <a:schemeClr val="bg1"/>
                </a:solidFill>
              </a:rPr>
              <a:t>eavy-duty trucks</a:t>
            </a:r>
            <a:endParaRPr lang="ru-RU" sz="1600" dirty="0">
              <a:solidFill>
                <a:schemeClr val="bg1"/>
              </a:solidFill>
            </a:endParaRPr>
          </a:p>
        </p:txBody>
      </p:sp>
      <p:sp>
        <p:nvSpPr>
          <p:cNvPr id="4" name="Прямоугольник 3"/>
          <p:cNvSpPr/>
          <p:nvPr/>
        </p:nvSpPr>
        <p:spPr>
          <a:xfrm>
            <a:off x="878058" y="4040759"/>
            <a:ext cx="4088462" cy="523220"/>
          </a:xfrm>
          <a:prstGeom prst="rect">
            <a:avLst/>
          </a:prstGeom>
        </p:spPr>
        <p:txBody>
          <a:bodyPr wrap="square">
            <a:spAutoFit/>
          </a:bodyPr>
          <a:lstStyle/>
          <a:p>
            <a:r>
              <a:rPr lang="en-US" sz="2800" dirty="0" smtClean="0">
                <a:solidFill>
                  <a:schemeClr val="bg1"/>
                </a:solidFill>
              </a:rPr>
              <a:t>ECONOMY PER MONTH</a:t>
            </a:r>
            <a:r>
              <a:rPr lang="ru-RU" sz="2800" dirty="0" smtClean="0">
                <a:solidFill>
                  <a:schemeClr val="bg1"/>
                </a:solidFill>
              </a:rPr>
              <a:t>:</a:t>
            </a:r>
            <a:endParaRPr lang="en-US" sz="2800" dirty="0">
              <a:solidFill>
                <a:schemeClr val="bg1"/>
              </a:solidFill>
            </a:endParaRPr>
          </a:p>
        </p:txBody>
      </p:sp>
      <p:sp>
        <p:nvSpPr>
          <p:cNvPr id="28" name="Прямоугольник 27"/>
          <p:cNvSpPr/>
          <p:nvPr/>
        </p:nvSpPr>
        <p:spPr>
          <a:xfrm>
            <a:off x="5887903" y="1735254"/>
            <a:ext cx="2462269"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smtClean="0">
                <a:solidFill>
                  <a:schemeClr val="tx1"/>
                </a:solidFill>
              </a:rPr>
              <a:t>Fuel Control</a:t>
            </a:r>
          </a:p>
          <a:p>
            <a:r>
              <a:rPr lang="en-US" sz="1100" b="1" dirty="0" smtClean="0">
                <a:solidFill>
                  <a:srgbClr val="56287B"/>
                </a:solidFill>
              </a:rPr>
              <a:t>For reduction of fuel expenses</a:t>
            </a:r>
            <a:endParaRPr lang="ru-RU" sz="1100" b="1" dirty="0">
              <a:solidFill>
                <a:srgbClr val="56287B"/>
              </a:solidFill>
            </a:endParaRPr>
          </a:p>
        </p:txBody>
      </p:sp>
      <p:sp>
        <p:nvSpPr>
          <p:cNvPr id="25" name="Прямоугольник 24"/>
          <p:cNvSpPr/>
          <p:nvPr/>
        </p:nvSpPr>
        <p:spPr>
          <a:xfrm>
            <a:off x="820185" y="4563979"/>
            <a:ext cx="3265638" cy="923330"/>
          </a:xfrm>
          <a:prstGeom prst="rect">
            <a:avLst/>
          </a:prstGeom>
        </p:spPr>
        <p:txBody>
          <a:bodyPr wrap="none">
            <a:spAutoFit/>
          </a:bodyPr>
          <a:lstStyle/>
          <a:p>
            <a:r>
              <a:rPr lang="ru-RU" sz="5400" dirty="0" smtClean="0">
                <a:solidFill>
                  <a:schemeClr val="bg1"/>
                </a:solidFill>
              </a:rPr>
              <a:t>1 000 000</a:t>
            </a:r>
            <a:endParaRPr lang="ru-RU" sz="4000" dirty="0">
              <a:solidFill>
                <a:schemeClr val="bg1"/>
              </a:solidFill>
            </a:endParaRPr>
          </a:p>
        </p:txBody>
      </p:sp>
      <p:sp>
        <p:nvSpPr>
          <p:cNvPr id="26" name="Прямоугольник 25"/>
          <p:cNvSpPr/>
          <p:nvPr/>
        </p:nvSpPr>
        <p:spPr>
          <a:xfrm>
            <a:off x="3936650" y="5031456"/>
            <a:ext cx="925164" cy="338554"/>
          </a:xfrm>
          <a:prstGeom prst="rect">
            <a:avLst/>
          </a:prstGeom>
        </p:spPr>
        <p:txBody>
          <a:bodyPr wrap="square">
            <a:spAutoFit/>
          </a:bodyPr>
          <a:lstStyle/>
          <a:p>
            <a:pPr algn="ctr"/>
            <a:r>
              <a:rPr lang="en-US" sz="1600" dirty="0" smtClean="0">
                <a:solidFill>
                  <a:schemeClr val="bg1"/>
                </a:solidFill>
              </a:rPr>
              <a:t>rubles</a:t>
            </a:r>
            <a:endParaRPr lang="ru-RU" sz="1600" dirty="0">
              <a:solidFill>
                <a:schemeClr val="bg1"/>
              </a:solidFill>
            </a:endParaRPr>
          </a:p>
        </p:txBody>
      </p:sp>
      <p:sp>
        <p:nvSpPr>
          <p:cNvPr id="27" name="Прямоугольник 26"/>
          <p:cNvSpPr/>
          <p:nvPr/>
        </p:nvSpPr>
        <p:spPr>
          <a:xfrm>
            <a:off x="8385980" y="1749257"/>
            <a:ext cx="2462269" cy="646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a:solidFill>
                  <a:schemeClr val="tx1"/>
                </a:solidFill>
              </a:rPr>
              <a:t>Machinery </a:t>
            </a:r>
            <a:r>
              <a:rPr lang="en-US" sz="1600" b="1" dirty="0" smtClean="0">
                <a:solidFill>
                  <a:schemeClr val="tx1"/>
                </a:solidFill>
              </a:rPr>
              <a:t>Control </a:t>
            </a:r>
          </a:p>
          <a:p>
            <a:r>
              <a:rPr lang="en-US" sz="1100" b="1" dirty="0" smtClean="0">
                <a:solidFill>
                  <a:srgbClr val="56287B"/>
                </a:solidFill>
              </a:rPr>
              <a:t>For reduction </a:t>
            </a:r>
            <a:r>
              <a:rPr lang="en-US" sz="1100" b="1" dirty="0">
                <a:solidFill>
                  <a:srgbClr val="56287B"/>
                </a:solidFill>
              </a:rPr>
              <a:t>of demurrage</a:t>
            </a:r>
            <a:endParaRPr lang="ru-RU" sz="1100" b="1" dirty="0">
              <a:solidFill>
                <a:srgbClr val="56287B"/>
              </a:solidFill>
            </a:endParaRPr>
          </a:p>
        </p:txBody>
      </p:sp>
      <p:sp>
        <p:nvSpPr>
          <p:cNvPr id="29" name="Прямоугольник 28"/>
          <p:cNvSpPr/>
          <p:nvPr/>
        </p:nvSpPr>
        <p:spPr>
          <a:xfrm>
            <a:off x="5949882" y="2266258"/>
            <a:ext cx="4723462" cy="53060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The implantation of the System SCOUT was made by our certified </a:t>
            </a:r>
            <a:r>
              <a:rPr lang="en-US" sz="1400" dirty="0" smtClean="0">
                <a:solidFill>
                  <a:schemeClr val="tx1"/>
                </a:solidFill>
              </a:rPr>
              <a:t>partner </a:t>
            </a:r>
            <a:r>
              <a:rPr lang="en-US" sz="1400" dirty="0">
                <a:solidFill>
                  <a:schemeClr val="tx1"/>
                </a:solidFill>
              </a:rPr>
              <a:t>«</a:t>
            </a:r>
            <a:r>
              <a:rPr lang="en-US" sz="1400" dirty="0" err="1">
                <a:solidFill>
                  <a:schemeClr val="tx1"/>
                </a:solidFill>
              </a:rPr>
              <a:t>AutoControlService</a:t>
            </a:r>
            <a:r>
              <a:rPr lang="en-US" sz="1400" dirty="0">
                <a:solidFill>
                  <a:schemeClr val="tx1"/>
                </a:solidFill>
              </a:rPr>
              <a:t>»</a:t>
            </a:r>
          </a:p>
        </p:txBody>
      </p:sp>
      <p:pic>
        <p:nvPicPr>
          <p:cNvPr id="24" name="Рисунок 23"/>
          <p:cNvPicPr>
            <a:picLocks noChangeAspect="1"/>
          </p:cNvPicPr>
          <p:nvPr/>
        </p:nvPicPr>
        <p:blipFill>
          <a:blip r:embed="rId2" cstate="print"/>
          <a:stretch>
            <a:fillRect/>
          </a:stretch>
        </p:blipFill>
        <p:spPr>
          <a:xfrm>
            <a:off x="7541351" y="6014868"/>
            <a:ext cx="3167408" cy="459785"/>
          </a:xfrm>
          <a:prstGeom prst="rect">
            <a:avLst/>
          </a:prstGeom>
        </p:spPr>
      </p:pic>
      <p:sp>
        <p:nvSpPr>
          <p:cNvPr id="30" name="TextBox 29"/>
          <p:cNvSpPr txBox="1"/>
          <p:nvPr/>
        </p:nvSpPr>
        <p:spPr>
          <a:xfrm>
            <a:off x="819806" y="1907463"/>
            <a:ext cx="857927" cy="830997"/>
          </a:xfrm>
          <a:prstGeom prst="rect">
            <a:avLst/>
          </a:prstGeom>
          <a:noFill/>
        </p:spPr>
        <p:txBody>
          <a:bodyPr wrap="none" rtlCol="0">
            <a:spAutoFit/>
          </a:bodyPr>
          <a:lstStyle/>
          <a:p>
            <a:r>
              <a:rPr lang="en-US" sz="4800" dirty="0" smtClean="0">
                <a:solidFill>
                  <a:schemeClr val="bg1"/>
                </a:solidFill>
              </a:rPr>
              <a:t>15</a:t>
            </a:r>
            <a:endParaRPr lang="ru-RU" sz="4800" dirty="0">
              <a:solidFill>
                <a:schemeClr val="bg1"/>
              </a:solidFill>
            </a:endParaRPr>
          </a:p>
        </p:txBody>
      </p:sp>
      <p:sp>
        <p:nvSpPr>
          <p:cNvPr id="31" name="TextBox 30"/>
          <p:cNvSpPr txBox="1"/>
          <p:nvPr/>
        </p:nvSpPr>
        <p:spPr>
          <a:xfrm>
            <a:off x="2822128" y="1908373"/>
            <a:ext cx="521297" cy="830997"/>
          </a:xfrm>
          <a:prstGeom prst="rect">
            <a:avLst/>
          </a:prstGeom>
          <a:noFill/>
        </p:spPr>
        <p:txBody>
          <a:bodyPr wrap="none" rtlCol="0">
            <a:spAutoFit/>
          </a:bodyPr>
          <a:lstStyle/>
          <a:p>
            <a:r>
              <a:rPr lang="en-US" sz="4800" dirty="0" smtClean="0">
                <a:solidFill>
                  <a:schemeClr val="bg1"/>
                </a:solidFill>
              </a:rPr>
              <a:t>5</a:t>
            </a:r>
            <a:endParaRPr lang="ru-RU" sz="4800" dirty="0">
              <a:solidFill>
                <a:schemeClr val="bg1"/>
              </a:solidFill>
            </a:endParaRPr>
          </a:p>
        </p:txBody>
      </p:sp>
      <p:sp>
        <p:nvSpPr>
          <p:cNvPr id="32" name="Прямоугольник 31"/>
          <p:cNvSpPr/>
          <p:nvPr/>
        </p:nvSpPr>
        <p:spPr>
          <a:xfrm>
            <a:off x="1641857" y="2114960"/>
            <a:ext cx="1408369" cy="4934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bg1"/>
                </a:solidFill>
              </a:rPr>
              <a:t>passenger cars</a:t>
            </a:r>
            <a:endParaRPr lang="ru-RU" sz="1600" dirty="0">
              <a:solidFill>
                <a:schemeClr val="bg1"/>
              </a:solidFill>
            </a:endParaRPr>
          </a:p>
        </p:txBody>
      </p:sp>
      <p:sp>
        <p:nvSpPr>
          <p:cNvPr id="33" name="Прямоугольник 32"/>
          <p:cNvSpPr/>
          <p:nvPr/>
        </p:nvSpPr>
        <p:spPr>
          <a:xfrm>
            <a:off x="3323464" y="2130328"/>
            <a:ext cx="1643056" cy="4934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bg1"/>
                </a:solidFill>
              </a:rPr>
              <a:t>special machinery units</a:t>
            </a:r>
          </a:p>
        </p:txBody>
      </p:sp>
    </p:spTree>
    <p:extLst>
      <p:ext uri="{BB962C8B-B14F-4D97-AF65-F5344CB8AC3E}">
        <p14:creationId xmlns:p14="http://schemas.microsoft.com/office/powerpoint/2010/main" val="2895457305"/>
      </p:ext>
    </p:extLst>
  </p:cSld>
  <p:clrMapOvr>
    <a:masterClrMapping/>
  </p:clrMapOvr>
  <p:transition spd="slow">
    <p:push/>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9423885"/>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кст и Фото">
  <a:themeElements>
    <a:clrScheme name="СКАУТ4">
      <a:dk1>
        <a:srgbClr val="000000"/>
      </a:dk1>
      <a:lt1>
        <a:srgbClr val="FFFFFF"/>
      </a:lt1>
      <a:dk2>
        <a:srgbClr val="595959"/>
      </a:dk2>
      <a:lt2>
        <a:srgbClr val="FFFFFF"/>
      </a:lt2>
      <a:accent1>
        <a:srgbClr val="542378"/>
      </a:accent1>
      <a:accent2>
        <a:srgbClr val="FFC000"/>
      </a:accent2>
      <a:accent3>
        <a:srgbClr val="FF0066"/>
      </a:accent3>
      <a:accent4>
        <a:srgbClr val="A8A8A9"/>
      </a:accent4>
      <a:accent5>
        <a:srgbClr val="C5C5C6"/>
      </a:accent5>
      <a:accent6>
        <a:srgbClr val="E2E2E2"/>
      </a:accent6>
      <a:hlink>
        <a:srgbClr val="3366FF"/>
      </a:hlink>
      <a:folHlink>
        <a:srgbClr val="7D7D7F"/>
      </a:folHlink>
    </a:clrScheme>
    <a:fontScheme name="СКАУТ">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Презентация1" id="{18F967C5-564C-428A-92A0-4968F18087A0}" vid="{88AB8EF9-F44F-4C98-AAAE-5769A9138DBF}"/>
    </a:ext>
  </a:extLst>
</a:theme>
</file>

<file path=ppt/theme/theme2.xml><?xml version="1.0" encoding="utf-8"?>
<a:theme xmlns:a="http://schemas.openxmlformats.org/drawingml/2006/main" name="Разделители">
  <a:themeElements>
    <a:clrScheme name="СКАУТ4">
      <a:dk1>
        <a:srgbClr val="000000"/>
      </a:dk1>
      <a:lt1>
        <a:srgbClr val="FFFFFF"/>
      </a:lt1>
      <a:dk2>
        <a:srgbClr val="595959"/>
      </a:dk2>
      <a:lt2>
        <a:srgbClr val="FFFFFF"/>
      </a:lt2>
      <a:accent1>
        <a:srgbClr val="542378"/>
      </a:accent1>
      <a:accent2>
        <a:srgbClr val="FFC000"/>
      </a:accent2>
      <a:accent3>
        <a:srgbClr val="FF0066"/>
      </a:accent3>
      <a:accent4>
        <a:srgbClr val="A8A8A9"/>
      </a:accent4>
      <a:accent5>
        <a:srgbClr val="C5C5C6"/>
      </a:accent5>
      <a:accent6>
        <a:srgbClr val="E2E2E2"/>
      </a:accent6>
      <a:hlink>
        <a:srgbClr val="3366FF"/>
      </a:hlink>
      <a:folHlink>
        <a:srgbClr val="7D7D7F"/>
      </a:folHlink>
    </a:clrScheme>
    <a:fontScheme name="СКАУТ">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Презентация1" id="{18F967C5-564C-428A-92A0-4968F18087A0}" vid="{EC642125-BAFF-4FE1-9274-E4C44FE467B9}"/>
    </a:ext>
  </a:extLst>
</a:theme>
</file>

<file path=ppt/theme/theme3.xml><?xml version="1.0" encoding="utf-8"?>
<a:theme xmlns:a="http://schemas.openxmlformats.org/drawingml/2006/main" name="Готовые">
  <a:themeElements>
    <a:clrScheme name="СКАУТ4">
      <a:dk1>
        <a:srgbClr val="000000"/>
      </a:dk1>
      <a:lt1>
        <a:srgbClr val="FFFFFF"/>
      </a:lt1>
      <a:dk2>
        <a:srgbClr val="595959"/>
      </a:dk2>
      <a:lt2>
        <a:srgbClr val="FFFFFF"/>
      </a:lt2>
      <a:accent1>
        <a:srgbClr val="542378"/>
      </a:accent1>
      <a:accent2>
        <a:srgbClr val="FFC000"/>
      </a:accent2>
      <a:accent3>
        <a:srgbClr val="FF0066"/>
      </a:accent3>
      <a:accent4>
        <a:srgbClr val="A8A8A9"/>
      </a:accent4>
      <a:accent5>
        <a:srgbClr val="C5C5C6"/>
      </a:accent5>
      <a:accent6>
        <a:srgbClr val="E2E2E2"/>
      </a:accent6>
      <a:hlink>
        <a:srgbClr val="3366FF"/>
      </a:hlink>
      <a:folHlink>
        <a:srgbClr val="7D7D7F"/>
      </a:folHlink>
    </a:clrScheme>
    <a:fontScheme name="СКАУТ">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Презентация1" id="{18F967C5-564C-428A-92A0-4968F18087A0}" vid="{F91F5949-8E88-4788-A7C1-FEB9B7FDD613}"/>
    </a:ext>
  </a:extLst>
</a:theme>
</file>

<file path=ppt/theme/theme4.xml><?xml version="1.0" encoding="utf-8"?>
<a:theme xmlns:a="http://schemas.openxmlformats.org/drawingml/2006/main" name="Объекты: фото, таблицы, мультимедиа">
  <a:themeElements>
    <a:clrScheme name="СКАУТ4">
      <a:dk1>
        <a:srgbClr val="000000"/>
      </a:dk1>
      <a:lt1>
        <a:srgbClr val="FFFFFF"/>
      </a:lt1>
      <a:dk2>
        <a:srgbClr val="595959"/>
      </a:dk2>
      <a:lt2>
        <a:srgbClr val="FFFFFF"/>
      </a:lt2>
      <a:accent1>
        <a:srgbClr val="542378"/>
      </a:accent1>
      <a:accent2>
        <a:srgbClr val="FFC000"/>
      </a:accent2>
      <a:accent3>
        <a:srgbClr val="FF0066"/>
      </a:accent3>
      <a:accent4>
        <a:srgbClr val="A8A8A9"/>
      </a:accent4>
      <a:accent5>
        <a:srgbClr val="C5C5C6"/>
      </a:accent5>
      <a:accent6>
        <a:srgbClr val="E2E2E2"/>
      </a:accent6>
      <a:hlink>
        <a:srgbClr val="3366FF"/>
      </a:hlink>
      <a:folHlink>
        <a:srgbClr val="7D7D7F"/>
      </a:folHlink>
    </a:clrScheme>
    <a:fontScheme name="СКАУТ">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Презентация1" id="{18F967C5-564C-428A-92A0-4968F18087A0}" vid="{522FF2BB-E3BD-4F51-9EEE-2297357274F7}"/>
    </a:ext>
  </a:extLst>
</a:theme>
</file>

<file path=ppt/theme/theme5.xml><?xml version="1.0" encoding="utf-8"?>
<a:theme xmlns:a="http://schemas.openxmlformats.org/drawingml/2006/main" name="Титульный">
  <a:themeElements>
    <a:clrScheme name="СКАУТ4">
      <a:dk1>
        <a:srgbClr val="000000"/>
      </a:dk1>
      <a:lt1>
        <a:srgbClr val="FFFFFF"/>
      </a:lt1>
      <a:dk2>
        <a:srgbClr val="595959"/>
      </a:dk2>
      <a:lt2>
        <a:srgbClr val="FFFFFF"/>
      </a:lt2>
      <a:accent1>
        <a:srgbClr val="542378"/>
      </a:accent1>
      <a:accent2>
        <a:srgbClr val="FFC000"/>
      </a:accent2>
      <a:accent3>
        <a:srgbClr val="FF0066"/>
      </a:accent3>
      <a:accent4>
        <a:srgbClr val="A8A8A9"/>
      </a:accent4>
      <a:accent5>
        <a:srgbClr val="C5C5C6"/>
      </a:accent5>
      <a:accent6>
        <a:srgbClr val="E2E2E2"/>
      </a:accent6>
      <a:hlink>
        <a:srgbClr val="3366FF"/>
      </a:hlink>
      <a:folHlink>
        <a:srgbClr val="7D7D7F"/>
      </a:folHlink>
    </a:clrScheme>
    <a:fontScheme name="СКАУТ">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Презентация1" id="{18F967C5-564C-428A-92A0-4968F18087A0}" vid="{360395FA-2932-40C0-B954-30BAC5971174}"/>
    </a:ext>
  </a:extLst>
</a:theme>
</file>

<file path=ppt/theme/theme6.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ГК СКАУТ шаблон презентации 16 9</Template>
  <TotalTime>2426</TotalTime>
  <Words>2700</Words>
  <Application>Microsoft Office PowerPoint</Application>
  <PresentationFormat>Широкоэкранный</PresentationFormat>
  <Paragraphs>601</Paragraphs>
  <Slides>60</Slides>
  <Notes>2</Notes>
  <HiddenSlides>0</HiddenSlides>
  <MMClips>0</MMClips>
  <ScaleCrop>false</ScaleCrop>
  <HeadingPairs>
    <vt:vector size="6" baseType="variant">
      <vt:variant>
        <vt:lpstr>Использованные шрифты</vt:lpstr>
      </vt:variant>
      <vt:variant>
        <vt:i4>5</vt:i4>
      </vt:variant>
      <vt:variant>
        <vt:lpstr>Тема</vt:lpstr>
      </vt:variant>
      <vt:variant>
        <vt:i4>5</vt:i4>
      </vt:variant>
      <vt:variant>
        <vt:lpstr>Заголовки слайдов</vt:lpstr>
      </vt:variant>
      <vt:variant>
        <vt:i4>60</vt:i4>
      </vt:variant>
    </vt:vector>
  </HeadingPairs>
  <TitlesOfParts>
    <vt:vector size="70" baseType="lpstr">
      <vt:lpstr>Arial</vt:lpstr>
      <vt:lpstr>Calibri</vt:lpstr>
      <vt:lpstr>HelveticaNeueCyr</vt:lpstr>
      <vt:lpstr>Tahoma</vt:lpstr>
      <vt:lpstr>Wingdings</vt:lpstr>
      <vt:lpstr>Текст и Фото</vt:lpstr>
      <vt:lpstr>Разделители</vt:lpstr>
      <vt:lpstr>Готовые</vt:lpstr>
      <vt:lpstr>Объекты: фото, таблицы, мультимедиа</vt:lpstr>
      <vt:lpstr>Титульный</vt:lpstr>
      <vt:lpstr>Satellite monitoring, transport management and analytics</vt:lpstr>
      <vt:lpstr>SCOUT System operation principle</vt:lpstr>
      <vt:lpstr>Solutions</vt:lpstr>
      <vt:lpstr>Where are my vehicles?</vt:lpstr>
      <vt:lpstr>Implementation benefits</vt:lpstr>
      <vt:lpstr>Equipment: monitoring modules</vt:lpstr>
      <vt:lpstr>Professional dispatch interface</vt:lpstr>
      <vt:lpstr>First level of control</vt:lpstr>
      <vt:lpstr>Second level of control</vt:lpstr>
      <vt:lpstr>Third level of control</vt:lpstr>
      <vt:lpstr>Forth level of control</vt:lpstr>
      <vt:lpstr>Flexible integration system</vt:lpstr>
      <vt:lpstr>SCOUT-Click: Mobile Interface</vt:lpstr>
      <vt:lpstr>Which of my drivers violates the traffic rules?</vt:lpstr>
      <vt:lpstr>Implementation benefits</vt:lpstr>
      <vt:lpstr>Implementation benefits: PepsiCo company</vt:lpstr>
      <vt:lpstr>Safe driving solution benefits</vt:lpstr>
      <vt:lpstr>Equipment: Monitoring module with buzzer</vt:lpstr>
      <vt:lpstr>Отчет по Безопасному вождению</vt:lpstr>
      <vt:lpstr>Speed limit </vt:lpstr>
      <vt:lpstr>Profiles </vt:lpstr>
      <vt:lpstr>Vehicle and driver reports</vt:lpstr>
      <vt:lpstr>Where does fuel disappear?</vt:lpstr>
      <vt:lpstr>Implementation benefits</vt:lpstr>
      <vt:lpstr>Equipment: Fuel level sensor (FLS)</vt:lpstr>
      <vt:lpstr>Group report on fueling and discharges</vt:lpstr>
      <vt:lpstr>Single report on fueling and discharges</vt:lpstr>
      <vt:lpstr>Which way do I avoid fines for non-compliance of labor and rest regime of a driver?</vt:lpstr>
      <vt:lpstr>Implementation benefits</vt:lpstr>
      <vt:lpstr>Equipment: Tachograph</vt:lpstr>
      <vt:lpstr>«Drivers’ trips» report</vt:lpstr>
      <vt:lpstr>«Drivers’ labor and rest regime» report</vt:lpstr>
      <vt:lpstr>«Drivers’ labor and rest regime» report</vt:lpstr>
      <vt:lpstr>How did my excavator operate today? </vt:lpstr>
      <vt:lpstr>Implementation benefits</vt:lpstr>
      <vt:lpstr>Equipment: additional sensors</vt:lpstr>
      <vt:lpstr>«Fueled machinery’s activity modes» report</vt:lpstr>
      <vt:lpstr>«Fueled machinery’s activity modes» report</vt:lpstr>
      <vt:lpstr>How does my fueler operate?</vt:lpstr>
      <vt:lpstr>Solution’s capacities</vt:lpstr>
      <vt:lpstr>Implementation benefits</vt:lpstr>
      <vt:lpstr>Refueler labor report</vt:lpstr>
      <vt:lpstr>Fueler labor report</vt:lpstr>
      <vt:lpstr>Fueler labor report</vt:lpstr>
      <vt:lpstr>How do I return a stolen vehicle?</vt:lpstr>
      <vt:lpstr>Implementation benefits</vt:lpstr>
      <vt:lpstr>Report examples</vt:lpstr>
      <vt:lpstr>«Stolen vehicle search» solution benefits</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ГК "СКАУТ"</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Спутниковый Контроль Аналитика и Управление Транспортом.</dc:title>
  <dc:creator>Дмитриев Павел Сергеевич</dc:creator>
  <cp:lastModifiedBy>Левицкий Андрей</cp:lastModifiedBy>
  <cp:revision>189</cp:revision>
  <dcterms:created xsi:type="dcterms:W3CDTF">2016-03-23T15:29:07Z</dcterms:created>
  <dcterms:modified xsi:type="dcterms:W3CDTF">2018-05-07T12:25:33Z</dcterms:modified>
</cp:coreProperties>
</file>